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141"/>
  </p:notesMasterIdLst>
  <p:sldIdLst>
    <p:sldId id="459" r:id="rId2"/>
    <p:sldId id="330" r:id="rId3"/>
    <p:sldId id="368" r:id="rId4"/>
    <p:sldId id="257" r:id="rId5"/>
    <p:sldId id="426" r:id="rId6"/>
    <p:sldId id="258" r:id="rId7"/>
    <p:sldId id="309" r:id="rId8"/>
    <p:sldId id="259" r:id="rId9"/>
    <p:sldId id="260" r:id="rId10"/>
    <p:sldId id="310" r:id="rId11"/>
    <p:sldId id="261" r:id="rId12"/>
    <p:sldId id="262" r:id="rId13"/>
    <p:sldId id="263" r:id="rId14"/>
    <p:sldId id="264" r:id="rId15"/>
    <p:sldId id="372" r:id="rId16"/>
    <p:sldId id="370" r:id="rId17"/>
    <p:sldId id="371" r:id="rId18"/>
    <p:sldId id="265" r:id="rId19"/>
    <p:sldId id="266" r:id="rId20"/>
    <p:sldId id="446" r:id="rId21"/>
    <p:sldId id="270" r:id="rId22"/>
    <p:sldId id="377" r:id="rId23"/>
    <p:sldId id="427" r:id="rId24"/>
    <p:sldId id="431" r:id="rId25"/>
    <p:sldId id="428" r:id="rId26"/>
    <p:sldId id="429" r:id="rId27"/>
    <p:sldId id="340" r:id="rId28"/>
    <p:sldId id="267" r:id="rId29"/>
    <p:sldId id="439" r:id="rId30"/>
    <p:sldId id="400" r:id="rId31"/>
    <p:sldId id="440" r:id="rId32"/>
    <p:sldId id="410" r:id="rId33"/>
    <p:sldId id="411" r:id="rId34"/>
    <p:sldId id="412" r:id="rId35"/>
    <p:sldId id="414" r:id="rId36"/>
    <p:sldId id="415" r:id="rId37"/>
    <p:sldId id="417" r:id="rId38"/>
    <p:sldId id="419" r:id="rId39"/>
    <p:sldId id="418" r:id="rId40"/>
    <p:sldId id="424" r:id="rId41"/>
    <p:sldId id="422" r:id="rId42"/>
    <p:sldId id="401" r:id="rId43"/>
    <p:sldId id="402" r:id="rId44"/>
    <p:sldId id="343" r:id="rId45"/>
    <p:sldId id="404" r:id="rId46"/>
    <p:sldId id="406" r:id="rId47"/>
    <p:sldId id="408" r:id="rId48"/>
    <p:sldId id="409" r:id="rId49"/>
    <p:sldId id="345" r:id="rId50"/>
    <p:sldId id="346" r:id="rId51"/>
    <p:sldId id="458" r:id="rId52"/>
    <p:sldId id="482" r:id="rId53"/>
    <p:sldId id="483" r:id="rId54"/>
    <p:sldId id="484" r:id="rId55"/>
    <p:sldId id="485" r:id="rId56"/>
    <p:sldId id="486" r:id="rId57"/>
    <p:sldId id="390" r:id="rId58"/>
    <p:sldId id="387" r:id="rId59"/>
    <p:sldId id="388" r:id="rId60"/>
    <p:sldId id="437" r:id="rId61"/>
    <p:sldId id="389" r:id="rId62"/>
    <p:sldId id="360" r:id="rId63"/>
    <p:sldId id="380" r:id="rId64"/>
    <p:sldId id="379" r:id="rId65"/>
    <p:sldId id="382" r:id="rId66"/>
    <p:sldId id="381" r:id="rId67"/>
    <p:sldId id="272" r:id="rId68"/>
    <p:sldId id="273" r:id="rId69"/>
    <p:sldId id="274" r:id="rId70"/>
    <p:sldId id="275" r:id="rId71"/>
    <p:sldId id="308" r:id="rId72"/>
    <p:sldId id="365" r:id="rId73"/>
    <p:sldId id="366" r:id="rId74"/>
    <p:sldId id="363" r:id="rId75"/>
    <p:sldId id="364" r:id="rId76"/>
    <p:sldId id="276" r:id="rId77"/>
    <p:sldId id="277" r:id="rId78"/>
    <p:sldId id="333" r:id="rId79"/>
    <p:sldId id="278" r:id="rId80"/>
    <p:sldId id="279" r:id="rId81"/>
    <p:sldId id="280" r:id="rId82"/>
    <p:sldId id="349" r:id="rId83"/>
    <p:sldId id="281" r:id="rId84"/>
    <p:sldId id="396" r:id="rId85"/>
    <p:sldId id="397" r:id="rId86"/>
    <p:sldId id="282" r:id="rId87"/>
    <p:sldId id="283" r:id="rId88"/>
    <p:sldId id="284" r:id="rId89"/>
    <p:sldId id="302" r:id="rId90"/>
    <p:sldId id="303" r:id="rId91"/>
    <p:sldId id="294" r:id="rId92"/>
    <p:sldId id="304" r:id="rId93"/>
    <p:sldId id="305" r:id="rId94"/>
    <p:sldId id="306" r:id="rId95"/>
    <p:sldId id="432" r:id="rId96"/>
    <p:sldId id="433" r:id="rId97"/>
    <p:sldId id="285" r:id="rId98"/>
    <p:sldId id="307" r:id="rId99"/>
    <p:sldId id="392" r:id="rId100"/>
    <p:sldId id="435" r:id="rId101"/>
    <p:sldId id="436" r:id="rId102"/>
    <p:sldId id="286" r:id="rId103"/>
    <p:sldId id="287" r:id="rId104"/>
    <p:sldId id="288" r:id="rId105"/>
    <p:sldId id="434" r:id="rId106"/>
    <p:sldId id="298" r:id="rId107"/>
    <p:sldId id="299" r:id="rId108"/>
    <p:sldId id="300" r:id="rId109"/>
    <p:sldId id="334" r:id="rId110"/>
    <p:sldId id="335" r:id="rId111"/>
    <p:sldId id="301" r:id="rId112"/>
    <p:sldId id="289" r:id="rId113"/>
    <p:sldId id="398" r:id="rId114"/>
    <p:sldId id="399" r:id="rId115"/>
    <p:sldId id="385" r:id="rId116"/>
    <p:sldId id="374" r:id="rId117"/>
    <p:sldId id="375" r:id="rId118"/>
    <p:sldId id="376" r:id="rId119"/>
    <p:sldId id="344" r:id="rId120"/>
    <p:sldId id="460" r:id="rId121"/>
    <p:sldId id="461" r:id="rId122"/>
    <p:sldId id="462" r:id="rId123"/>
    <p:sldId id="463" r:id="rId124"/>
    <p:sldId id="464" r:id="rId125"/>
    <p:sldId id="465" r:id="rId126"/>
    <p:sldId id="467" r:id="rId127"/>
    <p:sldId id="468" r:id="rId128"/>
    <p:sldId id="469" r:id="rId129"/>
    <p:sldId id="470" r:id="rId130"/>
    <p:sldId id="471" r:id="rId131"/>
    <p:sldId id="474" r:id="rId132"/>
    <p:sldId id="475" r:id="rId133"/>
    <p:sldId id="476" r:id="rId134"/>
    <p:sldId id="477" r:id="rId135"/>
    <p:sldId id="478" r:id="rId136"/>
    <p:sldId id="479" r:id="rId137"/>
    <p:sldId id="480" r:id="rId138"/>
    <p:sldId id="481" r:id="rId139"/>
    <p:sldId id="329" r:id="rId1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933FF"/>
    <a:srgbClr val="99FF66"/>
    <a:srgbClr val="FFFFFF"/>
    <a:srgbClr val="CC0099"/>
    <a:srgbClr val="9900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05" autoAdjust="0"/>
    <p:restoredTop sz="94679" autoAdjust="0"/>
  </p:normalViewPr>
  <p:slideViewPr>
    <p:cSldViewPr>
      <p:cViewPr varScale="1">
        <p:scale>
          <a:sx n="83" d="100"/>
          <a:sy n="83" d="100"/>
        </p:scale>
        <p:origin x="1675" y="67"/>
      </p:cViewPr>
      <p:guideLst>
        <p:guide orient="horz" pos="2160"/>
        <p:guide pos="2880"/>
      </p:guideLst>
    </p:cSldViewPr>
  </p:slideViewPr>
  <p:outlineViewPr>
    <p:cViewPr>
      <p:scale>
        <a:sx n="33" d="100"/>
        <a:sy n="33" d="100"/>
      </p:scale>
      <p:origin x="0" y="8928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1C87F7D7-15CF-49C6-B490-4FEFD34033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3011" name="Rectangle 3">
            <a:extLst>
              <a:ext uri="{FF2B5EF4-FFF2-40B4-BE49-F238E27FC236}">
                <a16:creationId xmlns:a16="http://schemas.microsoft.com/office/drawing/2014/main" id="{AB4F8FD3-F1AD-4546-B03F-B75FEC061F4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5652" name="Rectangle 4">
            <a:extLst>
              <a:ext uri="{FF2B5EF4-FFF2-40B4-BE49-F238E27FC236}">
                <a16:creationId xmlns:a16="http://schemas.microsoft.com/office/drawing/2014/main" id="{CD78DAC9-C4D9-412A-967C-E79B468A115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3" name="Rectangle 5">
            <a:extLst>
              <a:ext uri="{FF2B5EF4-FFF2-40B4-BE49-F238E27FC236}">
                <a16:creationId xmlns:a16="http://schemas.microsoft.com/office/drawing/2014/main" id="{ABC67F87-718E-42DF-85A5-C27EDFCE761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3014" name="Rectangle 6">
            <a:extLst>
              <a:ext uri="{FF2B5EF4-FFF2-40B4-BE49-F238E27FC236}">
                <a16:creationId xmlns:a16="http://schemas.microsoft.com/office/drawing/2014/main" id="{F980ACEA-5BC4-45FB-A715-96F6427F1647}"/>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3015" name="Rectangle 7">
            <a:extLst>
              <a:ext uri="{FF2B5EF4-FFF2-40B4-BE49-F238E27FC236}">
                <a16:creationId xmlns:a16="http://schemas.microsoft.com/office/drawing/2014/main" id="{CC75F4A2-0B15-401E-9858-73FD9AF97883}"/>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0B4ADAB7-D288-4062-8844-22F9B7AF35A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a:extLst>
              <a:ext uri="{FF2B5EF4-FFF2-40B4-BE49-F238E27FC236}">
                <a16:creationId xmlns:a16="http://schemas.microsoft.com/office/drawing/2014/main" id="{78ED3BA6-B5C1-463F-84DD-01BEFCCE1D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58AE74-C996-459A-A5FC-8C7355BF8FD9}" type="slidenum">
              <a:rPr lang="en-US" altLang="en-US"/>
              <a:pPr/>
              <a:t>16</a:t>
            </a:fld>
            <a:endParaRPr lang="en-US" altLang="en-US"/>
          </a:p>
        </p:txBody>
      </p:sp>
      <p:sp>
        <p:nvSpPr>
          <p:cNvPr id="156675" name="Rectangle 2">
            <a:extLst>
              <a:ext uri="{FF2B5EF4-FFF2-40B4-BE49-F238E27FC236}">
                <a16:creationId xmlns:a16="http://schemas.microsoft.com/office/drawing/2014/main" id="{E26E726B-BB5A-447F-B940-84425CD3EDC2}"/>
              </a:ext>
            </a:extLst>
          </p:cNvPr>
          <p:cNvSpPr>
            <a:spLocks noGrp="1" noRot="1" noChangeAspect="1" noChangeArrowheads="1" noTextEdit="1"/>
          </p:cNvSpPr>
          <p:nvPr>
            <p:ph type="sldImg"/>
          </p:nvPr>
        </p:nvSpPr>
        <p:spPr>
          <a:xfrm>
            <a:off x="1296988" y="547688"/>
            <a:ext cx="4268787" cy="3201987"/>
          </a:xfrm>
          <a:ln/>
        </p:spPr>
      </p:sp>
      <p:sp>
        <p:nvSpPr>
          <p:cNvPr id="156676" name="Rectangle 3">
            <a:extLst>
              <a:ext uri="{FF2B5EF4-FFF2-40B4-BE49-F238E27FC236}">
                <a16:creationId xmlns:a16="http://schemas.microsoft.com/office/drawing/2014/main" id="{AFE3DE73-B382-428F-846D-B2C2F3948BDC}"/>
              </a:ext>
            </a:extLst>
          </p:cNvPr>
          <p:cNvSpPr>
            <a:spLocks noGrp="1" noChangeArrowheads="1"/>
          </p:cNvSpPr>
          <p:nvPr>
            <p:ph type="body" idx="1"/>
          </p:nvPr>
        </p:nvSpPr>
        <p:spPr>
          <a:xfrm>
            <a:off x="1071563" y="4149725"/>
            <a:ext cx="4706937" cy="30083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0" tIns="45704" rIns="91410" bIns="45704"/>
          <a:lstStyle/>
          <a:p>
            <a:pPr marL="190500" indent="-190500" eaLnBrk="1" hangingPunct="1"/>
            <a:r>
              <a:rPr lang="en-GB" altLang="en-US" sz="1000">
                <a:latin typeface="Arial" panose="020B0604020202020204" pitchFamily="34" charset="0"/>
              </a:rPr>
              <a:t>•	Atherothrombosis is an extensive vascular disease affecting the coronary, cerebral and peripheral circulation. </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It is a progressive, generalized disorder with many clinical manifestations – either acute or chronic and often multiple in any single patient. </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Stenosis in an atherosclerotic artery may give rise to angina, a transient ischemic attack or intermittent claudication. </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Atherothrombosis in the coronary arteries is the major cause of acute coronary syndrome, defined as unstable angina and non-Q-wave myocardial infarction. </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Atherothrombosis of the cerebral arteries may also result in TIA or </a:t>
            </a:r>
            <a:br>
              <a:rPr lang="en-GB" altLang="en-US" sz="1000">
                <a:latin typeface="Arial" panose="020B0604020202020204" pitchFamily="34" charset="0"/>
              </a:rPr>
            </a:br>
            <a:r>
              <a:rPr lang="en-GB" altLang="en-US" sz="1000">
                <a:latin typeface="Arial" panose="020B0604020202020204" pitchFamily="34" charset="0"/>
              </a:rPr>
              <a:t>ischemic stroke.</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In the peripheral arteries, thrombosis superimposed on atherosclerosis can contribute to the progression of peripheral arterial disease, producing intermittent claudication (leg pain on walking that is relieved by rest) as well as ischemic necrosis and, potentially, loss of the limb.</a:t>
            </a:r>
          </a:p>
          <a:p>
            <a:pPr marL="190500" indent="-190500" eaLnBrk="1" hangingPunct="1"/>
            <a:endParaRPr lang="en-GB" altLang="en-US" sz="1000">
              <a:latin typeface="Arial" panose="020B0604020202020204" pitchFamily="34" charset="0"/>
            </a:endParaRPr>
          </a:p>
          <a:p>
            <a:pPr marL="190500" indent="-190500" eaLnBrk="1" hangingPunct="1"/>
            <a:r>
              <a:rPr lang="en-GB" altLang="en-US" sz="900" b="1">
                <a:latin typeface="Arial" panose="020B0604020202020204" pitchFamily="34" charset="0"/>
              </a:rPr>
              <a:t>Reference</a:t>
            </a:r>
            <a:endParaRPr lang="en-GB" altLang="en-US" sz="900">
              <a:latin typeface="Arial" panose="020B0604020202020204" pitchFamily="34" charset="0"/>
            </a:endParaRPr>
          </a:p>
          <a:p>
            <a:pPr marL="190500" indent="-190500" eaLnBrk="1" hangingPunct="1"/>
            <a:r>
              <a:rPr lang="en-GB" altLang="en-US" sz="900">
                <a:latin typeface="Arial" panose="020B0604020202020204" pitchFamily="34" charset="0"/>
              </a:rPr>
              <a:t>1.	Drouet L. </a:t>
            </a:r>
            <a:r>
              <a:rPr lang="en-GB" altLang="en-US" sz="900" i="1">
                <a:latin typeface="Arial" panose="020B0604020202020204" pitchFamily="34" charset="0"/>
              </a:rPr>
              <a:t>Cereobrovasc Dis</a:t>
            </a:r>
            <a:r>
              <a:rPr lang="en-GB" altLang="en-US" sz="900">
                <a:latin typeface="Arial" panose="020B0604020202020204" pitchFamily="34" charset="0"/>
              </a:rPr>
              <a:t> 2002; 13(suppl 1): 1–6.</a:t>
            </a:r>
            <a:endParaRPr lang="en-GB" altLang="en-US" sz="100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a:extLst>
              <a:ext uri="{FF2B5EF4-FFF2-40B4-BE49-F238E27FC236}">
                <a16:creationId xmlns:a16="http://schemas.microsoft.com/office/drawing/2014/main" id="{94D91F7F-E31F-431C-A34E-67F9793D738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4654414-2D91-46BD-A9AC-998C80EF7C95}" type="slidenum">
              <a:rPr lang="en-US" altLang="en-US"/>
              <a:pPr/>
              <a:t>17</a:t>
            </a:fld>
            <a:endParaRPr lang="en-US" altLang="en-US"/>
          </a:p>
        </p:txBody>
      </p:sp>
      <p:sp>
        <p:nvSpPr>
          <p:cNvPr id="157699" name="Rectangle 2">
            <a:extLst>
              <a:ext uri="{FF2B5EF4-FFF2-40B4-BE49-F238E27FC236}">
                <a16:creationId xmlns:a16="http://schemas.microsoft.com/office/drawing/2014/main" id="{757BA56E-709A-49D7-8B84-EE2CC7640EF2}"/>
              </a:ext>
            </a:extLst>
          </p:cNvPr>
          <p:cNvSpPr>
            <a:spLocks noGrp="1" noRot="1" noChangeAspect="1" noChangeArrowheads="1" noTextEdit="1"/>
          </p:cNvSpPr>
          <p:nvPr>
            <p:ph type="sldImg"/>
          </p:nvPr>
        </p:nvSpPr>
        <p:spPr>
          <a:xfrm>
            <a:off x="1296988" y="547688"/>
            <a:ext cx="4268787" cy="3201987"/>
          </a:xfrm>
          <a:ln/>
        </p:spPr>
      </p:sp>
      <p:sp>
        <p:nvSpPr>
          <p:cNvPr id="157700" name="Rectangle 3">
            <a:extLst>
              <a:ext uri="{FF2B5EF4-FFF2-40B4-BE49-F238E27FC236}">
                <a16:creationId xmlns:a16="http://schemas.microsoft.com/office/drawing/2014/main" id="{AE051387-01A8-45A1-9523-6AED3D8B53C0}"/>
              </a:ext>
            </a:extLst>
          </p:cNvPr>
          <p:cNvSpPr>
            <a:spLocks noGrp="1" noChangeArrowheads="1"/>
          </p:cNvSpPr>
          <p:nvPr>
            <p:ph type="body" idx="1"/>
          </p:nvPr>
        </p:nvSpPr>
        <p:spPr>
          <a:xfrm>
            <a:off x="1071563" y="4149725"/>
            <a:ext cx="4654550" cy="3346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0" tIns="45704" rIns="91410" bIns="45704"/>
          <a:lstStyle/>
          <a:p>
            <a:pPr marL="190500" indent="-190500" eaLnBrk="1" hangingPunct="1"/>
            <a:r>
              <a:rPr lang="en-GB" altLang="en-US" sz="1000">
                <a:latin typeface="Arial" panose="020B0604020202020204" pitchFamily="34" charset="0"/>
              </a:rPr>
              <a:t>•	A person suffering from any one manifestation of atherothrombosis is at risk of future disabling or life-threatening events caused by the same underlying disease process.</a:t>
            </a:r>
            <a:r>
              <a:rPr lang="en-GB" altLang="en-US" sz="1000" baseline="30000">
                <a:latin typeface="Arial" panose="020B0604020202020204" pitchFamily="34" charset="0"/>
              </a:rPr>
              <a:t>1</a:t>
            </a:r>
            <a:endParaRPr lang="en-GB" altLang="en-US" sz="1000">
              <a:latin typeface="Arial" panose="020B0604020202020204" pitchFamily="34" charset="0"/>
            </a:endParaRP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The CAPRIE trial enrolled 19,185 patients with either established peripheral arterial disease (PAD),</a:t>
            </a:r>
            <a:r>
              <a:rPr lang="en-GB" altLang="en-US" sz="1000" baseline="30000">
                <a:latin typeface="Arial" panose="020B0604020202020204" pitchFamily="34" charset="0"/>
              </a:rPr>
              <a:t>2,3</a:t>
            </a:r>
            <a:r>
              <a:rPr lang="en-GB" altLang="en-US" sz="1000">
                <a:latin typeface="Arial" panose="020B0604020202020204" pitchFamily="34" charset="0"/>
              </a:rPr>
              <a:t> a recent myocardial infarction or recent ischemic stroke in approximately equal distribution. However, based on the baseline characteristics of these patients, many of them already had a prior history of ischemic events. Thus, at study entry approximately 26% of the patients had ischemic vascular disease in at least two vascular beds, demonstrating the generalized nature of atherothrombosis.</a:t>
            </a:r>
            <a:r>
              <a:rPr lang="en-GB" altLang="en-US" sz="1000" baseline="30000">
                <a:latin typeface="Arial" panose="020B0604020202020204" pitchFamily="34" charset="0"/>
              </a:rPr>
              <a:t>3</a:t>
            </a:r>
            <a:endParaRPr lang="en-GB" altLang="en-US" sz="1000">
              <a:latin typeface="Arial" panose="020B0604020202020204" pitchFamily="34" charset="0"/>
            </a:endParaRP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For example, 11.8% of patients had both coronary disease and PAD, 7.4% had both coronary and cerebrovascular disease, 3.8% had a combination of cerebrovascular disease and PAD, and 3.3% had disease of all three arterial beds.</a:t>
            </a:r>
            <a:r>
              <a:rPr lang="en-GB" altLang="en-US" sz="1000" baseline="30000">
                <a:latin typeface="Arial" panose="020B0604020202020204" pitchFamily="34" charset="0"/>
              </a:rPr>
              <a:t>3</a:t>
            </a:r>
            <a:r>
              <a:rPr lang="en-GB" altLang="en-US" sz="1000">
                <a:latin typeface="Arial" panose="020B0604020202020204" pitchFamily="34" charset="0"/>
              </a:rPr>
              <a:t> </a:t>
            </a:r>
          </a:p>
          <a:p>
            <a:pPr marL="190500" indent="-190500" eaLnBrk="1" hangingPunct="1"/>
            <a:endParaRPr lang="en-GB" altLang="en-US" sz="1000">
              <a:latin typeface="Arial" panose="020B0604020202020204" pitchFamily="34" charset="0"/>
            </a:endParaRPr>
          </a:p>
          <a:p>
            <a:pPr marL="190500" indent="-190500" eaLnBrk="1" hangingPunct="1"/>
            <a:r>
              <a:rPr lang="en-GB" altLang="en-US" sz="1000">
                <a:latin typeface="Arial" panose="020B0604020202020204" pitchFamily="34" charset="0"/>
              </a:rPr>
              <a:t>•	Over time this overlap will most probably increase (in the CAPRIE trial more than 2,000 patients experienced a major ischemic event over the mean 1.9 year follow-up, and many others developed other ischemic events such as transient ischemic attack and angina).</a:t>
            </a:r>
            <a:r>
              <a:rPr lang="en-GB" altLang="en-US" sz="1000" baseline="30000">
                <a:latin typeface="Arial" panose="020B0604020202020204" pitchFamily="34" charset="0"/>
              </a:rPr>
              <a:t>3</a:t>
            </a:r>
            <a:endParaRPr lang="en-GB" altLang="en-US" sz="1000">
              <a:latin typeface="Arial" panose="020B0604020202020204" pitchFamily="34" charset="0"/>
            </a:endParaRPr>
          </a:p>
          <a:p>
            <a:pPr marL="190500" indent="-190500" eaLnBrk="1" hangingPunct="1"/>
            <a:endParaRPr lang="en-GB" altLang="en-US" sz="1000">
              <a:latin typeface="Arial" panose="020B0604020202020204" pitchFamily="34" charset="0"/>
            </a:endParaRPr>
          </a:p>
          <a:p>
            <a:pPr marL="190500" indent="-190500" eaLnBrk="1" hangingPunct="1"/>
            <a:r>
              <a:rPr lang="en-GB" altLang="en-US" sz="900">
                <a:latin typeface="Arial" panose="020B0604020202020204" pitchFamily="34" charset="0"/>
              </a:rPr>
              <a:t>References</a:t>
            </a:r>
          </a:p>
          <a:p>
            <a:pPr marL="190500" indent="-190500" eaLnBrk="1" hangingPunct="1"/>
            <a:r>
              <a:rPr lang="en-GB" altLang="en-US" sz="900">
                <a:latin typeface="Arial" panose="020B0604020202020204" pitchFamily="34" charset="0"/>
              </a:rPr>
              <a:t>1.	Lichtman JH et al. </a:t>
            </a:r>
            <a:r>
              <a:rPr lang="en-GB" altLang="en-US" sz="900" i="1">
                <a:latin typeface="Arial" panose="020B0604020202020204" pitchFamily="34" charset="0"/>
              </a:rPr>
              <a:t>Circulation</a:t>
            </a:r>
            <a:r>
              <a:rPr lang="en-GB" altLang="en-US" sz="900">
                <a:latin typeface="Arial" panose="020B0604020202020204" pitchFamily="34" charset="0"/>
              </a:rPr>
              <a:t> 2002; 105: 1082–1087. </a:t>
            </a:r>
          </a:p>
          <a:p>
            <a:pPr marL="190500" indent="-190500" eaLnBrk="1" hangingPunct="1"/>
            <a:r>
              <a:rPr lang="en-GB" altLang="en-US" sz="900">
                <a:latin typeface="Arial" panose="020B0604020202020204" pitchFamily="34" charset="0"/>
              </a:rPr>
              <a:t>2.	CAPRIE Steering Committee.</a:t>
            </a:r>
            <a:r>
              <a:rPr lang="en-GB" altLang="en-US" sz="900" i="1">
                <a:latin typeface="Arial" panose="020B0604020202020204" pitchFamily="34" charset="0"/>
              </a:rPr>
              <a:t> Lance</a:t>
            </a:r>
            <a:r>
              <a:rPr lang="en-GB" altLang="en-US" sz="900">
                <a:latin typeface="Arial" panose="020B0604020202020204" pitchFamily="34" charset="0"/>
              </a:rPr>
              <a:t>t 1996; 348: 1329–1339.</a:t>
            </a:r>
          </a:p>
          <a:p>
            <a:pPr marL="190500" indent="-190500" eaLnBrk="1" hangingPunct="1"/>
            <a:r>
              <a:rPr lang="en-GB" altLang="en-US" sz="900">
                <a:latin typeface="Arial" panose="020B0604020202020204" pitchFamily="34" charset="0"/>
              </a:rPr>
              <a:t>3.	Coccheri S. </a:t>
            </a:r>
            <a:r>
              <a:rPr lang="en-GB" altLang="en-US" sz="900" i="1">
                <a:latin typeface="Arial" panose="020B0604020202020204" pitchFamily="34" charset="0"/>
              </a:rPr>
              <a:t>Eur Heart J</a:t>
            </a:r>
            <a:r>
              <a:rPr lang="en-GB" altLang="en-US" sz="900">
                <a:latin typeface="Arial" panose="020B0604020202020204" pitchFamily="34" charset="0"/>
              </a:rPr>
              <a:t> 1998; 19(suppl): P1268.</a:t>
            </a:r>
            <a:endParaRPr lang="en-GB" altLang="en-US" sz="100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E696110B-5C95-4024-B66E-D97BC4F51BC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421B8C0-8605-4F81-A19D-20BEE901413B}" type="slidenum">
              <a:rPr lang="en-US" altLang="en-US"/>
              <a:pPr/>
              <a:t>53</a:t>
            </a:fld>
            <a:endParaRPr lang="en-US" altLang="en-US"/>
          </a:p>
        </p:txBody>
      </p:sp>
      <p:sp>
        <p:nvSpPr>
          <p:cNvPr id="158723" name="Rectangle 2">
            <a:extLst>
              <a:ext uri="{FF2B5EF4-FFF2-40B4-BE49-F238E27FC236}">
                <a16:creationId xmlns:a16="http://schemas.microsoft.com/office/drawing/2014/main" id="{9EB9B7A0-BF2A-48F1-AC0E-89CF81A665E3}"/>
              </a:ext>
            </a:extLst>
          </p:cNvPr>
          <p:cNvSpPr>
            <a:spLocks noGrp="1" noRot="1" noChangeAspect="1" noChangeArrowheads="1" noTextEdit="1"/>
          </p:cNvSpPr>
          <p:nvPr>
            <p:ph type="sldImg"/>
          </p:nvPr>
        </p:nvSpPr>
        <p:spPr>
          <a:ln/>
        </p:spPr>
      </p:sp>
      <p:sp>
        <p:nvSpPr>
          <p:cNvPr id="158724" name="Rectangle 3">
            <a:extLst>
              <a:ext uri="{FF2B5EF4-FFF2-40B4-BE49-F238E27FC236}">
                <a16:creationId xmlns:a16="http://schemas.microsoft.com/office/drawing/2014/main" id="{48126501-12CF-455E-A339-9B8E868932CB}"/>
              </a:ext>
            </a:extLst>
          </p:cNvPr>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067D60BB-6B12-4ADC-A1A1-42E703F96BD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7A8E34-E790-492C-9E18-D7CD63D96D5D}" type="slidenum">
              <a:rPr lang="en-GB" altLang="en-US"/>
              <a:pPr/>
              <a:t>124</a:t>
            </a:fld>
            <a:endParaRPr lang="en-GB" altLang="en-US"/>
          </a:p>
        </p:txBody>
      </p:sp>
      <p:sp>
        <p:nvSpPr>
          <p:cNvPr id="159747" name="Text Box 1">
            <a:extLst>
              <a:ext uri="{FF2B5EF4-FFF2-40B4-BE49-F238E27FC236}">
                <a16:creationId xmlns:a16="http://schemas.microsoft.com/office/drawing/2014/main" id="{58FF895F-96DA-4EDD-B0E5-B6259728E0B0}"/>
              </a:ext>
            </a:extLst>
          </p:cNvPr>
          <p:cNvSpPr txBox="1">
            <a:spLocks noChangeArrowheads="1"/>
          </p:cNvSpPr>
          <p:nvPr/>
        </p:nvSpPr>
        <p:spPr bwMode="auto">
          <a:xfrm>
            <a:off x="1211263" y="693738"/>
            <a:ext cx="4435475" cy="3429000"/>
          </a:xfrm>
          <a:prstGeom prst="rect">
            <a:avLst/>
          </a:prstGeom>
          <a:solidFill>
            <a:srgbClr val="FFFFFF"/>
          </a:solidFill>
          <a:ln w="9525">
            <a:solidFill>
              <a:srgbClr val="000000"/>
            </a:solidFill>
            <a:miter lim="800000"/>
            <a:headEnd/>
            <a:tailEnd/>
          </a:ln>
        </p:spPr>
        <p:txBody>
          <a:bodyPr wrap="none" lIns="82058" tIns="41029" rIns="82058" bIns="41029"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59748" name="Rectangle 2">
            <a:extLst>
              <a:ext uri="{FF2B5EF4-FFF2-40B4-BE49-F238E27FC236}">
                <a16:creationId xmlns:a16="http://schemas.microsoft.com/office/drawing/2014/main" id="{7B6436A9-38B6-4658-8D0A-B7C591CD3984}"/>
              </a:ext>
            </a:extLst>
          </p:cNvPr>
          <p:cNvSpPr>
            <a:spLocks noGrp="1" noChangeArrowheads="1"/>
          </p:cNvSpPr>
          <p:nvPr>
            <p:ph type="body"/>
          </p:nvPr>
        </p:nvSpPr>
        <p:spPr>
          <a:xfrm>
            <a:off x="685800" y="4341813"/>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sr-Latn-C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AC51FA-2AB1-4878-90A2-E270090CBF48}"/>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1632685F-A9B4-49DD-9371-475EDDB9B0D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6526B7A-53F2-44E2-B5FC-2E7F962DA3B7}"/>
              </a:ext>
            </a:extLst>
          </p:cNvPr>
          <p:cNvSpPr>
            <a:spLocks noGrp="1"/>
          </p:cNvSpPr>
          <p:nvPr>
            <p:ph type="sldNum" sz="quarter" idx="12"/>
          </p:nvPr>
        </p:nvSpPr>
        <p:spPr/>
        <p:txBody>
          <a:bodyPr/>
          <a:lstStyle>
            <a:lvl1pPr>
              <a:defRPr/>
            </a:lvl1pPr>
          </a:lstStyle>
          <a:p>
            <a:fld id="{2DE3A023-0A1A-48B1-9980-0040253C79E8}" type="slidenum">
              <a:rPr lang="en-US" altLang="en-US"/>
              <a:pPr/>
              <a:t>‹#›</a:t>
            </a:fld>
            <a:endParaRPr lang="en-US" altLang="en-US"/>
          </a:p>
        </p:txBody>
      </p:sp>
    </p:spTree>
    <p:extLst>
      <p:ext uri="{BB962C8B-B14F-4D97-AF65-F5344CB8AC3E}">
        <p14:creationId xmlns:p14="http://schemas.microsoft.com/office/powerpoint/2010/main" val="2499797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A4A786-3126-4B90-9E33-D3193D94918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A9413937-3CA0-4B6B-B6F6-39F68E06CCF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1BDAF64-20ED-4EE5-AA63-C671F31E4CB0}"/>
              </a:ext>
            </a:extLst>
          </p:cNvPr>
          <p:cNvSpPr>
            <a:spLocks noGrp="1"/>
          </p:cNvSpPr>
          <p:nvPr>
            <p:ph type="sldNum" sz="quarter" idx="12"/>
          </p:nvPr>
        </p:nvSpPr>
        <p:spPr/>
        <p:txBody>
          <a:bodyPr/>
          <a:lstStyle>
            <a:lvl1pPr>
              <a:defRPr/>
            </a:lvl1pPr>
          </a:lstStyle>
          <a:p>
            <a:fld id="{00A4E86E-38D5-41A9-BCED-94AF0C03325A}" type="slidenum">
              <a:rPr lang="en-US" altLang="en-US"/>
              <a:pPr/>
              <a:t>‹#›</a:t>
            </a:fld>
            <a:endParaRPr lang="en-US" altLang="en-US"/>
          </a:p>
        </p:txBody>
      </p:sp>
    </p:spTree>
    <p:extLst>
      <p:ext uri="{BB962C8B-B14F-4D97-AF65-F5344CB8AC3E}">
        <p14:creationId xmlns:p14="http://schemas.microsoft.com/office/powerpoint/2010/main" val="293665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4F185C-BCAE-4438-9DAD-FBE35E357872}"/>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0A7138B3-07B7-4E9B-8BBE-C9E0C172F43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16D5033-62D9-418F-9463-E85202E87D85}"/>
              </a:ext>
            </a:extLst>
          </p:cNvPr>
          <p:cNvSpPr>
            <a:spLocks noGrp="1"/>
          </p:cNvSpPr>
          <p:nvPr>
            <p:ph type="sldNum" sz="quarter" idx="12"/>
          </p:nvPr>
        </p:nvSpPr>
        <p:spPr/>
        <p:txBody>
          <a:bodyPr/>
          <a:lstStyle>
            <a:lvl1pPr>
              <a:defRPr/>
            </a:lvl1pPr>
          </a:lstStyle>
          <a:p>
            <a:fld id="{BEE26866-2C72-466C-9AF7-43D529B53BC0}" type="slidenum">
              <a:rPr lang="en-US" altLang="en-US"/>
              <a:pPr/>
              <a:t>‹#›</a:t>
            </a:fld>
            <a:endParaRPr lang="en-US" altLang="en-US"/>
          </a:p>
        </p:txBody>
      </p:sp>
    </p:spTree>
    <p:extLst>
      <p:ext uri="{BB962C8B-B14F-4D97-AF65-F5344CB8AC3E}">
        <p14:creationId xmlns:p14="http://schemas.microsoft.com/office/powerpoint/2010/main" val="4092949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7E5BEE2-AE67-43DB-AE7C-1293FB662449}"/>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0B120D22-923D-4C9B-8438-BF5A7EDC948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532F908-5BE5-4F92-A035-887960664F37}"/>
              </a:ext>
            </a:extLst>
          </p:cNvPr>
          <p:cNvSpPr>
            <a:spLocks noGrp="1"/>
          </p:cNvSpPr>
          <p:nvPr>
            <p:ph type="sldNum" sz="quarter" idx="12"/>
          </p:nvPr>
        </p:nvSpPr>
        <p:spPr/>
        <p:txBody>
          <a:bodyPr/>
          <a:lstStyle>
            <a:lvl1pPr>
              <a:defRPr/>
            </a:lvl1pPr>
          </a:lstStyle>
          <a:p>
            <a:fld id="{1FE971F3-6951-4F66-B42D-0C799D8B5942}" type="slidenum">
              <a:rPr lang="en-US" altLang="en-US"/>
              <a:pPr/>
              <a:t>‹#›</a:t>
            </a:fld>
            <a:endParaRPr lang="en-US" altLang="en-US"/>
          </a:p>
        </p:txBody>
      </p:sp>
    </p:spTree>
    <p:extLst>
      <p:ext uri="{BB962C8B-B14F-4D97-AF65-F5344CB8AC3E}">
        <p14:creationId xmlns:p14="http://schemas.microsoft.com/office/powerpoint/2010/main" val="57918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68F49E1-A1A7-4B53-B5F4-6B4EA2613A0E}"/>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11218B4F-32D6-440A-AAF7-7194C04D48B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3AA30E3-4543-449D-B725-0B0C0B53EA41}"/>
              </a:ext>
            </a:extLst>
          </p:cNvPr>
          <p:cNvSpPr>
            <a:spLocks noGrp="1"/>
          </p:cNvSpPr>
          <p:nvPr>
            <p:ph type="sldNum" sz="quarter" idx="12"/>
          </p:nvPr>
        </p:nvSpPr>
        <p:spPr/>
        <p:txBody>
          <a:bodyPr/>
          <a:lstStyle>
            <a:lvl1pPr>
              <a:defRPr/>
            </a:lvl1pPr>
          </a:lstStyle>
          <a:p>
            <a:fld id="{FF36B927-C786-4B39-BCCB-B30F01F755B5}" type="slidenum">
              <a:rPr lang="en-US" altLang="en-US"/>
              <a:pPr/>
              <a:t>‹#›</a:t>
            </a:fld>
            <a:endParaRPr lang="en-US" altLang="en-US"/>
          </a:p>
        </p:txBody>
      </p:sp>
    </p:spTree>
    <p:extLst>
      <p:ext uri="{BB962C8B-B14F-4D97-AF65-F5344CB8AC3E}">
        <p14:creationId xmlns:p14="http://schemas.microsoft.com/office/powerpoint/2010/main" val="2813078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28600"/>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725369A4-D488-471C-9C61-4A5375466207}"/>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6D3737C9-94F9-45A5-A604-4DA4145855A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2FED045B-5AC8-4F5F-A94B-4AB0162990ED}"/>
              </a:ext>
            </a:extLst>
          </p:cNvPr>
          <p:cNvSpPr>
            <a:spLocks noGrp="1"/>
          </p:cNvSpPr>
          <p:nvPr>
            <p:ph type="sldNum" sz="quarter" idx="12"/>
          </p:nvPr>
        </p:nvSpPr>
        <p:spPr/>
        <p:txBody>
          <a:bodyPr/>
          <a:lstStyle>
            <a:lvl1pPr>
              <a:defRPr/>
            </a:lvl1pPr>
          </a:lstStyle>
          <a:p>
            <a:fld id="{FB7DA860-4C9B-410A-B8A5-C7CF90124381}" type="slidenum">
              <a:rPr lang="en-US" altLang="en-US"/>
              <a:pPr/>
              <a:t>‹#›</a:t>
            </a:fld>
            <a:endParaRPr lang="en-US" altLang="en-US"/>
          </a:p>
        </p:txBody>
      </p:sp>
    </p:spTree>
    <p:extLst>
      <p:ext uri="{BB962C8B-B14F-4D97-AF65-F5344CB8AC3E}">
        <p14:creationId xmlns:p14="http://schemas.microsoft.com/office/powerpoint/2010/main" val="40020029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28600"/>
            <a:ext cx="8229600" cy="586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14BB3DE3-F00F-4283-93C9-336C135A2AC8}"/>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DF021F15-76D1-4182-A458-488F0B43046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4C315F2-77D5-479B-8D29-D5D05DC755D0}"/>
              </a:ext>
            </a:extLst>
          </p:cNvPr>
          <p:cNvSpPr>
            <a:spLocks noGrp="1"/>
          </p:cNvSpPr>
          <p:nvPr>
            <p:ph type="sldNum" sz="quarter" idx="12"/>
          </p:nvPr>
        </p:nvSpPr>
        <p:spPr/>
        <p:txBody>
          <a:bodyPr/>
          <a:lstStyle>
            <a:lvl1pPr>
              <a:defRPr/>
            </a:lvl1pPr>
          </a:lstStyle>
          <a:p>
            <a:fld id="{11D69927-D0F9-41DC-9426-02306879345A}" type="slidenum">
              <a:rPr lang="en-US" altLang="en-US"/>
              <a:pPr/>
              <a:t>‹#›</a:t>
            </a:fld>
            <a:endParaRPr lang="en-US" altLang="en-US"/>
          </a:p>
        </p:txBody>
      </p:sp>
    </p:spTree>
    <p:extLst>
      <p:ext uri="{BB962C8B-B14F-4D97-AF65-F5344CB8AC3E}">
        <p14:creationId xmlns:p14="http://schemas.microsoft.com/office/powerpoint/2010/main" val="30396520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a:extLst>
              <a:ext uri="{FF2B5EF4-FFF2-40B4-BE49-F238E27FC236}">
                <a16:creationId xmlns:a16="http://schemas.microsoft.com/office/drawing/2014/main" id="{64309C02-0003-4F5C-9BC6-2E0AC98E759B}"/>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449362C1-084B-428E-98C7-814796877B97}"/>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0A748818-015F-45E6-B4DE-2C9D34AE52DB}"/>
              </a:ext>
            </a:extLst>
          </p:cNvPr>
          <p:cNvSpPr>
            <a:spLocks noGrp="1"/>
          </p:cNvSpPr>
          <p:nvPr>
            <p:ph type="sldNum" sz="quarter" idx="12"/>
          </p:nvPr>
        </p:nvSpPr>
        <p:spPr/>
        <p:txBody>
          <a:bodyPr/>
          <a:lstStyle>
            <a:lvl1pPr>
              <a:defRPr/>
            </a:lvl1pPr>
          </a:lstStyle>
          <a:p>
            <a:fld id="{8199EE09-DC7B-49EA-968B-6C8A211A419C}" type="slidenum">
              <a:rPr lang="en-US" altLang="en-US"/>
              <a:pPr/>
              <a:t>‹#›</a:t>
            </a:fld>
            <a:endParaRPr lang="en-US" altLang="en-US"/>
          </a:p>
        </p:txBody>
      </p:sp>
    </p:spTree>
    <p:extLst>
      <p:ext uri="{BB962C8B-B14F-4D97-AF65-F5344CB8AC3E}">
        <p14:creationId xmlns:p14="http://schemas.microsoft.com/office/powerpoint/2010/main" val="1192483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rtlCol="0">
            <a:normAutofit/>
          </a:bodyPr>
          <a:lstStyle/>
          <a:p>
            <a:pPr lvl="0"/>
            <a:endParaRPr lang="en-US" noProof="0"/>
          </a:p>
        </p:txBody>
      </p:sp>
      <p:sp>
        <p:nvSpPr>
          <p:cNvPr id="4" name="Date Placeholder 3">
            <a:extLst>
              <a:ext uri="{FF2B5EF4-FFF2-40B4-BE49-F238E27FC236}">
                <a16:creationId xmlns:a16="http://schemas.microsoft.com/office/drawing/2014/main" id="{EC0C28D4-5CA3-4B30-BD16-6CF55D0E2CF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5AE45F27-0EB3-4FBF-88BC-278A37A8547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0A301B2-4E01-4683-9326-357C0128C959}"/>
              </a:ext>
            </a:extLst>
          </p:cNvPr>
          <p:cNvSpPr>
            <a:spLocks noGrp="1"/>
          </p:cNvSpPr>
          <p:nvPr>
            <p:ph type="sldNum" sz="quarter" idx="12"/>
          </p:nvPr>
        </p:nvSpPr>
        <p:spPr/>
        <p:txBody>
          <a:bodyPr/>
          <a:lstStyle>
            <a:lvl1pPr>
              <a:defRPr/>
            </a:lvl1pPr>
          </a:lstStyle>
          <a:p>
            <a:fld id="{9A4D64D0-314C-4C94-904B-BA9B5704FF36}" type="slidenum">
              <a:rPr lang="en-US" altLang="en-US"/>
              <a:pPr/>
              <a:t>‹#›</a:t>
            </a:fld>
            <a:endParaRPr lang="en-US" altLang="en-US"/>
          </a:p>
        </p:txBody>
      </p:sp>
    </p:spTree>
    <p:extLst>
      <p:ext uri="{BB962C8B-B14F-4D97-AF65-F5344CB8AC3E}">
        <p14:creationId xmlns:p14="http://schemas.microsoft.com/office/powerpoint/2010/main" val="24089775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00200"/>
            <a:ext cx="4038600" cy="4495800"/>
          </a:xfrm>
        </p:spPr>
        <p:txBody>
          <a:bodyPr rtlCol="0">
            <a:normAutofit/>
          </a:bodyPr>
          <a:lstStyle/>
          <a:p>
            <a:pPr lvl="0"/>
            <a:endParaRPr lang="en-US" noProof="0"/>
          </a:p>
        </p:txBody>
      </p:sp>
      <p:sp>
        <p:nvSpPr>
          <p:cNvPr id="5" name="Date Placeholder 3">
            <a:extLst>
              <a:ext uri="{FF2B5EF4-FFF2-40B4-BE49-F238E27FC236}">
                <a16:creationId xmlns:a16="http://schemas.microsoft.com/office/drawing/2014/main" id="{AFE1DA79-3CC1-46E0-AA84-FBA65D401D25}"/>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11AFDDD6-4FBB-4331-9833-522142A5239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3ABD243-83A8-4CD1-9BD3-FF8D15D6940A}"/>
              </a:ext>
            </a:extLst>
          </p:cNvPr>
          <p:cNvSpPr>
            <a:spLocks noGrp="1"/>
          </p:cNvSpPr>
          <p:nvPr>
            <p:ph type="sldNum" sz="quarter" idx="12"/>
          </p:nvPr>
        </p:nvSpPr>
        <p:spPr/>
        <p:txBody>
          <a:bodyPr/>
          <a:lstStyle>
            <a:lvl1pPr>
              <a:defRPr/>
            </a:lvl1pPr>
          </a:lstStyle>
          <a:p>
            <a:fld id="{6FE1EC58-84DE-40BE-8C4D-7F6EECDE5748}" type="slidenum">
              <a:rPr lang="en-US" altLang="en-US"/>
              <a:pPr/>
              <a:t>‹#›</a:t>
            </a:fld>
            <a:endParaRPr lang="en-US" altLang="en-US"/>
          </a:p>
        </p:txBody>
      </p:sp>
    </p:spTree>
    <p:extLst>
      <p:ext uri="{BB962C8B-B14F-4D97-AF65-F5344CB8AC3E}">
        <p14:creationId xmlns:p14="http://schemas.microsoft.com/office/powerpoint/2010/main" val="4028676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C7802E-5C3E-4E2D-B996-BAAA22ED601B}"/>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9C811603-8337-4462-84B6-771B6116E2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2496B2E-5C2E-40CB-AD3B-C1B1234AF296}"/>
              </a:ext>
            </a:extLst>
          </p:cNvPr>
          <p:cNvSpPr>
            <a:spLocks noGrp="1"/>
          </p:cNvSpPr>
          <p:nvPr>
            <p:ph type="sldNum" sz="quarter" idx="12"/>
          </p:nvPr>
        </p:nvSpPr>
        <p:spPr/>
        <p:txBody>
          <a:bodyPr/>
          <a:lstStyle>
            <a:lvl1pPr>
              <a:defRPr/>
            </a:lvl1pPr>
          </a:lstStyle>
          <a:p>
            <a:fld id="{B8565B86-0024-4A4A-ACA0-4C16C15F9564}" type="slidenum">
              <a:rPr lang="en-US" altLang="en-US"/>
              <a:pPr/>
              <a:t>‹#›</a:t>
            </a:fld>
            <a:endParaRPr lang="en-US" altLang="en-US"/>
          </a:p>
        </p:txBody>
      </p:sp>
    </p:spTree>
    <p:extLst>
      <p:ext uri="{BB962C8B-B14F-4D97-AF65-F5344CB8AC3E}">
        <p14:creationId xmlns:p14="http://schemas.microsoft.com/office/powerpoint/2010/main" val="2008322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435D76-9D71-4DB3-8667-DA0117F4A2CF}"/>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C8AD6D8-5C42-42CC-8544-CF976BEB0C6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B80C271-E03B-44C7-838B-FD6A35348D6A}"/>
              </a:ext>
            </a:extLst>
          </p:cNvPr>
          <p:cNvSpPr>
            <a:spLocks noGrp="1"/>
          </p:cNvSpPr>
          <p:nvPr>
            <p:ph type="sldNum" sz="quarter" idx="12"/>
          </p:nvPr>
        </p:nvSpPr>
        <p:spPr/>
        <p:txBody>
          <a:bodyPr/>
          <a:lstStyle>
            <a:lvl1pPr>
              <a:defRPr/>
            </a:lvl1pPr>
          </a:lstStyle>
          <a:p>
            <a:fld id="{2220E087-2AC6-4114-9B79-AFA0E758800D}" type="slidenum">
              <a:rPr lang="en-US" altLang="en-US"/>
              <a:pPr/>
              <a:t>‹#›</a:t>
            </a:fld>
            <a:endParaRPr lang="en-US" altLang="en-US"/>
          </a:p>
        </p:txBody>
      </p:sp>
    </p:spTree>
    <p:extLst>
      <p:ext uri="{BB962C8B-B14F-4D97-AF65-F5344CB8AC3E}">
        <p14:creationId xmlns:p14="http://schemas.microsoft.com/office/powerpoint/2010/main" val="1136553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057CED9-4B9A-4776-8919-F11FB594E309}"/>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038C8DF5-5B39-4B99-BDD2-E302EFDCE4A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B062FC0-4894-435E-871B-EEDC3EF8582A}"/>
              </a:ext>
            </a:extLst>
          </p:cNvPr>
          <p:cNvSpPr>
            <a:spLocks noGrp="1"/>
          </p:cNvSpPr>
          <p:nvPr>
            <p:ph type="sldNum" sz="quarter" idx="12"/>
          </p:nvPr>
        </p:nvSpPr>
        <p:spPr/>
        <p:txBody>
          <a:bodyPr/>
          <a:lstStyle>
            <a:lvl1pPr>
              <a:defRPr/>
            </a:lvl1pPr>
          </a:lstStyle>
          <a:p>
            <a:fld id="{4B4480D5-53CE-438D-99E4-19D8BE11D226}" type="slidenum">
              <a:rPr lang="en-US" altLang="en-US"/>
              <a:pPr/>
              <a:t>‹#›</a:t>
            </a:fld>
            <a:endParaRPr lang="en-US" altLang="en-US"/>
          </a:p>
        </p:txBody>
      </p:sp>
    </p:spTree>
    <p:extLst>
      <p:ext uri="{BB962C8B-B14F-4D97-AF65-F5344CB8AC3E}">
        <p14:creationId xmlns:p14="http://schemas.microsoft.com/office/powerpoint/2010/main" val="245487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8F86FE3-A367-4EFE-B23C-2817ECEB4196}"/>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0D7609C7-8A74-42E8-AAF8-4A6A3E28E70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EC0BDC1-B1B0-44AC-87B1-447AFB8AE434}"/>
              </a:ext>
            </a:extLst>
          </p:cNvPr>
          <p:cNvSpPr>
            <a:spLocks noGrp="1"/>
          </p:cNvSpPr>
          <p:nvPr>
            <p:ph type="sldNum" sz="quarter" idx="12"/>
          </p:nvPr>
        </p:nvSpPr>
        <p:spPr/>
        <p:txBody>
          <a:bodyPr/>
          <a:lstStyle>
            <a:lvl1pPr>
              <a:defRPr/>
            </a:lvl1pPr>
          </a:lstStyle>
          <a:p>
            <a:fld id="{D7DF2BDC-5BC9-403E-A42A-B9D7C641F5BD}" type="slidenum">
              <a:rPr lang="en-US" altLang="en-US"/>
              <a:pPr/>
              <a:t>‹#›</a:t>
            </a:fld>
            <a:endParaRPr lang="en-US" altLang="en-US"/>
          </a:p>
        </p:txBody>
      </p:sp>
    </p:spTree>
    <p:extLst>
      <p:ext uri="{BB962C8B-B14F-4D97-AF65-F5344CB8AC3E}">
        <p14:creationId xmlns:p14="http://schemas.microsoft.com/office/powerpoint/2010/main" val="1114109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9D369B6-6410-4111-B1A7-F08D16431DF7}"/>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6430B3A2-1325-42B1-81A4-42EFFD6A3D5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ED8F6E6-7FB5-4B21-BB9F-EFB965FAC7C6}"/>
              </a:ext>
            </a:extLst>
          </p:cNvPr>
          <p:cNvSpPr>
            <a:spLocks noGrp="1"/>
          </p:cNvSpPr>
          <p:nvPr>
            <p:ph type="sldNum" sz="quarter" idx="12"/>
          </p:nvPr>
        </p:nvSpPr>
        <p:spPr/>
        <p:txBody>
          <a:bodyPr/>
          <a:lstStyle>
            <a:lvl1pPr>
              <a:defRPr/>
            </a:lvl1pPr>
          </a:lstStyle>
          <a:p>
            <a:fld id="{BED885A6-DB52-4352-83BA-7187EC7B1131}" type="slidenum">
              <a:rPr lang="en-US" altLang="en-US"/>
              <a:pPr/>
              <a:t>‹#›</a:t>
            </a:fld>
            <a:endParaRPr lang="en-US" altLang="en-US"/>
          </a:p>
        </p:txBody>
      </p:sp>
    </p:spTree>
    <p:extLst>
      <p:ext uri="{BB962C8B-B14F-4D97-AF65-F5344CB8AC3E}">
        <p14:creationId xmlns:p14="http://schemas.microsoft.com/office/powerpoint/2010/main" val="2354958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4E99013-FB48-4C4C-8FD7-DC5B550A6B98}"/>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AF01702C-334D-40D6-B15E-AF068BBF62C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042FBFD-5885-4581-88F1-D215B0F3283B}"/>
              </a:ext>
            </a:extLst>
          </p:cNvPr>
          <p:cNvSpPr>
            <a:spLocks noGrp="1"/>
          </p:cNvSpPr>
          <p:nvPr>
            <p:ph type="sldNum" sz="quarter" idx="12"/>
          </p:nvPr>
        </p:nvSpPr>
        <p:spPr/>
        <p:txBody>
          <a:bodyPr/>
          <a:lstStyle>
            <a:lvl1pPr>
              <a:defRPr/>
            </a:lvl1pPr>
          </a:lstStyle>
          <a:p>
            <a:fld id="{1989B714-6942-46F6-8F5A-5D1DA08E0619}" type="slidenum">
              <a:rPr lang="en-US" altLang="en-US"/>
              <a:pPr/>
              <a:t>‹#›</a:t>
            </a:fld>
            <a:endParaRPr lang="en-US" altLang="en-US"/>
          </a:p>
        </p:txBody>
      </p:sp>
    </p:spTree>
    <p:extLst>
      <p:ext uri="{BB962C8B-B14F-4D97-AF65-F5344CB8AC3E}">
        <p14:creationId xmlns:p14="http://schemas.microsoft.com/office/powerpoint/2010/main" val="2891103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47EAE48-A7CA-4592-9588-66AD77295C76}"/>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66FCD6C0-37BA-4DA5-976B-6B1EB18FD96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687520D-B288-48A4-809A-BC89235178A1}"/>
              </a:ext>
            </a:extLst>
          </p:cNvPr>
          <p:cNvSpPr>
            <a:spLocks noGrp="1"/>
          </p:cNvSpPr>
          <p:nvPr>
            <p:ph type="sldNum" sz="quarter" idx="12"/>
          </p:nvPr>
        </p:nvSpPr>
        <p:spPr/>
        <p:txBody>
          <a:bodyPr/>
          <a:lstStyle>
            <a:lvl1pPr>
              <a:defRPr/>
            </a:lvl1pPr>
          </a:lstStyle>
          <a:p>
            <a:fld id="{365290D1-AD7B-4237-B160-BB5AB7811DC3}" type="slidenum">
              <a:rPr lang="en-US" altLang="en-US"/>
              <a:pPr/>
              <a:t>‹#›</a:t>
            </a:fld>
            <a:endParaRPr lang="en-US" altLang="en-US"/>
          </a:p>
        </p:txBody>
      </p:sp>
    </p:spTree>
    <p:extLst>
      <p:ext uri="{BB962C8B-B14F-4D97-AF65-F5344CB8AC3E}">
        <p14:creationId xmlns:p14="http://schemas.microsoft.com/office/powerpoint/2010/main" val="39389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B48FBC-DBCA-439B-A87C-6A34EC67B64E}"/>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0E15D288-D282-4FB5-9753-5772D8BAC8F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AB1C519-319F-4712-8EA8-B0F372A1D267}"/>
              </a:ext>
            </a:extLst>
          </p:cNvPr>
          <p:cNvSpPr>
            <a:spLocks noGrp="1"/>
          </p:cNvSpPr>
          <p:nvPr>
            <p:ph type="sldNum" sz="quarter" idx="12"/>
          </p:nvPr>
        </p:nvSpPr>
        <p:spPr/>
        <p:txBody>
          <a:bodyPr/>
          <a:lstStyle>
            <a:lvl1pPr>
              <a:defRPr/>
            </a:lvl1pPr>
          </a:lstStyle>
          <a:p>
            <a:fld id="{31947745-A7B7-45E1-A170-8D77DFCE2723}" type="slidenum">
              <a:rPr lang="en-US" altLang="en-US"/>
              <a:pPr/>
              <a:t>‹#›</a:t>
            </a:fld>
            <a:endParaRPr lang="en-US" altLang="en-US"/>
          </a:p>
        </p:txBody>
      </p:sp>
    </p:spTree>
    <p:extLst>
      <p:ext uri="{BB962C8B-B14F-4D97-AF65-F5344CB8AC3E}">
        <p14:creationId xmlns:p14="http://schemas.microsoft.com/office/powerpoint/2010/main" val="1003812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AF0E2BE-7F12-4A51-BF5F-A809F6B7A44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7E52776D-18C4-44D1-8F02-A5498DD75BD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6EC034E-E087-4E55-8058-ED17986496A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endParaRPr lang="en-US"/>
          </a:p>
        </p:txBody>
      </p:sp>
      <p:sp>
        <p:nvSpPr>
          <p:cNvPr id="5" name="Footer Placeholder 4">
            <a:extLst>
              <a:ext uri="{FF2B5EF4-FFF2-40B4-BE49-F238E27FC236}">
                <a16:creationId xmlns:a16="http://schemas.microsoft.com/office/drawing/2014/main" id="{2A9A10D6-9509-4F40-AEDC-C23AE6E800D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73885C8-FCEF-4910-BA3B-0FDFB0A1CFE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E4C7DEB8-257A-4115-9E15-AC10B2A6494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8.xml"/><Relationship Id="rId1" Type="http://schemas.openxmlformats.org/officeDocument/2006/relationships/vmlDrawing" Target="../drawings/vmlDrawing5.vml"/><Relationship Id="rId6" Type="http://schemas.openxmlformats.org/officeDocument/2006/relationships/image" Target="../media/image67.wmf"/><Relationship Id="rId5" Type="http://schemas.openxmlformats.org/officeDocument/2006/relationships/oleObject" Target="../embeddings/oleObject6.bin"/><Relationship Id="rId4" Type="http://schemas.openxmlformats.org/officeDocument/2006/relationships/image" Target="../media/image66.w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8.xml"/><Relationship Id="rId1" Type="http://schemas.openxmlformats.org/officeDocument/2006/relationships/vmlDrawing" Target="../drawings/vmlDrawing6.vml"/><Relationship Id="rId6" Type="http://schemas.openxmlformats.org/officeDocument/2006/relationships/image" Target="../media/image69.wmf"/><Relationship Id="rId5" Type="http://schemas.openxmlformats.org/officeDocument/2006/relationships/oleObject" Target="../embeddings/oleObject8.bin"/><Relationship Id="rId4" Type="http://schemas.openxmlformats.org/officeDocument/2006/relationships/image" Target="../media/image68.wm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7.xml"/><Relationship Id="rId1" Type="http://schemas.openxmlformats.org/officeDocument/2006/relationships/vmlDrawing" Target="../drawings/vmlDrawing7.vml"/><Relationship Id="rId4" Type="http://schemas.openxmlformats.org/officeDocument/2006/relationships/image" Target="../media/image71.wmf"/></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7.xml"/><Relationship Id="rId1" Type="http://schemas.openxmlformats.org/officeDocument/2006/relationships/vmlDrawing" Target="../drawings/vmlDrawing8.vml"/><Relationship Id="rId4" Type="http://schemas.openxmlformats.org/officeDocument/2006/relationships/image" Target="../media/image72.wmf"/></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7.xml"/><Relationship Id="rId1" Type="http://schemas.openxmlformats.org/officeDocument/2006/relationships/vmlDrawing" Target="../drawings/vmlDrawing9.vml"/><Relationship Id="rId4" Type="http://schemas.openxmlformats.org/officeDocument/2006/relationships/image" Target="../media/image73.wmf"/></Relationships>
</file>

<file path=ppt/slides/_rels/slide11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76.wmf"/></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8.jpe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52.png"/></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52.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image" Target="../media/image5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2A6F3FC-152E-4A2C-9565-7394126F1154}"/>
              </a:ext>
            </a:extLst>
          </p:cNvPr>
          <p:cNvSpPr>
            <a:spLocks noGrp="1"/>
          </p:cNvSpPr>
          <p:nvPr>
            <p:ph type="title"/>
          </p:nvPr>
        </p:nvSpPr>
        <p:spPr/>
        <p:txBody>
          <a:bodyPr/>
          <a:lstStyle/>
          <a:p>
            <a:endParaRPr lang="en-US" altLang="en-US"/>
          </a:p>
        </p:txBody>
      </p:sp>
      <p:pic>
        <p:nvPicPr>
          <p:cNvPr id="14339" name="Picture 2">
            <a:extLst>
              <a:ext uri="{FF2B5EF4-FFF2-40B4-BE49-F238E27FC236}">
                <a16:creationId xmlns:a16="http://schemas.microsoft.com/office/drawing/2014/main" id="{A188E168-9C7C-4EE1-A0D9-EEA416CB9D9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381000"/>
            <a:ext cx="8001000" cy="6096000"/>
          </a:xfrm>
          <a:noFill/>
        </p:spPr>
      </p:pic>
    </p:spTree>
  </p:cSld>
  <p:clrMapOvr>
    <a:masterClrMapping/>
  </p:clrMapOvr>
  <mc:AlternateContent xmlns:mc="http://schemas.openxmlformats.org/markup-compatibility/2006" xmlns:p14="http://schemas.microsoft.com/office/powerpoint/2010/main">
    <mc:Choice Requires="p14">
      <p:transition spd="slow" p14:dur="2000" advTm="9176"/>
    </mc:Choice>
    <mc:Fallback xmlns="">
      <p:transition spd="slow" advTm="917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1FF50214-BD22-47DC-BA03-EF86B3C29463}"/>
              </a:ext>
            </a:extLst>
          </p:cNvPr>
          <p:cNvSpPr>
            <a:spLocks noGrp="1" noChangeArrowheads="1"/>
          </p:cNvSpPr>
          <p:nvPr>
            <p:ph type="title"/>
          </p:nvPr>
        </p:nvSpPr>
        <p:spPr>
          <a:xfrm>
            <a:off x="457200" y="228600"/>
            <a:ext cx="8229600" cy="868363"/>
          </a:xfrm>
        </p:spPr>
        <p:txBody>
          <a:bodyPr/>
          <a:lstStyle/>
          <a:p>
            <a:pPr eaLnBrk="1" hangingPunct="1"/>
            <a:r>
              <a:rPr lang="sr-Cyrl-CS" altLang="en-US"/>
              <a:t>Фазе</a:t>
            </a:r>
            <a:r>
              <a:rPr lang="sr-Latn-CS" altLang="en-US"/>
              <a:t> </a:t>
            </a:r>
            <a:r>
              <a:rPr lang="sr-Cyrl-CS" altLang="en-US"/>
              <a:t>болести</a:t>
            </a:r>
            <a:r>
              <a:rPr lang="en-US" altLang="en-US"/>
              <a:t> </a:t>
            </a:r>
            <a:r>
              <a:rPr lang="sr-Cyrl-CS" altLang="en-US"/>
              <a:t>Рејнова</a:t>
            </a:r>
            <a:r>
              <a:rPr lang="en-US" altLang="en-US"/>
              <a:t> </a:t>
            </a:r>
            <a:r>
              <a:rPr lang="sr-Cyrl-CS" altLang="en-US"/>
              <a:t>болест</a:t>
            </a:r>
            <a:r>
              <a:rPr lang="en-US" altLang="en-US"/>
              <a:t> </a:t>
            </a:r>
          </a:p>
        </p:txBody>
      </p:sp>
      <p:sp>
        <p:nvSpPr>
          <p:cNvPr id="23555" name="Rectangle 3">
            <a:extLst>
              <a:ext uri="{FF2B5EF4-FFF2-40B4-BE49-F238E27FC236}">
                <a16:creationId xmlns:a16="http://schemas.microsoft.com/office/drawing/2014/main" id="{BEFFC315-F8B7-48C0-B653-21A5385B8D38}"/>
              </a:ext>
            </a:extLst>
          </p:cNvPr>
          <p:cNvSpPr>
            <a:spLocks noGrp="1" noChangeArrowheads="1"/>
          </p:cNvSpPr>
          <p:nvPr>
            <p:ph idx="1"/>
          </p:nvPr>
        </p:nvSpPr>
        <p:spPr>
          <a:xfrm>
            <a:off x="990600" y="1600200"/>
            <a:ext cx="7696200" cy="4495800"/>
          </a:xfrm>
        </p:spPr>
        <p:txBody>
          <a:bodyPr/>
          <a:lstStyle/>
          <a:p>
            <a:pPr marL="812800" indent="-812800" eaLnBrk="1" hangingPunct="1">
              <a:buFont typeface="Arial" panose="020B0604020202020204" pitchFamily="34" charset="0"/>
              <a:buNone/>
            </a:pPr>
            <a:endParaRPr lang="sl-SI" altLang="en-US"/>
          </a:p>
          <a:p>
            <a:pPr marL="812800" indent="-812800" eaLnBrk="1" hangingPunct="1">
              <a:buClr>
                <a:schemeClr val="tx1"/>
              </a:buClr>
              <a:buFontTx/>
              <a:buAutoNum type="romanUcPeriod"/>
            </a:pPr>
            <a:r>
              <a:rPr lang="sr-Cyrl-CS" altLang="en-US" b="1">
                <a:solidFill>
                  <a:srgbClr val="FFFF00"/>
                </a:solidFill>
              </a:rPr>
              <a:t>фаза</a:t>
            </a:r>
            <a:r>
              <a:rPr lang="sl-SI" altLang="en-US">
                <a:solidFill>
                  <a:srgbClr val="FFFF00"/>
                </a:solidFill>
              </a:rPr>
              <a:t> </a:t>
            </a:r>
            <a:r>
              <a:rPr lang="sr-Cyrl-CS" altLang="en-US"/>
              <a:t>карактерише</a:t>
            </a:r>
            <a:r>
              <a:rPr lang="sl-SI" altLang="en-US"/>
              <a:t> </a:t>
            </a:r>
            <a:r>
              <a:rPr lang="sr-Cyrl-CS" altLang="en-US"/>
              <a:t>се</a:t>
            </a:r>
            <a:r>
              <a:rPr lang="sl-SI" altLang="en-US"/>
              <a:t> </a:t>
            </a:r>
            <a:r>
              <a:rPr lang="sr-Cyrl-CS" altLang="en-US"/>
              <a:t>бледилом</a:t>
            </a:r>
            <a:r>
              <a:rPr lang="sl-SI" altLang="en-US"/>
              <a:t> </a:t>
            </a:r>
            <a:r>
              <a:rPr lang="sr-Cyrl-CS" altLang="en-US"/>
              <a:t>коже</a:t>
            </a:r>
            <a:r>
              <a:rPr lang="sl-SI" altLang="en-US"/>
              <a:t>, </a:t>
            </a:r>
          </a:p>
          <a:p>
            <a:pPr marL="812800" indent="-812800" eaLnBrk="1" hangingPunct="1">
              <a:buClr>
                <a:schemeClr val="tx1"/>
              </a:buClr>
              <a:buFontTx/>
              <a:buAutoNum type="romanUcPeriod"/>
            </a:pPr>
            <a:endParaRPr lang="sl-SI" altLang="en-US"/>
          </a:p>
          <a:p>
            <a:pPr marL="812800" indent="-812800" eaLnBrk="1" hangingPunct="1">
              <a:buClr>
                <a:schemeClr val="tx1"/>
              </a:buClr>
              <a:buFontTx/>
              <a:buAutoNum type="romanUcPeriod"/>
            </a:pPr>
            <a:r>
              <a:rPr lang="sr-Cyrl-CS" altLang="en-US" b="1">
                <a:solidFill>
                  <a:srgbClr val="FFFF00"/>
                </a:solidFill>
              </a:rPr>
              <a:t>фази</a:t>
            </a:r>
            <a:r>
              <a:rPr lang="sl-SI" altLang="en-US"/>
              <a:t> </a:t>
            </a:r>
            <a:r>
              <a:rPr lang="sr-Cyrl-CS" altLang="en-US"/>
              <a:t>јавља</a:t>
            </a:r>
            <a:r>
              <a:rPr lang="sl-SI" altLang="en-US"/>
              <a:t> </a:t>
            </a:r>
            <a:r>
              <a:rPr lang="sr-Cyrl-CS" altLang="en-US"/>
              <a:t>се</a:t>
            </a:r>
            <a:r>
              <a:rPr lang="sl-SI" altLang="en-US"/>
              <a:t> </a:t>
            </a:r>
            <a:r>
              <a:rPr lang="sr-Cyrl-CS" altLang="en-US"/>
              <a:t>цијаноза</a:t>
            </a:r>
            <a:r>
              <a:rPr lang="sl-SI" altLang="en-US"/>
              <a:t> </a:t>
            </a:r>
            <a:r>
              <a:rPr lang="sr-Cyrl-CS" altLang="en-US"/>
              <a:t>коже</a:t>
            </a:r>
            <a:r>
              <a:rPr lang="sl-SI" altLang="en-US"/>
              <a:t> </a:t>
            </a:r>
          </a:p>
          <a:p>
            <a:pPr marL="812800" indent="-812800" eaLnBrk="1" hangingPunct="1">
              <a:buClr>
                <a:schemeClr val="tx1"/>
              </a:buClr>
              <a:buFontTx/>
              <a:buAutoNum type="romanUcPeriod"/>
            </a:pPr>
            <a:endParaRPr lang="sl-SI" altLang="en-US"/>
          </a:p>
          <a:p>
            <a:pPr marL="812800" indent="-812800" eaLnBrk="1" hangingPunct="1">
              <a:buClr>
                <a:schemeClr val="tx1"/>
              </a:buClr>
              <a:buFontTx/>
              <a:buAutoNum type="romanUcPeriod"/>
            </a:pPr>
            <a:r>
              <a:rPr lang="sr-Cyrl-CS" altLang="en-US" b="1">
                <a:solidFill>
                  <a:srgbClr val="FFFF00"/>
                </a:solidFill>
              </a:rPr>
              <a:t>фаза</a:t>
            </a:r>
            <a:r>
              <a:rPr lang="sl-SI" altLang="en-US"/>
              <a:t> </a:t>
            </a:r>
            <a:r>
              <a:rPr lang="sr-Cyrl-CS" altLang="en-US"/>
              <a:t>црвенило</a:t>
            </a:r>
            <a:r>
              <a:rPr lang="sl-SI" altLang="en-US"/>
              <a:t> (</a:t>
            </a:r>
            <a:r>
              <a:rPr lang="sr-Cyrl-CS" altLang="en-US"/>
              <a:t>хиперемија</a:t>
            </a:r>
            <a:r>
              <a:rPr lang="sl-SI" altLang="en-US"/>
              <a:t>).</a:t>
            </a:r>
            <a:endParaRPr lang="en-US" altLang="en-US"/>
          </a:p>
          <a:p>
            <a:pPr marL="812800" indent="-812800" eaLnBrk="1" hangingPunct="1"/>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12962"/>
    </mc:Choice>
    <mc:Fallback xmlns="">
      <p:transition spd="slow" advTm="12962"/>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B5A4625A-5CB2-46F4-852B-06637543D0C9}"/>
              </a:ext>
            </a:extLst>
          </p:cNvPr>
          <p:cNvSpPr>
            <a:spLocks noGrp="1" noChangeArrowheads="1"/>
          </p:cNvSpPr>
          <p:nvPr>
            <p:ph type="title"/>
          </p:nvPr>
        </p:nvSpPr>
        <p:spPr/>
        <p:txBody>
          <a:bodyPr/>
          <a:lstStyle/>
          <a:p>
            <a:pPr eaLnBrk="1" hangingPunct="1"/>
            <a:r>
              <a:rPr lang="sr-Cyrl-CS" altLang="en-US"/>
              <a:t>Кинезитерапијске</a:t>
            </a:r>
            <a:r>
              <a:rPr lang="en-US" altLang="en-US"/>
              <a:t> </a:t>
            </a:r>
            <a:r>
              <a:rPr lang="sr-Cyrl-CS" altLang="en-US"/>
              <a:t>процедуре код болести периферних к с</a:t>
            </a:r>
            <a:endParaRPr lang="en-US" altLang="en-US"/>
          </a:p>
        </p:txBody>
      </p:sp>
      <p:sp>
        <p:nvSpPr>
          <p:cNvPr id="115715" name="Rectangle 3">
            <a:extLst>
              <a:ext uri="{FF2B5EF4-FFF2-40B4-BE49-F238E27FC236}">
                <a16:creationId xmlns:a16="http://schemas.microsoft.com/office/drawing/2014/main" id="{D5BF423B-2181-49B1-B61C-EFDA6B321C38}"/>
              </a:ext>
            </a:extLst>
          </p:cNvPr>
          <p:cNvSpPr>
            <a:spLocks noGrp="1" noChangeArrowheads="1"/>
          </p:cNvSpPr>
          <p:nvPr>
            <p:ph idx="1"/>
          </p:nvPr>
        </p:nvSpPr>
        <p:spPr/>
        <p:txBody>
          <a:bodyPr/>
          <a:lstStyle/>
          <a:p>
            <a:pPr eaLnBrk="1" hangingPunct="1"/>
            <a:r>
              <a:rPr lang="en-US" altLang="en-US" dirty="0"/>
              <a:t>Allan </a:t>
            </a:r>
            <a:r>
              <a:rPr lang="en-US" altLang="en-US" dirty="0" err="1"/>
              <a:t>Burgeru</a:t>
            </a:r>
            <a:r>
              <a:rPr lang="en-US" altLang="en-US" dirty="0"/>
              <a:t>, </a:t>
            </a:r>
          </a:p>
          <a:p>
            <a:pPr eaLnBrk="1" hangingPunct="1"/>
            <a:r>
              <a:rPr lang="en-US" altLang="en-US" dirty="0" err="1"/>
              <a:t>Schroderu</a:t>
            </a:r>
            <a:r>
              <a:rPr lang="en-US" altLang="en-US" dirty="0"/>
              <a:t>, </a:t>
            </a:r>
          </a:p>
          <a:p>
            <a:pPr eaLnBrk="1" hangingPunct="1"/>
            <a:r>
              <a:rPr lang="en-US" altLang="en-US" dirty="0" err="1"/>
              <a:t>Schoopu</a:t>
            </a:r>
            <a:r>
              <a:rPr lang="en-US" altLang="en-US" dirty="0"/>
              <a:t> </a:t>
            </a:r>
            <a:r>
              <a:rPr lang="sr-Cyrl-CS" altLang="en-US" dirty="0"/>
              <a:t>..</a:t>
            </a:r>
            <a:endParaRPr lang="en-US" altLang="en-US" dirty="0"/>
          </a:p>
          <a:p>
            <a:pPr eaLnBrk="1" hangingPunct="1"/>
            <a:endParaRPr lang="en-US" altLang="en-US" dirty="0"/>
          </a:p>
          <a:p>
            <a:pPr eaLnBrk="1" hangingPunct="1"/>
            <a:r>
              <a:rPr lang="sr-Cyrl-RS" altLang="en-US" dirty="0"/>
              <a:t>з</a:t>
            </a:r>
            <a:r>
              <a:rPr lang="en-US" altLang="en-US" dirty="0"/>
              <a:t>a </a:t>
            </a:r>
            <a:r>
              <a:rPr lang="sr-Cyrl-RS" altLang="en-US" dirty="0"/>
              <a:t>ГЕ вежбе</a:t>
            </a:r>
            <a:r>
              <a:rPr lang="en-US" altLang="en-US" dirty="0"/>
              <a:t> </a:t>
            </a:r>
            <a:r>
              <a:rPr lang="sr-Cyrl-RS" altLang="en-US" dirty="0"/>
              <a:t>п</a:t>
            </a:r>
            <a:r>
              <a:rPr lang="en-US" altLang="en-US" dirty="0"/>
              <a:t>o </a:t>
            </a:r>
            <a:r>
              <a:rPr lang="en-US" altLang="en-US" dirty="0" err="1"/>
              <a:t>Schmidreu</a:t>
            </a:r>
            <a:r>
              <a:rPr lang="en-US" altLang="en-US" dirty="0"/>
              <a:t> </a:t>
            </a:r>
          </a:p>
        </p:txBody>
      </p:sp>
    </p:spTree>
  </p:cSld>
  <p:clrMapOvr>
    <a:masterClrMapping/>
  </p:clrMapOvr>
  <mc:AlternateContent xmlns:mc="http://schemas.openxmlformats.org/markup-compatibility/2006" xmlns:p14="http://schemas.microsoft.com/office/powerpoint/2010/main">
    <mc:Choice Requires="p14">
      <p:transition spd="slow" p14:dur="2000" advTm="18028"/>
    </mc:Choice>
    <mc:Fallback xmlns="">
      <p:transition spd="slow" advTm="18028"/>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29AE7509-C780-4715-B3F1-4EE9E376D9F5}"/>
              </a:ext>
            </a:extLst>
          </p:cNvPr>
          <p:cNvSpPr>
            <a:spLocks noGrp="1" noChangeArrowheads="1"/>
          </p:cNvSpPr>
          <p:nvPr>
            <p:ph type="title"/>
          </p:nvPr>
        </p:nvSpPr>
        <p:spPr/>
        <p:txBody>
          <a:bodyPr/>
          <a:lstStyle/>
          <a:p>
            <a:pPr eaLnBrk="1" hangingPunct="1"/>
            <a:endParaRPr lang="en-US" altLang="en-US"/>
          </a:p>
        </p:txBody>
      </p:sp>
      <p:sp>
        <p:nvSpPr>
          <p:cNvPr id="116739" name="Rectangle 3">
            <a:extLst>
              <a:ext uri="{FF2B5EF4-FFF2-40B4-BE49-F238E27FC236}">
                <a16:creationId xmlns:a16="http://schemas.microsoft.com/office/drawing/2014/main" id="{6D5C4031-A80D-4142-8B8D-E9DC246135E2}"/>
              </a:ext>
            </a:extLst>
          </p:cNvPr>
          <p:cNvSpPr>
            <a:spLocks noGrp="1" noChangeArrowheads="1"/>
          </p:cNvSpPr>
          <p:nvPr>
            <p:ph idx="1"/>
          </p:nvPr>
        </p:nvSpPr>
        <p:spPr/>
        <p:txBody>
          <a:bodyPr/>
          <a:lstStyle/>
          <a:p>
            <a:pPr eaLnBrk="1" hangingPunct="1"/>
            <a:r>
              <a:rPr lang="sr-Cyrl-CS" altLang="en-US" sz="2800"/>
              <a:t>Програм</a:t>
            </a:r>
            <a:r>
              <a:rPr lang="en-US" altLang="en-US" sz="2800"/>
              <a:t> </a:t>
            </a:r>
            <a:r>
              <a:rPr lang="sr-Cyrl-CS" altLang="en-US" sz="2800"/>
              <a:t>вежби</a:t>
            </a:r>
            <a:r>
              <a:rPr lang="en-US" altLang="en-US" sz="2800"/>
              <a:t> </a:t>
            </a:r>
            <a:r>
              <a:rPr lang="sr-Cyrl-CS" altLang="en-US" sz="2800"/>
              <a:t>траје</a:t>
            </a:r>
            <a:r>
              <a:rPr lang="en-US" altLang="en-US" sz="2800"/>
              <a:t> 30 </a:t>
            </a:r>
            <a:r>
              <a:rPr lang="sr-Cyrl-CS" altLang="en-US" sz="2800"/>
              <a:t>минута</a:t>
            </a:r>
            <a:r>
              <a:rPr lang="en-US" altLang="en-US" sz="2800"/>
              <a:t>, </a:t>
            </a:r>
            <a:r>
              <a:rPr lang="sr-Cyrl-CS" altLang="en-US" sz="2800"/>
              <a:t>њима</a:t>
            </a:r>
            <a:r>
              <a:rPr lang="en-US" altLang="en-US" sz="2800"/>
              <a:t> </a:t>
            </a:r>
            <a:r>
              <a:rPr lang="sr-Cyrl-CS" altLang="en-US" sz="2800"/>
              <a:t>руководе</a:t>
            </a:r>
            <a:r>
              <a:rPr lang="en-US" altLang="en-US" sz="2800"/>
              <a:t> </a:t>
            </a:r>
            <a:r>
              <a:rPr lang="sr-Cyrl-CS" altLang="en-US" sz="2800"/>
              <a:t>физиотерапеути</a:t>
            </a:r>
            <a:r>
              <a:rPr lang="en-US" altLang="en-US" sz="2800"/>
              <a:t> </a:t>
            </a:r>
            <a:r>
              <a:rPr lang="sr-Cyrl-CS" altLang="en-US" sz="2800"/>
              <a:t>и</a:t>
            </a:r>
            <a:r>
              <a:rPr lang="en-US" altLang="en-US" sz="2800"/>
              <a:t> </a:t>
            </a:r>
            <a:r>
              <a:rPr lang="sr-Cyrl-CS" altLang="en-US" sz="2800"/>
              <a:t>сами</a:t>
            </a:r>
            <a:r>
              <a:rPr lang="en-US" altLang="en-US" sz="2800"/>
              <a:t> </a:t>
            </a:r>
            <a:r>
              <a:rPr lang="sr-Cyrl-CS" altLang="en-US" sz="2800"/>
              <a:t>учествујући</a:t>
            </a:r>
            <a:r>
              <a:rPr lang="en-US" altLang="en-US" sz="2800"/>
              <a:t> </a:t>
            </a:r>
            <a:r>
              <a:rPr lang="sr-Cyrl-CS" altLang="en-US" sz="2800"/>
              <a:t>у</a:t>
            </a:r>
            <a:r>
              <a:rPr lang="en-US" altLang="en-US" sz="2800"/>
              <a:t> </a:t>
            </a:r>
            <a:r>
              <a:rPr lang="sr-Cyrl-CS" altLang="en-US" sz="2800"/>
              <a:t>њиховом</a:t>
            </a:r>
            <a:r>
              <a:rPr lang="en-US" altLang="en-US" sz="2800"/>
              <a:t> </a:t>
            </a:r>
            <a:r>
              <a:rPr lang="sr-Cyrl-CS" altLang="en-US" sz="2800"/>
              <a:t>спровођењу</a:t>
            </a:r>
            <a:r>
              <a:rPr lang="en-US" altLang="en-US" sz="2800"/>
              <a:t>.</a:t>
            </a:r>
            <a:br>
              <a:rPr lang="en-US" altLang="en-US" sz="2800"/>
            </a:br>
            <a:endParaRPr lang="en-US" altLang="en-US" sz="2800"/>
          </a:p>
          <a:p>
            <a:pPr eaLnBrk="1" hangingPunct="1"/>
            <a:r>
              <a:rPr lang="sr-Cyrl-CS" altLang="en-US" sz="2800"/>
              <a:t>Кинезитерапијски</a:t>
            </a:r>
            <a:r>
              <a:rPr lang="en-US" altLang="en-US" sz="2800"/>
              <a:t> </a:t>
            </a:r>
            <a:r>
              <a:rPr lang="sr-Cyrl-CS" altLang="en-US" sz="2800"/>
              <a:t>програм</a:t>
            </a:r>
            <a:r>
              <a:rPr lang="en-US" altLang="en-US" sz="2800"/>
              <a:t> </a:t>
            </a:r>
            <a:r>
              <a:rPr lang="sr-Cyrl-CS" altLang="en-US" sz="2800"/>
              <a:t>након</a:t>
            </a:r>
            <a:r>
              <a:rPr lang="en-US" altLang="en-US" sz="2800"/>
              <a:t> </a:t>
            </a:r>
            <a:r>
              <a:rPr lang="sr-Cyrl-CS" altLang="en-US" sz="2800"/>
              <a:t>реконструктивних</a:t>
            </a:r>
            <a:r>
              <a:rPr lang="en-US" altLang="en-US" sz="2800"/>
              <a:t> </a:t>
            </a:r>
            <a:r>
              <a:rPr lang="sr-Cyrl-CS" altLang="en-US" sz="2800"/>
              <a:t>захвата</a:t>
            </a:r>
            <a:r>
              <a:rPr lang="en-US" altLang="en-US" sz="2800"/>
              <a:t> </a:t>
            </a:r>
            <a:r>
              <a:rPr lang="sr-Cyrl-CS" altLang="en-US" sz="2800"/>
              <a:t>обједињује</a:t>
            </a:r>
            <a:r>
              <a:rPr lang="en-US" altLang="en-US" sz="2800"/>
              <a:t>:</a:t>
            </a:r>
          </a:p>
          <a:p>
            <a:pPr lvl="1" eaLnBrk="1" hangingPunct="1"/>
            <a:r>
              <a:rPr lang="sr-Cyrl-CS" altLang="en-US" sz="2400"/>
              <a:t>циљане</a:t>
            </a:r>
            <a:r>
              <a:rPr lang="en-US" altLang="en-US" sz="2400"/>
              <a:t> </a:t>
            </a:r>
            <a:r>
              <a:rPr lang="sr-Cyrl-CS" altLang="en-US" sz="2400"/>
              <a:t>вежбе</a:t>
            </a:r>
            <a:r>
              <a:rPr lang="en-US" altLang="en-US" sz="2400"/>
              <a:t> </a:t>
            </a:r>
            <a:r>
              <a:rPr lang="sr-Cyrl-CS" altLang="en-US" sz="2400"/>
              <a:t>за</a:t>
            </a:r>
            <a:r>
              <a:rPr lang="en-US" altLang="en-US" sz="2400"/>
              <a:t> </a:t>
            </a:r>
            <a:r>
              <a:rPr lang="sr-Cyrl-CS" altLang="en-US" sz="2400"/>
              <a:t>исхемичне</a:t>
            </a:r>
            <a:r>
              <a:rPr lang="en-US" altLang="en-US" sz="2400"/>
              <a:t> </a:t>
            </a:r>
            <a:r>
              <a:rPr lang="sr-Cyrl-CS" altLang="en-US" sz="2400"/>
              <a:t>мишиће</a:t>
            </a:r>
            <a:r>
              <a:rPr lang="en-US" altLang="en-US" sz="2400"/>
              <a:t> </a:t>
            </a:r>
            <a:r>
              <a:rPr lang="sr-Cyrl-CS" altLang="en-US" sz="2400"/>
              <a:t>екстремитета</a:t>
            </a:r>
            <a:r>
              <a:rPr lang="en-US" altLang="en-US" sz="2400"/>
              <a:t>, </a:t>
            </a:r>
          </a:p>
          <a:p>
            <a:pPr lvl="1" eaLnBrk="1" hangingPunct="1"/>
            <a:r>
              <a:rPr lang="sr-Cyrl-CS" altLang="en-US" sz="2400"/>
              <a:t>вежбе</a:t>
            </a:r>
            <a:r>
              <a:rPr lang="en-US" altLang="en-US" sz="2400"/>
              <a:t> </a:t>
            </a:r>
            <a:r>
              <a:rPr lang="sr-Cyrl-CS" altLang="en-US" sz="2400"/>
              <a:t>дисања</a:t>
            </a:r>
            <a:r>
              <a:rPr lang="en-US" altLang="en-US" sz="2400"/>
              <a:t>, </a:t>
            </a:r>
          </a:p>
          <a:p>
            <a:pPr lvl="1" eaLnBrk="1" hangingPunct="1"/>
            <a:r>
              <a:rPr lang="sr-Cyrl-CS" altLang="en-US" sz="2400"/>
              <a:t>кинезитерапију</a:t>
            </a:r>
            <a:r>
              <a:rPr lang="en-US" altLang="en-US" sz="2400"/>
              <a:t> </a:t>
            </a:r>
            <a:r>
              <a:rPr lang="sr-Cyrl-CS" altLang="en-US" sz="2400"/>
              <a:t>у</a:t>
            </a:r>
            <a:r>
              <a:rPr lang="en-US" altLang="en-US" sz="2400"/>
              <a:t> </a:t>
            </a:r>
            <a:r>
              <a:rPr lang="sr-Cyrl-CS" altLang="en-US" sz="2400"/>
              <a:t>базену</a:t>
            </a:r>
            <a:r>
              <a:rPr lang="en-US" altLang="en-US" sz="2400"/>
              <a:t> </a:t>
            </a:r>
            <a:r>
              <a:rPr lang="sr-Cyrl-CS" altLang="en-US" sz="2400"/>
              <a:t>и</a:t>
            </a:r>
            <a:r>
              <a:rPr lang="en-US" altLang="en-US" sz="2400"/>
              <a:t> </a:t>
            </a:r>
          </a:p>
          <a:p>
            <a:pPr lvl="1" eaLnBrk="1" hangingPunct="1"/>
            <a:r>
              <a:rPr lang="sr-Cyrl-CS" altLang="en-US" sz="2400"/>
              <a:t>релаксацију</a:t>
            </a:r>
            <a:r>
              <a:rPr lang="en-US" altLang="en-US" sz="2400"/>
              <a:t>, </a:t>
            </a:r>
            <a:r>
              <a:rPr lang="sr-Cyrl-CS" altLang="en-US" sz="2400"/>
              <a:t>разне</a:t>
            </a:r>
            <a:r>
              <a:rPr lang="en-US" altLang="en-US" sz="2400"/>
              <a:t> </a:t>
            </a:r>
            <a:r>
              <a:rPr lang="sr-Cyrl-CS" altLang="en-US" sz="2400"/>
              <a:t>игре</a:t>
            </a:r>
            <a:r>
              <a:rPr lang="en-US" altLang="en-US" sz="2400"/>
              <a:t>. </a:t>
            </a:r>
          </a:p>
        </p:txBody>
      </p:sp>
    </p:spTree>
  </p:cSld>
  <p:clrMapOvr>
    <a:masterClrMapping/>
  </p:clrMapOvr>
  <mc:AlternateContent xmlns:mc="http://schemas.openxmlformats.org/markup-compatibility/2006" xmlns:p14="http://schemas.microsoft.com/office/powerpoint/2010/main">
    <mc:Choice Requires="p14">
      <p:transition spd="slow" p14:dur="2000" advTm="14522"/>
    </mc:Choice>
    <mc:Fallback xmlns="">
      <p:transition spd="slow" advTm="14522"/>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6D655E11-081E-4191-BCE2-AA821368D9D2}"/>
              </a:ext>
            </a:extLst>
          </p:cNvPr>
          <p:cNvSpPr>
            <a:spLocks noGrp="1" noChangeArrowheads="1"/>
          </p:cNvSpPr>
          <p:nvPr>
            <p:ph type="title"/>
          </p:nvPr>
        </p:nvSpPr>
        <p:spPr>
          <a:xfrm>
            <a:off x="381000" y="152400"/>
            <a:ext cx="8229600" cy="762000"/>
          </a:xfrm>
        </p:spPr>
        <p:txBody>
          <a:bodyPr/>
          <a:lstStyle/>
          <a:p>
            <a:pPr eaLnBrk="1" hangingPunct="1"/>
            <a:r>
              <a:rPr lang="en-US" altLang="en-US" sz="3600" b="1" u="sng">
                <a:solidFill>
                  <a:srgbClr val="FFFF00"/>
                </a:solidFill>
              </a:rPr>
              <a:t>Vežbe po Birgeru</a:t>
            </a:r>
            <a:r>
              <a:rPr lang="en-US" altLang="en-US" sz="3200"/>
              <a:t> </a:t>
            </a:r>
          </a:p>
        </p:txBody>
      </p:sp>
      <p:sp>
        <p:nvSpPr>
          <p:cNvPr id="117763" name="Rectangle 3">
            <a:extLst>
              <a:ext uri="{FF2B5EF4-FFF2-40B4-BE49-F238E27FC236}">
                <a16:creationId xmlns:a16="http://schemas.microsoft.com/office/drawing/2014/main" id="{AE22919A-7AB5-4AE9-B883-DD24DA0C5FEB}"/>
              </a:ext>
            </a:extLst>
          </p:cNvPr>
          <p:cNvSpPr>
            <a:spLocks noGrp="1" noChangeArrowheads="1"/>
          </p:cNvSpPr>
          <p:nvPr>
            <p:ph idx="1"/>
          </p:nvPr>
        </p:nvSpPr>
        <p:spPr>
          <a:xfrm>
            <a:off x="457200" y="1219200"/>
            <a:ext cx="8458200" cy="5410200"/>
          </a:xfrm>
        </p:spPr>
        <p:txBody>
          <a:bodyPr/>
          <a:lstStyle/>
          <a:p>
            <a:pPr marL="609600" indent="-609600" algn="just" eaLnBrk="1" hangingPunct="1">
              <a:lnSpc>
                <a:spcPct val="80000"/>
              </a:lnSpc>
              <a:buFontTx/>
              <a:buAutoNum type="arabicPeriod"/>
            </a:pPr>
            <a:r>
              <a:rPr lang="sr-Cyrl-CS" altLang="en-US" sz="2800"/>
              <a:t>Пацијент</a:t>
            </a:r>
            <a:r>
              <a:rPr lang="en-US" altLang="en-US" sz="2800"/>
              <a:t> </a:t>
            </a:r>
            <a:r>
              <a:rPr lang="sr-Cyrl-CS" altLang="en-US" sz="2800" u="sng"/>
              <a:t>лежи</a:t>
            </a:r>
            <a:r>
              <a:rPr lang="en-US" altLang="en-US" sz="2800" u="sng"/>
              <a:t> </a:t>
            </a:r>
            <a:r>
              <a:rPr lang="sr-Cyrl-CS" altLang="en-US" sz="2800" u="sng"/>
              <a:t>на</a:t>
            </a:r>
            <a:r>
              <a:rPr lang="en-US" altLang="en-US" sz="2800" u="sng"/>
              <a:t> </a:t>
            </a:r>
            <a:r>
              <a:rPr lang="sr-Cyrl-CS" altLang="en-US" sz="2800" u="sng"/>
              <a:t>леђима</a:t>
            </a:r>
            <a:r>
              <a:rPr lang="en-US" altLang="en-US" sz="2800"/>
              <a:t>, </a:t>
            </a:r>
            <a:r>
              <a:rPr lang="sr-Cyrl-CS" altLang="en-US" sz="2800"/>
              <a:t>ноге</a:t>
            </a:r>
            <a:r>
              <a:rPr lang="en-US" altLang="en-US" sz="2800"/>
              <a:t> </a:t>
            </a:r>
            <a:r>
              <a:rPr lang="sr-Cyrl-CS" altLang="en-US" sz="2800"/>
              <a:t>су</a:t>
            </a:r>
            <a:r>
              <a:rPr lang="en-US" altLang="en-US" sz="2800"/>
              <a:t> </a:t>
            </a:r>
            <a:r>
              <a:rPr lang="sr-Cyrl-CS" altLang="en-US" sz="2800"/>
              <a:t>подигнуте</a:t>
            </a:r>
            <a:r>
              <a:rPr lang="en-US" altLang="en-US" sz="2800"/>
              <a:t> </a:t>
            </a:r>
            <a:r>
              <a:rPr lang="sr-Cyrl-CS" altLang="en-US" sz="2800"/>
              <a:t>до</a:t>
            </a:r>
            <a:r>
              <a:rPr lang="en-US" altLang="en-US" sz="2800"/>
              <a:t> </a:t>
            </a:r>
            <a:r>
              <a:rPr lang="sr-Cyrl-CS" altLang="en-US" sz="2800"/>
              <a:t>угла</a:t>
            </a:r>
            <a:r>
              <a:rPr lang="en-US" altLang="en-US" sz="2800"/>
              <a:t> </a:t>
            </a:r>
            <a:r>
              <a:rPr lang="sr-Cyrl-CS" altLang="en-US" sz="2800"/>
              <a:t>од</a:t>
            </a:r>
            <a:r>
              <a:rPr lang="en-US" altLang="en-US" sz="2800"/>
              <a:t> 60º.</a:t>
            </a:r>
            <a:r>
              <a:rPr lang="sr-Latn-CS" altLang="en-US" sz="2800"/>
              <a:t> </a:t>
            </a:r>
            <a:r>
              <a:rPr lang="sr-Cyrl-CS" altLang="en-US" sz="2800"/>
              <a:t>У</a:t>
            </a:r>
            <a:r>
              <a:rPr lang="en-US" altLang="en-US" sz="2800"/>
              <a:t> </a:t>
            </a:r>
            <a:r>
              <a:rPr lang="sr-Cyrl-CS" altLang="en-US" sz="2800"/>
              <a:t>том</a:t>
            </a:r>
            <a:r>
              <a:rPr lang="en-US" altLang="en-US" sz="2800"/>
              <a:t> </a:t>
            </a:r>
            <a:r>
              <a:rPr lang="sr-Cyrl-CS" altLang="en-US" sz="2800"/>
              <a:t>положају</a:t>
            </a:r>
            <a:r>
              <a:rPr lang="en-US" altLang="en-US" sz="2800"/>
              <a:t> </a:t>
            </a:r>
            <a:r>
              <a:rPr lang="sr-Cyrl-CS" altLang="en-US" sz="2800"/>
              <a:t>ноге</a:t>
            </a:r>
            <a:r>
              <a:rPr lang="en-US" altLang="en-US" sz="2800"/>
              <a:t> </a:t>
            </a:r>
            <a:r>
              <a:rPr lang="sr-Cyrl-CS" altLang="en-US" sz="2800"/>
              <a:t>остају</a:t>
            </a:r>
            <a:r>
              <a:rPr lang="en-US" altLang="en-US" sz="2800"/>
              <a:t> 30 </a:t>
            </a:r>
            <a:r>
              <a:rPr lang="sr-Cyrl-CS" altLang="en-US" sz="2800"/>
              <a:t>сец</a:t>
            </a:r>
            <a:r>
              <a:rPr lang="en-US" altLang="en-US" sz="2800"/>
              <a:t>. </a:t>
            </a:r>
            <a:r>
              <a:rPr lang="sr-Cyrl-CS" altLang="en-US" sz="2800"/>
              <a:t>до</a:t>
            </a:r>
            <a:r>
              <a:rPr lang="en-US" altLang="en-US" sz="2800"/>
              <a:t> 3 </a:t>
            </a:r>
            <a:r>
              <a:rPr lang="sr-Cyrl-CS" altLang="en-US" sz="2800"/>
              <a:t>мин,</a:t>
            </a:r>
            <a:r>
              <a:rPr lang="en-US" altLang="en-US" sz="2800"/>
              <a:t> </a:t>
            </a:r>
            <a:r>
              <a:rPr lang="sr-Cyrl-CS" altLang="en-US" sz="2800"/>
              <a:t>док</a:t>
            </a:r>
            <a:r>
              <a:rPr lang="en-US" altLang="en-US" sz="2800"/>
              <a:t> </a:t>
            </a:r>
            <a:r>
              <a:rPr lang="sr-Cyrl-CS" altLang="en-US" sz="2800"/>
              <a:t>се</a:t>
            </a:r>
            <a:r>
              <a:rPr lang="en-US" altLang="en-US" sz="2800"/>
              <a:t> </a:t>
            </a:r>
            <a:r>
              <a:rPr lang="sr-Cyrl-CS" altLang="en-US" sz="2800"/>
              <a:t>не</a:t>
            </a:r>
            <a:r>
              <a:rPr lang="en-US" altLang="en-US" sz="2800"/>
              <a:t> </a:t>
            </a:r>
            <a:r>
              <a:rPr lang="sr-Cyrl-CS" altLang="en-US" sz="2800"/>
              <a:t>појави</a:t>
            </a:r>
            <a:r>
              <a:rPr lang="en-US" altLang="en-US" sz="2800"/>
              <a:t> </a:t>
            </a:r>
            <a:r>
              <a:rPr lang="sr-Cyrl-CS" altLang="en-US" sz="2800"/>
              <a:t>бледило</a:t>
            </a:r>
            <a:r>
              <a:rPr lang="en-US" altLang="en-US" sz="2800"/>
              <a:t> </a:t>
            </a:r>
            <a:r>
              <a:rPr lang="sr-Cyrl-CS" altLang="en-US" sz="2800"/>
              <a:t>или</a:t>
            </a:r>
            <a:r>
              <a:rPr lang="en-US" altLang="en-US" sz="2800"/>
              <a:t> </a:t>
            </a:r>
            <a:r>
              <a:rPr lang="sr-Cyrl-CS" altLang="en-US" sz="2800"/>
              <a:t>знаци</a:t>
            </a:r>
            <a:r>
              <a:rPr lang="en-US" altLang="en-US" sz="2800"/>
              <a:t> </a:t>
            </a:r>
            <a:r>
              <a:rPr lang="sr-Latn-CS" altLang="en-US" sz="2800"/>
              <a:t> </a:t>
            </a:r>
            <a:r>
              <a:rPr lang="sr-Cyrl-CS" altLang="en-US" sz="2800"/>
              <a:t>исхемије</a:t>
            </a:r>
            <a:r>
              <a:rPr lang="en-US" altLang="en-US" sz="2800"/>
              <a:t>. </a:t>
            </a:r>
            <a:endParaRPr lang="sr-Latn-CS" altLang="en-US" sz="2800"/>
          </a:p>
          <a:p>
            <a:pPr marL="609600" indent="-609600" algn="just" eaLnBrk="1" hangingPunct="1">
              <a:lnSpc>
                <a:spcPct val="80000"/>
              </a:lnSpc>
              <a:buFontTx/>
              <a:buAutoNum type="arabicPeriod"/>
            </a:pPr>
            <a:endParaRPr lang="sr-Latn-CS" altLang="en-US" sz="2800"/>
          </a:p>
          <a:p>
            <a:pPr marL="609600" indent="-609600" algn="just" eaLnBrk="1" hangingPunct="1">
              <a:lnSpc>
                <a:spcPct val="80000"/>
              </a:lnSpc>
              <a:buFontTx/>
              <a:buAutoNum type="arabicPeriod"/>
            </a:pPr>
            <a:r>
              <a:rPr lang="sr-Cyrl-CS" altLang="en-US" sz="2800"/>
              <a:t>Чим</a:t>
            </a:r>
            <a:r>
              <a:rPr lang="en-US" altLang="en-US" sz="2800"/>
              <a:t> </a:t>
            </a:r>
            <a:r>
              <a:rPr lang="sr-Cyrl-CS" altLang="en-US" sz="2800"/>
              <a:t>стопала</a:t>
            </a:r>
            <a:r>
              <a:rPr lang="en-US" altLang="en-US" sz="2800"/>
              <a:t> </a:t>
            </a:r>
            <a:r>
              <a:rPr lang="sr-Cyrl-CS" altLang="en-US" sz="2800"/>
              <a:t>побледе</a:t>
            </a:r>
            <a:r>
              <a:rPr lang="en-US" altLang="en-US" sz="2800"/>
              <a:t>, </a:t>
            </a:r>
            <a:r>
              <a:rPr lang="sr-Cyrl-CS" altLang="en-US" sz="2800"/>
              <a:t>пацијент</a:t>
            </a:r>
            <a:r>
              <a:rPr lang="en-US" altLang="en-US" sz="2800"/>
              <a:t> </a:t>
            </a:r>
            <a:r>
              <a:rPr lang="sr-Cyrl-CS" altLang="en-US" sz="2800"/>
              <a:t>се</a:t>
            </a:r>
            <a:r>
              <a:rPr lang="en-US" altLang="en-US" sz="2800"/>
              <a:t> </a:t>
            </a:r>
            <a:r>
              <a:rPr lang="sr-Cyrl-CS" altLang="en-US" sz="2800"/>
              <a:t>уздиже</a:t>
            </a:r>
            <a:r>
              <a:rPr lang="en-US" altLang="en-US" sz="2800"/>
              <a:t> </a:t>
            </a:r>
            <a:r>
              <a:rPr lang="sr-Cyrl-CS" altLang="en-US" sz="2800"/>
              <a:t>и</a:t>
            </a:r>
            <a:r>
              <a:rPr lang="en-US" altLang="en-US" sz="2800"/>
              <a:t> </a:t>
            </a:r>
            <a:r>
              <a:rPr lang="sr-Cyrl-CS" altLang="en-US" sz="2800" u="sng"/>
              <a:t>седа</a:t>
            </a:r>
            <a:r>
              <a:rPr lang="en-US" altLang="en-US" sz="2800" u="sng"/>
              <a:t> </a:t>
            </a:r>
            <a:r>
              <a:rPr lang="sr-Cyrl-CS" altLang="en-US" sz="2800" u="sng"/>
              <a:t>на</a:t>
            </a:r>
            <a:r>
              <a:rPr lang="en-US" altLang="en-US" sz="2800" u="sng"/>
              <a:t> </a:t>
            </a:r>
            <a:r>
              <a:rPr lang="sr-Cyrl-CS" altLang="en-US" sz="2800" u="sng"/>
              <a:t>ивицу</a:t>
            </a:r>
            <a:r>
              <a:rPr lang="en-US" altLang="en-US" sz="2800" u="sng"/>
              <a:t> </a:t>
            </a:r>
            <a:r>
              <a:rPr lang="sr-Cyrl-CS" altLang="en-US" sz="2800" u="sng"/>
              <a:t>кревета</a:t>
            </a:r>
            <a:r>
              <a:rPr lang="en-US" altLang="en-US" sz="2800"/>
              <a:t> </a:t>
            </a:r>
            <a:r>
              <a:rPr lang="sr-Cyrl-CS" altLang="en-US" sz="2800"/>
              <a:t>са</a:t>
            </a:r>
            <a:r>
              <a:rPr lang="en-US" altLang="en-US" sz="2800"/>
              <a:t> </a:t>
            </a:r>
            <a:r>
              <a:rPr lang="sr-Cyrl-CS" altLang="en-US" sz="2800"/>
              <a:t>спуштеним</a:t>
            </a:r>
            <a:r>
              <a:rPr lang="en-US" altLang="en-US" sz="2800"/>
              <a:t> </a:t>
            </a:r>
            <a:r>
              <a:rPr lang="sr-Cyrl-CS" altLang="en-US" sz="2800"/>
              <a:t>ногама</a:t>
            </a:r>
            <a:r>
              <a:rPr lang="en-US" altLang="en-US" sz="2800"/>
              <a:t>, </a:t>
            </a:r>
            <a:r>
              <a:rPr lang="sr-Cyrl-CS" altLang="en-US" sz="2800"/>
              <a:t>док</a:t>
            </a:r>
            <a:r>
              <a:rPr lang="en-US" altLang="en-US" sz="2800"/>
              <a:t> </a:t>
            </a:r>
            <a:r>
              <a:rPr lang="sr-Cyrl-CS" altLang="en-US" sz="2800"/>
              <a:t>не</a:t>
            </a:r>
            <a:r>
              <a:rPr lang="en-US" altLang="en-US" sz="2800"/>
              <a:t> </a:t>
            </a:r>
            <a:r>
              <a:rPr lang="sr-Cyrl-CS" altLang="en-US" sz="2800"/>
              <a:t>поцрвене</a:t>
            </a:r>
            <a:r>
              <a:rPr lang="en-US" altLang="en-US" sz="2800"/>
              <a:t>. </a:t>
            </a:r>
            <a:r>
              <a:rPr lang="sr-Cyrl-CS" altLang="en-US" sz="2800"/>
              <a:t>Када</a:t>
            </a:r>
            <a:r>
              <a:rPr lang="en-US" altLang="en-US" sz="2800"/>
              <a:t> </a:t>
            </a:r>
            <a:r>
              <a:rPr lang="sr-Cyrl-CS" altLang="en-US" sz="2800"/>
              <a:t>ноге</a:t>
            </a:r>
            <a:r>
              <a:rPr lang="en-US" altLang="en-US" sz="2800"/>
              <a:t> </a:t>
            </a:r>
            <a:r>
              <a:rPr lang="sr-Cyrl-CS" altLang="en-US" sz="2800"/>
              <a:t>поцрвене</a:t>
            </a:r>
            <a:r>
              <a:rPr lang="en-US" altLang="en-US" sz="2800"/>
              <a:t> </a:t>
            </a:r>
            <a:r>
              <a:rPr lang="sr-Cyrl-CS" altLang="en-US" sz="2800"/>
              <a:t>остаје</a:t>
            </a:r>
            <a:r>
              <a:rPr lang="en-US" altLang="en-US" sz="2800"/>
              <a:t> </a:t>
            </a:r>
            <a:r>
              <a:rPr lang="sr-Cyrl-CS" altLang="en-US" sz="2800"/>
              <a:t>у</a:t>
            </a:r>
            <a:r>
              <a:rPr lang="en-US" altLang="en-US" sz="2800"/>
              <a:t> </a:t>
            </a:r>
            <a:r>
              <a:rPr lang="sr-Cyrl-CS" altLang="en-US" sz="2800"/>
              <a:t>том</a:t>
            </a:r>
            <a:r>
              <a:rPr lang="en-US" altLang="en-US" sz="2800"/>
              <a:t> </a:t>
            </a:r>
            <a:r>
              <a:rPr lang="sr-Cyrl-CS" altLang="en-US" sz="2800"/>
              <a:t>положају</a:t>
            </a:r>
            <a:r>
              <a:rPr lang="en-US" altLang="en-US" sz="2800"/>
              <a:t> </a:t>
            </a:r>
            <a:r>
              <a:rPr lang="sr-Cyrl-CS" altLang="en-US" sz="2800"/>
              <a:t>још</a:t>
            </a:r>
            <a:r>
              <a:rPr lang="en-US" altLang="en-US" sz="2800"/>
              <a:t> 1 </a:t>
            </a:r>
            <a:r>
              <a:rPr lang="sr-Cyrl-CS" altLang="en-US" sz="2800"/>
              <a:t>мин</a:t>
            </a:r>
            <a:r>
              <a:rPr lang="en-US" altLang="en-US" sz="2800"/>
              <a:t>. </a:t>
            </a:r>
            <a:endParaRPr lang="sr-Latn-CS" altLang="en-US" sz="2800"/>
          </a:p>
          <a:p>
            <a:pPr marL="609600" indent="-609600" algn="just" eaLnBrk="1" hangingPunct="1">
              <a:lnSpc>
                <a:spcPct val="80000"/>
              </a:lnSpc>
              <a:buFontTx/>
              <a:buAutoNum type="arabicPeriod"/>
            </a:pPr>
            <a:endParaRPr lang="sr-Latn-CS" altLang="en-US" sz="2800"/>
          </a:p>
          <a:p>
            <a:pPr marL="609600" indent="-609600" algn="just" eaLnBrk="1" hangingPunct="1">
              <a:lnSpc>
                <a:spcPct val="80000"/>
              </a:lnSpc>
              <a:buFontTx/>
              <a:buAutoNum type="arabicPeriod"/>
            </a:pPr>
            <a:r>
              <a:rPr lang="sr-Cyrl-CS" altLang="en-US" sz="2800"/>
              <a:t>Затим</a:t>
            </a:r>
            <a:r>
              <a:rPr lang="en-US" altLang="en-US" sz="2800"/>
              <a:t> </a:t>
            </a:r>
            <a:r>
              <a:rPr lang="sr-Cyrl-CS" altLang="en-US" sz="2800"/>
              <a:t>пацијент</a:t>
            </a:r>
            <a:r>
              <a:rPr lang="en-US" altLang="en-US" sz="2800"/>
              <a:t> </a:t>
            </a:r>
            <a:r>
              <a:rPr lang="sr-Cyrl-CS" altLang="en-US" sz="2800" u="sng"/>
              <a:t>поново</a:t>
            </a:r>
            <a:r>
              <a:rPr lang="en-US" altLang="en-US" sz="2800" u="sng"/>
              <a:t> </a:t>
            </a:r>
            <a:r>
              <a:rPr lang="sr-Cyrl-CS" altLang="en-US" sz="2800" u="sng"/>
              <a:t>леже</a:t>
            </a:r>
            <a:r>
              <a:rPr lang="en-US" altLang="en-US" sz="2800"/>
              <a:t> </a:t>
            </a:r>
            <a:r>
              <a:rPr lang="sr-Cyrl-CS" altLang="en-US" sz="2800"/>
              <a:t>у</a:t>
            </a:r>
            <a:r>
              <a:rPr lang="en-US" altLang="en-US" sz="2800"/>
              <a:t> </a:t>
            </a:r>
            <a:r>
              <a:rPr lang="sr-Cyrl-CS" altLang="en-US" sz="2800"/>
              <a:t>постељу</a:t>
            </a:r>
            <a:r>
              <a:rPr lang="en-US" altLang="en-US" sz="2800"/>
              <a:t> </a:t>
            </a:r>
            <a:r>
              <a:rPr lang="sr-Cyrl-CS" altLang="en-US" sz="2800"/>
              <a:t>стављајући</a:t>
            </a:r>
            <a:r>
              <a:rPr lang="en-US" altLang="en-US" sz="2800"/>
              <a:t> </a:t>
            </a:r>
            <a:r>
              <a:rPr lang="sr-Cyrl-CS" altLang="en-US" sz="2800"/>
              <a:t>ноге</a:t>
            </a:r>
            <a:r>
              <a:rPr lang="en-US" altLang="en-US" sz="2800"/>
              <a:t> </a:t>
            </a:r>
            <a:r>
              <a:rPr lang="sr-Cyrl-CS" altLang="en-US" sz="2800"/>
              <a:t>у</a:t>
            </a:r>
            <a:r>
              <a:rPr lang="en-US" altLang="en-US" sz="2800"/>
              <a:t> </a:t>
            </a:r>
            <a:r>
              <a:rPr lang="sr-Cyrl-CS" altLang="en-US" sz="2800"/>
              <a:t>хоризонталан</a:t>
            </a:r>
            <a:r>
              <a:rPr lang="en-US" altLang="en-US" sz="2800"/>
              <a:t> </a:t>
            </a:r>
            <a:r>
              <a:rPr lang="sr-Cyrl-CS" altLang="en-US" sz="2800"/>
              <a:t>положај</a:t>
            </a:r>
            <a:r>
              <a:rPr lang="en-US" altLang="en-US" sz="2800"/>
              <a:t> </a:t>
            </a:r>
            <a:r>
              <a:rPr lang="sr-Cyrl-CS" altLang="en-US" sz="2800"/>
              <a:t>током</a:t>
            </a:r>
            <a:r>
              <a:rPr lang="en-US" altLang="en-US" sz="2800"/>
              <a:t> 5 </a:t>
            </a:r>
            <a:r>
              <a:rPr lang="sr-Cyrl-CS" altLang="en-US" sz="2800"/>
              <a:t>мин</a:t>
            </a:r>
            <a:r>
              <a:rPr lang="en-US" altLang="en-US" sz="2800"/>
              <a:t>. </a:t>
            </a:r>
            <a:endParaRPr lang="sr-Latn-CS" altLang="en-US" sz="2800"/>
          </a:p>
          <a:p>
            <a:pPr marL="609600" indent="-609600" algn="just" eaLnBrk="1" hangingPunct="1">
              <a:lnSpc>
                <a:spcPct val="80000"/>
              </a:lnSpc>
            </a:pPr>
            <a:r>
              <a:rPr lang="sr-Cyrl-CS" altLang="en-US" sz="2800"/>
              <a:t>Овај</a:t>
            </a:r>
            <a:r>
              <a:rPr lang="en-US" altLang="en-US" sz="2800"/>
              <a:t> </a:t>
            </a:r>
            <a:r>
              <a:rPr lang="sr-Cyrl-CS" altLang="en-US" sz="2800"/>
              <a:t>циклус</a:t>
            </a:r>
            <a:r>
              <a:rPr lang="en-US" altLang="en-US" sz="2800"/>
              <a:t> </a:t>
            </a:r>
            <a:r>
              <a:rPr lang="sr-Cyrl-CS" altLang="en-US" sz="2800"/>
              <a:t>се</a:t>
            </a:r>
            <a:r>
              <a:rPr lang="en-US" altLang="en-US" sz="2800"/>
              <a:t> </a:t>
            </a:r>
            <a:r>
              <a:rPr lang="sr-Cyrl-CS" altLang="en-US" sz="2800"/>
              <a:t>понавља</a:t>
            </a:r>
            <a:r>
              <a:rPr lang="en-US" altLang="en-US" sz="2800"/>
              <a:t> 5-6 </a:t>
            </a:r>
            <a:r>
              <a:rPr lang="sr-Cyrl-CS" altLang="en-US" sz="2800"/>
              <a:t>пута</a:t>
            </a:r>
            <a:r>
              <a:rPr lang="en-US" altLang="en-US" sz="2800"/>
              <a:t> </a:t>
            </a:r>
            <a:r>
              <a:rPr lang="sr-Cyrl-CS" altLang="en-US" sz="2800"/>
              <a:t>у</a:t>
            </a:r>
            <a:r>
              <a:rPr lang="en-US" altLang="en-US" sz="2800"/>
              <a:t> </a:t>
            </a:r>
            <a:r>
              <a:rPr lang="sr-Cyrl-CS" altLang="en-US" sz="2800"/>
              <a:t>току</a:t>
            </a:r>
            <a:r>
              <a:rPr lang="en-US" altLang="en-US" sz="2800"/>
              <a:t> </a:t>
            </a:r>
            <a:r>
              <a:rPr lang="sr-Cyrl-CS" altLang="en-US" sz="2800"/>
              <a:t>дана</a:t>
            </a:r>
            <a:r>
              <a:rPr lang="en-US" altLang="en-US" sz="2800"/>
              <a:t> </a:t>
            </a:r>
            <a:r>
              <a:rPr lang="sr-Cyrl-CS" altLang="en-US" sz="2800"/>
              <a:t>у</a:t>
            </a:r>
            <a:r>
              <a:rPr lang="en-US" altLang="en-US" sz="2800"/>
              <a:t> </a:t>
            </a:r>
            <a:r>
              <a:rPr lang="sr-Cyrl-CS" altLang="en-US" sz="2800"/>
              <a:t>размаку</a:t>
            </a:r>
            <a:r>
              <a:rPr lang="en-US" altLang="en-US" sz="2800"/>
              <a:t> </a:t>
            </a:r>
            <a:r>
              <a:rPr lang="sr-Cyrl-CS" altLang="en-US" sz="2800"/>
              <a:t>од</a:t>
            </a:r>
            <a:r>
              <a:rPr lang="en-US" altLang="en-US" sz="2800"/>
              <a:t> </a:t>
            </a:r>
            <a:r>
              <a:rPr lang="sr-Cyrl-CS" altLang="en-US" sz="2800"/>
              <a:t>једног</a:t>
            </a:r>
            <a:r>
              <a:rPr lang="en-US" altLang="en-US" sz="2800"/>
              <a:t> </a:t>
            </a:r>
            <a:r>
              <a:rPr lang="sr-Cyrl-CS" altLang="en-US" sz="2800"/>
              <a:t>сата</a:t>
            </a:r>
            <a:r>
              <a:rPr lang="en-US" altLang="en-US" sz="2800"/>
              <a:t>. </a:t>
            </a:r>
          </a:p>
        </p:txBody>
      </p:sp>
    </p:spTree>
  </p:cSld>
  <p:clrMapOvr>
    <a:masterClrMapping/>
  </p:clrMapOvr>
  <mc:AlternateContent xmlns:mc="http://schemas.openxmlformats.org/markup-compatibility/2006" xmlns:p14="http://schemas.microsoft.com/office/powerpoint/2010/main">
    <mc:Choice Requires="p14">
      <p:transition spd="slow" p14:dur="2000" advTm="44011"/>
    </mc:Choice>
    <mc:Fallback xmlns="">
      <p:transition spd="slow" advTm="44011"/>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18D7BAA4-3F14-4DE8-958F-DD7692C62BFC}"/>
              </a:ext>
            </a:extLst>
          </p:cNvPr>
          <p:cNvSpPr>
            <a:spLocks noGrp="1" noChangeArrowheads="1"/>
          </p:cNvSpPr>
          <p:nvPr>
            <p:ph type="title"/>
          </p:nvPr>
        </p:nvSpPr>
        <p:spPr>
          <a:xfrm>
            <a:off x="457200" y="228600"/>
            <a:ext cx="8229600" cy="792163"/>
          </a:xfrm>
        </p:spPr>
        <p:txBody>
          <a:bodyPr/>
          <a:lstStyle/>
          <a:p>
            <a:pPr eaLnBrk="1" hangingPunct="1"/>
            <a:r>
              <a:rPr lang="en-US" altLang="en-US" sz="3600" b="1" u="sng">
                <a:solidFill>
                  <a:srgbClr val="FFFF00"/>
                </a:solidFill>
              </a:rPr>
              <a:t>Allenova modifikacija</a:t>
            </a:r>
            <a:r>
              <a:rPr lang="en-US" altLang="en-US" sz="3200" b="1" u="sng">
                <a:solidFill>
                  <a:srgbClr val="FFFF00"/>
                </a:solidFill>
              </a:rPr>
              <a:t> Birgerovih vežbi</a:t>
            </a:r>
            <a:r>
              <a:rPr lang="en-US" altLang="en-US" sz="3200"/>
              <a:t> </a:t>
            </a:r>
          </a:p>
        </p:txBody>
      </p:sp>
      <p:sp>
        <p:nvSpPr>
          <p:cNvPr id="118787" name="Rectangle 3">
            <a:extLst>
              <a:ext uri="{FF2B5EF4-FFF2-40B4-BE49-F238E27FC236}">
                <a16:creationId xmlns:a16="http://schemas.microsoft.com/office/drawing/2014/main" id="{1B5092F8-965A-4924-8F5A-846DA2762298}"/>
              </a:ext>
            </a:extLst>
          </p:cNvPr>
          <p:cNvSpPr>
            <a:spLocks noGrp="1" noChangeArrowheads="1"/>
          </p:cNvSpPr>
          <p:nvPr>
            <p:ph idx="1"/>
          </p:nvPr>
        </p:nvSpPr>
        <p:spPr/>
        <p:txBody>
          <a:bodyPr/>
          <a:lstStyle/>
          <a:p>
            <a:pPr algn="just" eaLnBrk="1" hangingPunct="1">
              <a:lnSpc>
                <a:spcPct val="90000"/>
              </a:lnSpc>
              <a:buFont typeface="Symbol" panose="05050102010706020507" pitchFamily="18" charset="2"/>
              <a:buChar char=""/>
            </a:pPr>
            <a:r>
              <a:rPr lang="sr-Cyrl-CS" altLang="en-US" sz="2800"/>
              <a:t>Ноге</a:t>
            </a:r>
            <a:r>
              <a:rPr lang="en-US" altLang="en-US" sz="2800"/>
              <a:t> </a:t>
            </a:r>
            <a:r>
              <a:rPr lang="sr-Cyrl-CS" altLang="en-US" sz="2800"/>
              <a:t>су</a:t>
            </a:r>
            <a:r>
              <a:rPr lang="en-US" altLang="en-US" sz="2800"/>
              <a:t> </a:t>
            </a:r>
            <a:r>
              <a:rPr lang="sr-Cyrl-CS" altLang="en-US" sz="2800"/>
              <a:t>подигнуте</a:t>
            </a:r>
            <a:r>
              <a:rPr lang="en-US" altLang="en-US" sz="2800"/>
              <a:t> </a:t>
            </a:r>
            <a:r>
              <a:rPr lang="sr-Cyrl-CS" altLang="en-US" sz="2800"/>
              <a:t>до</a:t>
            </a:r>
            <a:r>
              <a:rPr lang="en-US" altLang="en-US" sz="2800"/>
              <a:t> </a:t>
            </a:r>
            <a:r>
              <a:rPr lang="sr-Cyrl-CS" altLang="en-US" sz="2800"/>
              <a:t>угла</a:t>
            </a:r>
            <a:r>
              <a:rPr lang="en-US" altLang="en-US" sz="2800"/>
              <a:t> </a:t>
            </a:r>
            <a:r>
              <a:rPr lang="sr-Cyrl-CS" altLang="en-US" sz="2800"/>
              <a:t>од</a:t>
            </a:r>
            <a:r>
              <a:rPr lang="en-US" altLang="en-US" sz="2800"/>
              <a:t> 45º, </a:t>
            </a:r>
            <a:r>
              <a:rPr lang="sr-Cyrl-CS" altLang="en-US" sz="2800"/>
              <a:t>као</a:t>
            </a:r>
            <a:r>
              <a:rPr lang="en-US" altLang="en-US" sz="2800"/>
              <a:t> </a:t>
            </a:r>
            <a:r>
              <a:rPr lang="sr-Cyrl-CS" altLang="en-US" sz="2800"/>
              <a:t>и</a:t>
            </a:r>
            <a:r>
              <a:rPr lang="en-US" altLang="en-US" sz="2800"/>
              <a:t> </a:t>
            </a:r>
            <a:r>
              <a:rPr lang="sr-Cyrl-CS" altLang="en-US" sz="2800"/>
              <a:t>код</a:t>
            </a:r>
            <a:r>
              <a:rPr lang="en-US" altLang="en-US" sz="2800"/>
              <a:t> </a:t>
            </a:r>
            <a:r>
              <a:rPr lang="sr-Cyrl-CS" altLang="en-US" sz="2800"/>
              <a:t>Биргерових</a:t>
            </a:r>
            <a:r>
              <a:rPr lang="en-US" altLang="en-US" sz="2800"/>
              <a:t> </a:t>
            </a:r>
            <a:r>
              <a:rPr lang="sr-Cyrl-CS" altLang="en-US" sz="2800"/>
              <a:t>вежби</a:t>
            </a:r>
            <a:r>
              <a:rPr lang="en-US" altLang="en-US" sz="2800"/>
              <a:t>. </a:t>
            </a:r>
            <a:endParaRPr lang="sr-Latn-CS" altLang="en-US" sz="2800"/>
          </a:p>
          <a:p>
            <a:pPr algn="just" eaLnBrk="1" hangingPunct="1">
              <a:lnSpc>
                <a:spcPct val="90000"/>
              </a:lnSpc>
              <a:buFont typeface="Symbol" panose="05050102010706020507" pitchFamily="18" charset="2"/>
              <a:buChar char=""/>
            </a:pPr>
            <a:r>
              <a:rPr lang="sr-Cyrl-CS" altLang="en-US" sz="2800"/>
              <a:t>Када</a:t>
            </a:r>
            <a:r>
              <a:rPr lang="en-US" altLang="en-US" sz="2800"/>
              <a:t> </a:t>
            </a:r>
            <a:r>
              <a:rPr lang="sr-Cyrl-CS" altLang="en-US" sz="2800"/>
              <a:t>стопало</a:t>
            </a:r>
            <a:r>
              <a:rPr lang="en-US" altLang="en-US" sz="2800"/>
              <a:t> </a:t>
            </a:r>
            <a:r>
              <a:rPr lang="sr-Cyrl-CS" altLang="en-US" sz="2800"/>
              <a:t>побледи</a:t>
            </a:r>
            <a:r>
              <a:rPr lang="en-US" altLang="en-US" sz="2800"/>
              <a:t>, </a:t>
            </a:r>
            <a:r>
              <a:rPr lang="sr-Cyrl-CS" altLang="en-US" sz="2800"/>
              <a:t>пацијент</a:t>
            </a:r>
            <a:r>
              <a:rPr lang="en-US" altLang="en-US" sz="2800"/>
              <a:t> </a:t>
            </a:r>
            <a:r>
              <a:rPr lang="sr-Cyrl-CS" altLang="en-US" sz="2800" u="sng"/>
              <a:t>спушта</a:t>
            </a:r>
            <a:r>
              <a:rPr lang="en-US" altLang="en-US" sz="2800" u="sng"/>
              <a:t> </a:t>
            </a:r>
            <a:r>
              <a:rPr lang="sr-Cyrl-CS" altLang="en-US" sz="2800" u="sng"/>
              <a:t>ноге</a:t>
            </a:r>
            <a:r>
              <a:rPr lang="en-US" altLang="en-US" sz="2800" u="sng"/>
              <a:t> </a:t>
            </a:r>
            <a:r>
              <a:rPr lang="sr-Cyrl-CS" altLang="en-US" sz="2800" u="sng"/>
              <a:t>низ</a:t>
            </a:r>
            <a:r>
              <a:rPr lang="en-US" altLang="en-US" sz="2800" u="sng"/>
              <a:t> </a:t>
            </a:r>
            <a:r>
              <a:rPr lang="sr-Cyrl-CS" altLang="en-US" sz="2800" u="sng"/>
              <a:t>ивицу</a:t>
            </a:r>
            <a:r>
              <a:rPr lang="en-US" altLang="en-US" sz="2800" u="sng"/>
              <a:t> </a:t>
            </a:r>
            <a:r>
              <a:rPr lang="sr-Cyrl-CS" altLang="en-US" sz="2800" u="sng"/>
              <a:t>лежаја</a:t>
            </a:r>
            <a:r>
              <a:rPr lang="en-US" altLang="en-US" sz="2800" u="sng"/>
              <a:t>, </a:t>
            </a:r>
            <a:r>
              <a:rPr lang="sr-Cyrl-CS" altLang="en-US" sz="2800" u="sng"/>
              <a:t>али</a:t>
            </a:r>
            <a:r>
              <a:rPr lang="en-US" altLang="en-US" sz="2800" u="sng"/>
              <a:t> </a:t>
            </a:r>
            <a:r>
              <a:rPr lang="sr-Cyrl-CS" altLang="en-US" sz="2800" u="sng"/>
              <a:t>за</a:t>
            </a:r>
            <a:r>
              <a:rPr lang="en-US" altLang="en-US" sz="2800" u="sng"/>
              <a:t> </a:t>
            </a:r>
            <a:r>
              <a:rPr lang="sr-Cyrl-CS" altLang="en-US" sz="2800" u="sng"/>
              <a:t>то</a:t>
            </a:r>
            <a:r>
              <a:rPr lang="en-US" altLang="en-US" sz="2800" u="sng"/>
              <a:t> </a:t>
            </a:r>
            <a:r>
              <a:rPr lang="sr-Cyrl-CS" altLang="en-US" sz="2800" u="sng"/>
              <a:t>време</a:t>
            </a:r>
            <a:r>
              <a:rPr lang="en-US" altLang="en-US" sz="2800" u="sng"/>
              <a:t> </a:t>
            </a:r>
            <a:r>
              <a:rPr lang="sr-Cyrl-CS" altLang="en-US" sz="2800" u="sng"/>
              <a:t>изводи</a:t>
            </a:r>
            <a:r>
              <a:rPr lang="en-US" altLang="en-US" sz="2800" u="sng"/>
              <a:t> </a:t>
            </a:r>
            <a:r>
              <a:rPr lang="sr-Cyrl-CS" altLang="en-US" sz="2800" u="sng"/>
              <a:t>покрете</a:t>
            </a:r>
            <a:r>
              <a:rPr lang="en-US" altLang="en-US" sz="2800" u="sng"/>
              <a:t> </a:t>
            </a:r>
            <a:r>
              <a:rPr lang="sr-Cyrl-CS" altLang="en-US" sz="2800" u="sng"/>
              <a:t>прстију</a:t>
            </a:r>
            <a:r>
              <a:rPr lang="en-US" altLang="en-US" sz="2800" u="sng"/>
              <a:t> </a:t>
            </a:r>
            <a:r>
              <a:rPr lang="sr-Cyrl-CS" altLang="en-US" sz="2800" u="sng"/>
              <a:t>и</a:t>
            </a:r>
            <a:r>
              <a:rPr lang="en-US" altLang="en-US" sz="2800" u="sng"/>
              <a:t> </a:t>
            </a:r>
            <a:r>
              <a:rPr lang="sr-Cyrl-CS" altLang="en-US" sz="2800" u="sng"/>
              <a:t>стопала</a:t>
            </a:r>
            <a:r>
              <a:rPr lang="en-US" altLang="en-US" sz="2800"/>
              <a:t> </a:t>
            </a:r>
            <a:r>
              <a:rPr lang="sr-Cyrl-CS" altLang="en-US" sz="2800"/>
              <a:t>у</a:t>
            </a:r>
            <a:r>
              <a:rPr lang="en-US" altLang="en-US" sz="2800"/>
              <a:t> </a:t>
            </a:r>
            <a:r>
              <a:rPr lang="sr-Cyrl-CS" altLang="en-US" sz="2800"/>
              <a:t>трајању</a:t>
            </a:r>
            <a:r>
              <a:rPr lang="en-US" altLang="en-US" sz="2800"/>
              <a:t> </a:t>
            </a:r>
            <a:r>
              <a:rPr lang="sr-Cyrl-CS" altLang="en-US" sz="2800"/>
              <a:t>око</a:t>
            </a:r>
            <a:r>
              <a:rPr lang="en-US" altLang="en-US" sz="2800"/>
              <a:t> 5 </a:t>
            </a:r>
            <a:r>
              <a:rPr lang="sr-Cyrl-CS" altLang="en-US" sz="2800"/>
              <a:t>минути</a:t>
            </a:r>
            <a:r>
              <a:rPr lang="en-US" altLang="en-US" sz="2800"/>
              <a:t>. </a:t>
            </a:r>
            <a:endParaRPr lang="sr-Latn-CS" altLang="en-US" sz="2800"/>
          </a:p>
          <a:p>
            <a:pPr algn="just" eaLnBrk="1" hangingPunct="1">
              <a:lnSpc>
                <a:spcPct val="90000"/>
              </a:lnSpc>
              <a:buFont typeface="Symbol" panose="05050102010706020507" pitchFamily="18" charset="2"/>
              <a:buChar char=""/>
            </a:pPr>
            <a:r>
              <a:rPr lang="sr-Cyrl-CS" altLang="en-US" sz="2800"/>
              <a:t>После</a:t>
            </a:r>
            <a:r>
              <a:rPr lang="en-US" altLang="en-US" sz="2800"/>
              <a:t> </a:t>
            </a:r>
            <a:r>
              <a:rPr lang="sr-Cyrl-CS" altLang="en-US" sz="2800"/>
              <a:t>тога</a:t>
            </a:r>
            <a:r>
              <a:rPr lang="en-US" altLang="en-US" sz="2800"/>
              <a:t> </a:t>
            </a:r>
            <a:r>
              <a:rPr lang="sr-Cyrl-CS" altLang="en-US" sz="2800"/>
              <a:t>леже</a:t>
            </a:r>
            <a:r>
              <a:rPr lang="en-US" altLang="en-US" sz="2800"/>
              <a:t> </a:t>
            </a:r>
            <a:r>
              <a:rPr lang="sr-Cyrl-CS" altLang="en-US" sz="2800"/>
              <a:t>и</a:t>
            </a:r>
            <a:r>
              <a:rPr lang="en-US" altLang="en-US" sz="2800"/>
              <a:t> </a:t>
            </a:r>
            <a:r>
              <a:rPr lang="sr-Cyrl-CS" altLang="en-US" sz="2800"/>
              <a:t>покрива</a:t>
            </a:r>
            <a:r>
              <a:rPr lang="en-US" altLang="en-US" sz="2800"/>
              <a:t> </a:t>
            </a:r>
            <a:r>
              <a:rPr lang="sr-Cyrl-CS" altLang="en-US" sz="2800"/>
              <a:t>се</a:t>
            </a:r>
            <a:r>
              <a:rPr lang="en-US" altLang="en-US" sz="2800"/>
              <a:t> </a:t>
            </a:r>
            <a:r>
              <a:rPr lang="sr-Cyrl-CS" altLang="en-US" sz="2800"/>
              <a:t>ћебетом</a:t>
            </a:r>
            <a:r>
              <a:rPr lang="en-US" altLang="en-US" sz="2800"/>
              <a:t> </a:t>
            </a:r>
            <a:r>
              <a:rPr lang="sr-Cyrl-CS" altLang="en-US" sz="2800"/>
              <a:t>и</a:t>
            </a:r>
            <a:r>
              <a:rPr lang="en-US" altLang="en-US" sz="2800"/>
              <a:t> </a:t>
            </a:r>
            <a:r>
              <a:rPr lang="sr-Cyrl-CS" altLang="en-US" sz="2800"/>
              <a:t>загревање</a:t>
            </a:r>
            <a:r>
              <a:rPr lang="en-US" altLang="en-US" sz="2800"/>
              <a:t> </a:t>
            </a:r>
            <a:r>
              <a:rPr lang="sr-Cyrl-CS" altLang="en-US" sz="2800"/>
              <a:t>екстремитета</a:t>
            </a:r>
            <a:r>
              <a:rPr lang="en-US" altLang="en-US" sz="2800"/>
              <a:t> </a:t>
            </a:r>
            <a:r>
              <a:rPr lang="sr-Cyrl-CS" altLang="en-US" sz="2800"/>
              <a:t>врши</a:t>
            </a:r>
            <a:r>
              <a:rPr lang="en-US" altLang="en-US" sz="2800"/>
              <a:t> </a:t>
            </a:r>
            <a:r>
              <a:rPr lang="sr-Cyrl-CS" altLang="en-US" sz="2800"/>
              <a:t>термофором</a:t>
            </a:r>
            <a:r>
              <a:rPr lang="en-US" altLang="en-US" sz="2800"/>
              <a:t> </a:t>
            </a:r>
            <a:r>
              <a:rPr lang="sr-Cyrl-CS" altLang="en-US" sz="2800"/>
              <a:t>или</a:t>
            </a:r>
            <a:r>
              <a:rPr lang="en-US" altLang="en-US" sz="2800"/>
              <a:t> </a:t>
            </a:r>
            <a:r>
              <a:rPr lang="sr-Cyrl-CS" altLang="en-US" sz="2800"/>
              <a:t>на</a:t>
            </a:r>
            <a:r>
              <a:rPr lang="en-US" altLang="en-US" sz="2800"/>
              <a:t> </a:t>
            </a:r>
            <a:r>
              <a:rPr lang="sr-Cyrl-CS" altLang="en-US" sz="2800"/>
              <a:t>неки</a:t>
            </a:r>
            <a:r>
              <a:rPr lang="en-US" altLang="en-US" sz="2800"/>
              <a:t> </a:t>
            </a:r>
            <a:r>
              <a:rPr lang="sr-Latn-CS" altLang="en-US" sz="2800"/>
              <a:t> </a:t>
            </a:r>
            <a:r>
              <a:rPr lang="sr-Cyrl-CS" altLang="en-US" sz="2800"/>
              <a:t>други</a:t>
            </a:r>
            <a:r>
              <a:rPr lang="en-US" altLang="en-US" sz="2800"/>
              <a:t> </a:t>
            </a:r>
            <a:r>
              <a:rPr lang="sr-Cyrl-CS" altLang="en-US" sz="2800"/>
              <a:t>начин</a:t>
            </a:r>
            <a:r>
              <a:rPr lang="en-US" altLang="en-US" sz="2800"/>
              <a:t>. </a:t>
            </a:r>
            <a:endParaRPr lang="sr-Latn-CS" altLang="en-US" sz="2800"/>
          </a:p>
          <a:p>
            <a:pPr algn="just" eaLnBrk="1" hangingPunct="1">
              <a:lnSpc>
                <a:spcPct val="90000"/>
              </a:lnSpc>
              <a:buFont typeface="Symbol" panose="05050102010706020507" pitchFamily="18" charset="2"/>
              <a:buChar char=""/>
            </a:pPr>
            <a:r>
              <a:rPr lang="sr-Cyrl-CS" altLang="en-US" sz="2800"/>
              <a:t>Ова</a:t>
            </a:r>
            <a:r>
              <a:rPr lang="en-US" altLang="en-US" sz="2800"/>
              <a:t> </a:t>
            </a:r>
            <a:r>
              <a:rPr lang="sr-Cyrl-CS" altLang="en-US" sz="2800"/>
              <a:t>модификација</a:t>
            </a:r>
            <a:r>
              <a:rPr lang="en-US" altLang="en-US" sz="2800"/>
              <a:t>, </a:t>
            </a:r>
            <a:r>
              <a:rPr lang="sr-Cyrl-CS" altLang="en-US" sz="2800"/>
              <a:t>због</a:t>
            </a:r>
            <a:r>
              <a:rPr lang="en-US" altLang="en-US" sz="2800"/>
              <a:t> </a:t>
            </a:r>
            <a:r>
              <a:rPr lang="sr-Cyrl-CS" altLang="en-US" sz="2800"/>
              <a:t>примене</a:t>
            </a:r>
            <a:r>
              <a:rPr lang="en-US" altLang="en-US" sz="2800"/>
              <a:t> </a:t>
            </a:r>
            <a:r>
              <a:rPr lang="sr-Cyrl-CS" altLang="en-US" sz="2800"/>
              <a:t>вежби</a:t>
            </a:r>
            <a:r>
              <a:rPr lang="en-US" altLang="en-US" sz="2800"/>
              <a:t> </a:t>
            </a:r>
            <a:r>
              <a:rPr lang="sr-Cyrl-CS" altLang="en-US" sz="2800"/>
              <a:t>доводи</a:t>
            </a:r>
            <a:r>
              <a:rPr lang="en-US" altLang="en-US" sz="2800"/>
              <a:t> </a:t>
            </a:r>
            <a:r>
              <a:rPr lang="sr-Cyrl-CS" altLang="en-US" sz="2800"/>
              <a:t>до</a:t>
            </a:r>
            <a:r>
              <a:rPr lang="en-US" altLang="en-US" sz="2800"/>
              <a:t> </a:t>
            </a:r>
            <a:r>
              <a:rPr lang="sr-Cyrl-CS" altLang="en-US" sz="2800"/>
              <a:t>боље</a:t>
            </a:r>
            <a:r>
              <a:rPr lang="en-US" altLang="en-US" sz="2800"/>
              <a:t> </a:t>
            </a:r>
            <a:r>
              <a:rPr lang="sr-Cyrl-CS" altLang="en-US" sz="2800"/>
              <a:t>реактивности</a:t>
            </a:r>
            <a:r>
              <a:rPr lang="en-US" altLang="en-US" sz="2800"/>
              <a:t> </a:t>
            </a:r>
            <a:r>
              <a:rPr lang="sr-Cyrl-CS" altLang="en-US" sz="2800"/>
              <a:t>нервно</a:t>
            </a:r>
            <a:r>
              <a:rPr lang="en-US" altLang="en-US" sz="2800"/>
              <a:t> </a:t>
            </a:r>
            <a:r>
              <a:rPr lang="sr-Cyrl-CS" altLang="en-US" sz="2800"/>
              <a:t>судовне</a:t>
            </a:r>
            <a:r>
              <a:rPr lang="en-US" altLang="en-US" sz="2800"/>
              <a:t> </a:t>
            </a:r>
            <a:r>
              <a:rPr lang="sr-Cyrl-CS" altLang="en-US" sz="2800"/>
              <a:t>мреже</a:t>
            </a:r>
            <a:r>
              <a:rPr lang="en-US" altLang="en-US" sz="2800"/>
              <a:t>.</a:t>
            </a:r>
          </a:p>
        </p:txBody>
      </p:sp>
    </p:spTree>
  </p:cSld>
  <p:clrMapOvr>
    <a:masterClrMapping/>
  </p:clrMapOvr>
  <mc:AlternateContent xmlns:mc="http://schemas.openxmlformats.org/markup-compatibility/2006" xmlns:p14="http://schemas.microsoft.com/office/powerpoint/2010/main">
    <mc:Choice Requires="p14">
      <p:transition spd="slow" p14:dur="2000" advTm="33771"/>
    </mc:Choice>
    <mc:Fallback xmlns="">
      <p:transition spd="slow" advTm="33771"/>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A5F9399F-DABA-4E3F-8EEB-D30EE2F51BB4}"/>
              </a:ext>
            </a:extLst>
          </p:cNvPr>
          <p:cNvSpPr>
            <a:spLocks noGrp="1" noChangeArrowheads="1"/>
          </p:cNvSpPr>
          <p:nvPr>
            <p:ph type="title"/>
          </p:nvPr>
        </p:nvSpPr>
        <p:spPr>
          <a:xfrm>
            <a:off x="457200" y="228600"/>
            <a:ext cx="8229600" cy="715963"/>
          </a:xfrm>
        </p:spPr>
        <p:txBody>
          <a:bodyPr/>
          <a:lstStyle/>
          <a:p>
            <a:pPr eaLnBrk="1" hangingPunct="1"/>
            <a:r>
              <a:rPr lang="sr-Cyrl-CS" altLang="en-US" sz="3600" b="1" u="sng">
                <a:solidFill>
                  <a:srgbClr val="FFFF00"/>
                </a:solidFill>
              </a:rPr>
              <a:t>Терапијски</a:t>
            </a:r>
            <a:r>
              <a:rPr lang="en-US" altLang="en-US" sz="3600" b="1" u="sng">
                <a:solidFill>
                  <a:srgbClr val="FFFF00"/>
                </a:solidFill>
              </a:rPr>
              <a:t> </a:t>
            </a:r>
            <a:r>
              <a:rPr lang="sr-Cyrl-CS" altLang="en-US" sz="3600" b="1" u="sng">
                <a:solidFill>
                  <a:srgbClr val="FFFF00"/>
                </a:solidFill>
              </a:rPr>
              <a:t>ход</a:t>
            </a:r>
            <a:r>
              <a:rPr lang="en-US" altLang="en-US" sz="3200"/>
              <a:t> </a:t>
            </a:r>
          </a:p>
        </p:txBody>
      </p:sp>
      <p:sp>
        <p:nvSpPr>
          <p:cNvPr id="119811" name="Rectangle 3">
            <a:extLst>
              <a:ext uri="{FF2B5EF4-FFF2-40B4-BE49-F238E27FC236}">
                <a16:creationId xmlns:a16="http://schemas.microsoft.com/office/drawing/2014/main" id="{B3E76156-56E2-4326-B403-64ACFB0FEBBF}"/>
              </a:ext>
            </a:extLst>
          </p:cNvPr>
          <p:cNvSpPr>
            <a:spLocks noGrp="1" noChangeArrowheads="1"/>
          </p:cNvSpPr>
          <p:nvPr>
            <p:ph idx="1"/>
          </p:nvPr>
        </p:nvSpPr>
        <p:spPr>
          <a:xfrm>
            <a:off x="457200" y="1600200"/>
            <a:ext cx="8382000" cy="4800600"/>
          </a:xfrm>
        </p:spPr>
        <p:txBody>
          <a:bodyPr/>
          <a:lstStyle/>
          <a:p>
            <a:pPr eaLnBrk="1" hangingPunct="1"/>
            <a:r>
              <a:rPr lang="sr-Cyrl-CS" altLang="en-US" dirty="0"/>
              <a:t>Један</a:t>
            </a:r>
            <a:r>
              <a:rPr lang="en-US" altLang="en-US" dirty="0"/>
              <a:t> </a:t>
            </a:r>
            <a:r>
              <a:rPr lang="sr-Cyrl-CS" altLang="en-US" dirty="0"/>
              <a:t>од</a:t>
            </a:r>
            <a:r>
              <a:rPr lang="en-US" altLang="en-US" dirty="0"/>
              <a:t> </a:t>
            </a:r>
            <a:r>
              <a:rPr lang="sr-Cyrl-CS" altLang="en-US" dirty="0"/>
              <a:t>терапијских</a:t>
            </a:r>
            <a:r>
              <a:rPr lang="en-US" altLang="en-US" dirty="0"/>
              <a:t> </a:t>
            </a:r>
            <a:r>
              <a:rPr lang="sr-Cyrl-CS" altLang="en-US" dirty="0"/>
              <a:t>поступака</a:t>
            </a:r>
            <a:r>
              <a:rPr lang="en-US" altLang="en-US" dirty="0"/>
              <a:t> </a:t>
            </a:r>
            <a:r>
              <a:rPr lang="sr-Cyrl-CS" altLang="en-US" dirty="0"/>
              <a:t>су</a:t>
            </a:r>
            <a:r>
              <a:rPr lang="en-US" altLang="en-US" dirty="0"/>
              <a:t> </a:t>
            </a:r>
            <a:r>
              <a:rPr lang="sr-Cyrl-CS" altLang="en-US" dirty="0"/>
              <a:t>вежбе</a:t>
            </a:r>
            <a:r>
              <a:rPr lang="en-US" altLang="en-US" dirty="0"/>
              <a:t> </a:t>
            </a:r>
            <a:r>
              <a:rPr lang="sr-Cyrl-CS" altLang="en-US" dirty="0"/>
              <a:t>хода</a:t>
            </a:r>
            <a:r>
              <a:rPr lang="en-US" altLang="en-US" dirty="0"/>
              <a:t>. </a:t>
            </a:r>
          </a:p>
          <a:p>
            <a:pPr eaLnBrk="1" hangingPunct="1"/>
            <a:endParaRPr lang="en-US" altLang="en-US" dirty="0"/>
          </a:p>
          <a:p>
            <a:pPr eaLnBrk="1" hangingPunct="1"/>
            <a:r>
              <a:rPr lang="sr-Cyrl-CS" altLang="en-US" dirty="0"/>
              <a:t>Дужина</a:t>
            </a:r>
            <a:r>
              <a:rPr lang="en-US" altLang="en-US" dirty="0"/>
              <a:t> </a:t>
            </a:r>
            <a:r>
              <a:rPr lang="sr-Cyrl-CS" altLang="en-US" dirty="0"/>
              <a:t>пређеног</a:t>
            </a:r>
            <a:r>
              <a:rPr lang="en-US" altLang="en-US" dirty="0"/>
              <a:t> </a:t>
            </a:r>
            <a:r>
              <a:rPr lang="sr-Cyrl-CS" altLang="en-US" dirty="0"/>
              <a:t>пута</a:t>
            </a:r>
            <a:r>
              <a:rPr lang="en-US" altLang="en-US" dirty="0"/>
              <a:t> </a:t>
            </a:r>
            <a:r>
              <a:rPr lang="sr-Cyrl-CS" altLang="en-US" dirty="0"/>
              <a:t>без</a:t>
            </a:r>
            <a:r>
              <a:rPr lang="en-US" altLang="en-US" dirty="0"/>
              <a:t> </a:t>
            </a:r>
            <a:r>
              <a:rPr lang="sr-Cyrl-CS" altLang="en-US" dirty="0" err="1"/>
              <a:t>клаудикационих</a:t>
            </a:r>
            <a:r>
              <a:rPr lang="en-US" altLang="en-US" dirty="0"/>
              <a:t> </a:t>
            </a:r>
            <a:r>
              <a:rPr lang="sr-Cyrl-CS" altLang="en-US" dirty="0"/>
              <a:t>сметњи</a:t>
            </a:r>
            <a:r>
              <a:rPr lang="en-US" altLang="en-US" dirty="0"/>
              <a:t> </a:t>
            </a:r>
            <a:r>
              <a:rPr lang="sr-Cyrl-CS" altLang="en-US" dirty="0"/>
              <a:t>представља</a:t>
            </a:r>
            <a:r>
              <a:rPr lang="en-US" altLang="en-US" dirty="0"/>
              <a:t> </a:t>
            </a:r>
            <a:r>
              <a:rPr lang="sr-Cyrl-CS" altLang="en-US" dirty="0"/>
              <a:t>одређену</a:t>
            </a:r>
            <a:r>
              <a:rPr lang="en-US" altLang="en-US" dirty="0"/>
              <a:t> </a:t>
            </a:r>
            <a:r>
              <a:rPr lang="sr-Cyrl-CS" altLang="en-US" dirty="0"/>
              <a:t>терапијску</a:t>
            </a:r>
            <a:r>
              <a:rPr lang="en-US" altLang="en-US" dirty="0"/>
              <a:t> </a:t>
            </a:r>
            <a:r>
              <a:rPr lang="sr-Cyrl-CS" altLang="en-US" dirty="0"/>
              <a:t>процедуру</a:t>
            </a:r>
            <a:r>
              <a:rPr lang="en-US" altLang="en-US" dirty="0"/>
              <a:t> </a:t>
            </a:r>
            <a:r>
              <a:rPr lang="sr-Cyrl-CS" altLang="en-US" dirty="0"/>
              <a:t>ако</a:t>
            </a:r>
            <a:r>
              <a:rPr lang="en-US" altLang="en-US" dirty="0"/>
              <a:t> </a:t>
            </a:r>
            <a:r>
              <a:rPr lang="sr-Cyrl-CS" altLang="en-US" dirty="0"/>
              <a:t>се</a:t>
            </a:r>
            <a:r>
              <a:rPr lang="en-US" altLang="en-US" dirty="0"/>
              <a:t> </a:t>
            </a:r>
            <a:r>
              <a:rPr lang="sr-Cyrl-CS" altLang="en-US" dirty="0"/>
              <a:t>више</a:t>
            </a:r>
            <a:r>
              <a:rPr lang="en-US" altLang="en-US" dirty="0"/>
              <a:t> </a:t>
            </a:r>
            <a:r>
              <a:rPr lang="sr-Cyrl-CS" altLang="en-US" dirty="0"/>
              <a:t>пута</a:t>
            </a:r>
            <a:r>
              <a:rPr lang="en-US" altLang="en-US" dirty="0"/>
              <a:t> </a:t>
            </a:r>
            <a:r>
              <a:rPr lang="sr-Cyrl-CS" altLang="en-US" dirty="0"/>
              <a:t>понавља</a:t>
            </a:r>
            <a:r>
              <a:rPr lang="en-US" altLang="en-US" dirty="0"/>
              <a:t> </a:t>
            </a:r>
            <a:r>
              <a:rPr lang="sr-Cyrl-CS" altLang="en-US" dirty="0"/>
              <a:t>у</a:t>
            </a:r>
            <a:r>
              <a:rPr lang="en-US" altLang="en-US" dirty="0"/>
              <a:t> </a:t>
            </a:r>
            <a:r>
              <a:rPr lang="sr-Cyrl-CS" altLang="en-US" dirty="0"/>
              <a:t>одређеним</a:t>
            </a:r>
            <a:r>
              <a:rPr lang="en-US" altLang="en-US" dirty="0"/>
              <a:t> </a:t>
            </a:r>
            <a:r>
              <a:rPr lang="sr-Cyrl-CS" altLang="en-US" dirty="0"/>
              <a:t>интервалима</a:t>
            </a:r>
            <a:endParaRPr lang="sr-Cyrl-RS" altLang="en-US" dirty="0"/>
          </a:p>
          <a:p>
            <a:pPr eaLnBrk="1" hangingPunct="1"/>
            <a:r>
              <a:rPr lang="en-US" altLang="en-US" dirty="0"/>
              <a:t> </a:t>
            </a:r>
            <a:r>
              <a:rPr lang="sr-Cyrl-CS" altLang="en-US" dirty="0"/>
              <a:t>може</a:t>
            </a:r>
            <a:r>
              <a:rPr lang="en-US" altLang="en-US" dirty="0"/>
              <a:t> </a:t>
            </a:r>
            <a:r>
              <a:rPr lang="sr-Cyrl-CS" altLang="en-US" dirty="0"/>
              <a:t>служити</a:t>
            </a:r>
            <a:r>
              <a:rPr lang="en-US" altLang="en-US" dirty="0"/>
              <a:t> </a:t>
            </a:r>
            <a:r>
              <a:rPr lang="sr-Cyrl-CS" altLang="en-US" dirty="0"/>
              <a:t>за</a:t>
            </a:r>
            <a:r>
              <a:rPr lang="en-US" altLang="en-US" dirty="0"/>
              <a:t> </a:t>
            </a:r>
            <a:r>
              <a:rPr lang="sr-Cyrl-CS" altLang="en-US" dirty="0"/>
              <a:t>процену</a:t>
            </a:r>
            <a:r>
              <a:rPr lang="en-US" altLang="en-US" dirty="0"/>
              <a:t> </a:t>
            </a:r>
            <a:r>
              <a:rPr lang="sr-Cyrl-CS" altLang="en-US" dirty="0"/>
              <a:t>ефикасности</a:t>
            </a:r>
            <a:r>
              <a:rPr lang="en-US" altLang="en-US" dirty="0"/>
              <a:t> </a:t>
            </a:r>
            <a:r>
              <a:rPr lang="sr-Cyrl-CS" altLang="en-US" dirty="0"/>
              <a:t>лечења</a:t>
            </a:r>
            <a:r>
              <a:rPr lang="en-US" altLang="en-US" dirty="0"/>
              <a:t>.</a:t>
            </a:r>
          </a:p>
        </p:txBody>
      </p:sp>
    </p:spTree>
  </p:cSld>
  <p:clrMapOvr>
    <a:masterClrMapping/>
  </p:clrMapOvr>
  <mc:AlternateContent xmlns:mc="http://schemas.openxmlformats.org/markup-compatibility/2006" xmlns:p14="http://schemas.microsoft.com/office/powerpoint/2010/main">
    <mc:Choice Requires="p14">
      <p:transition spd="slow" p14:dur="2000" advTm="32564"/>
    </mc:Choice>
    <mc:Fallback xmlns="">
      <p:transition spd="slow" advTm="32564"/>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CCD27CF1-A6A0-45B0-97F6-2F2E5ECD254C}"/>
              </a:ext>
            </a:extLst>
          </p:cNvPr>
          <p:cNvSpPr>
            <a:spLocks noGrp="1" noChangeArrowheads="1"/>
          </p:cNvSpPr>
          <p:nvPr>
            <p:ph type="title"/>
          </p:nvPr>
        </p:nvSpPr>
        <p:spPr>
          <a:xfrm>
            <a:off x="457200" y="228600"/>
            <a:ext cx="8229600" cy="715963"/>
          </a:xfrm>
        </p:spPr>
        <p:txBody>
          <a:bodyPr/>
          <a:lstStyle/>
          <a:p>
            <a:pPr eaLnBrk="1" hangingPunct="1"/>
            <a:r>
              <a:rPr lang="sr-Cyrl-CS" altLang="en-US" sz="3600" b="1" u="sng">
                <a:solidFill>
                  <a:srgbClr val="FFFF00"/>
                </a:solidFill>
              </a:rPr>
              <a:t>Терапијски</a:t>
            </a:r>
            <a:r>
              <a:rPr lang="en-US" altLang="en-US" sz="3600" b="1" u="sng">
                <a:solidFill>
                  <a:srgbClr val="FFFF00"/>
                </a:solidFill>
              </a:rPr>
              <a:t> </a:t>
            </a:r>
            <a:r>
              <a:rPr lang="sr-Cyrl-CS" altLang="en-US" sz="3600" b="1" u="sng">
                <a:solidFill>
                  <a:srgbClr val="FFFF00"/>
                </a:solidFill>
              </a:rPr>
              <a:t>ход</a:t>
            </a:r>
            <a:r>
              <a:rPr lang="en-US" altLang="en-US" sz="3200"/>
              <a:t> </a:t>
            </a:r>
          </a:p>
        </p:txBody>
      </p:sp>
      <p:sp>
        <p:nvSpPr>
          <p:cNvPr id="120835" name="Rectangle 3">
            <a:extLst>
              <a:ext uri="{FF2B5EF4-FFF2-40B4-BE49-F238E27FC236}">
                <a16:creationId xmlns:a16="http://schemas.microsoft.com/office/drawing/2014/main" id="{13650660-0D78-48A9-964F-DD695D54A931}"/>
              </a:ext>
            </a:extLst>
          </p:cNvPr>
          <p:cNvSpPr>
            <a:spLocks noGrp="1" noChangeArrowheads="1"/>
          </p:cNvSpPr>
          <p:nvPr>
            <p:ph idx="1"/>
          </p:nvPr>
        </p:nvSpPr>
        <p:spPr>
          <a:xfrm>
            <a:off x="457200" y="1600200"/>
            <a:ext cx="8382000" cy="4800600"/>
          </a:xfrm>
        </p:spPr>
        <p:txBody>
          <a:bodyPr/>
          <a:lstStyle/>
          <a:p>
            <a:pPr algn="just" eaLnBrk="1" hangingPunct="1">
              <a:lnSpc>
                <a:spcPct val="90000"/>
              </a:lnSpc>
              <a:buFont typeface="Symbol" panose="05050102010706020507" pitchFamily="18" charset="2"/>
              <a:buChar char=""/>
            </a:pPr>
            <a:r>
              <a:rPr lang="sr-Cyrl-CS" altLang="en-US"/>
              <a:t>Терапијском</a:t>
            </a:r>
            <a:r>
              <a:rPr lang="en-US" altLang="en-US"/>
              <a:t> </a:t>
            </a:r>
            <a:r>
              <a:rPr lang="sr-Cyrl-CS" altLang="en-US"/>
              <a:t>ходу</a:t>
            </a:r>
            <a:r>
              <a:rPr lang="en-US" altLang="en-US"/>
              <a:t> </a:t>
            </a:r>
            <a:r>
              <a:rPr lang="sr-Cyrl-CS" altLang="en-US"/>
              <a:t>се</a:t>
            </a:r>
            <a:r>
              <a:rPr lang="en-US" altLang="en-US"/>
              <a:t> </a:t>
            </a:r>
            <a:r>
              <a:rPr lang="sr-Cyrl-CS" altLang="en-US"/>
              <a:t>придаје</a:t>
            </a:r>
            <a:r>
              <a:rPr lang="en-US" altLang="en-US"/>
              <a:t> </a:t>
            </a:r>
            <a:r>
              <a:rPr lang="sr-Cyrl-CS" altLang="en-US"/>
              <a:t>посебан</a:t>
            </a:r>
            <a:r>
              <a:rPr lang="en-US" altLang="en-US"/>
              <a:t> </a:t>
            </a:r>
            <a:r>
              <a:rPr lang="sr-Cyrl-CS" altLang="en-US"/>
              <a:t>значај</a:t>
            </a:r>
            <a:r>
              <a:rPr lang="en-US" altLang="en-US"/>
              <a:t>. </a:t>
            </a:r>
            <a:endParaRPr lang="sr-Latn-CS" altLang="en-US"/>
          </a:p>
          <a:p>
            <a:pPr algn="just" eaLnBrk="1" hangingPunct="1">
              <a:lnSpc>
                <a:spcPct val="90000"/>
              </a:lnSpc>
              <a:buFont typeface="Symbol" panose="05050102010706020507" pitchFamily="18" charset="2"/>
              <a:buChar char=""/>
            </a:pPr>
            <a:r>
              <a:rPr lang="sr-Cyrl-CS" altLang="en-US"/>
              <a:t>Пошто</a:t>
            </a:r>
            <a:r>
              <a:rPr lang="en-US" altLang="en-US"/>
              <a:t> </a:t>
            </a:r>
            <a:r>
              <a:rPr lang="sr-Cyrl-CS" altLang="en-US"/>
              <a:t>се</a:t>
            </a:r>
            <a:r>
              <a:rPr lang="en-US" altLang="en-US"/>
              <a:t> </a:t>
            </a:r>
            <a:r>
              <a:rPr lang="sr-Cyrl-CS" altLang="en-US"/>
              <a:t>утврди</a:t>
            </a:r>
            <a:r>
              <a:rPr lang="en-US" altLang="en-US"/>
              <a:t> </a:t>
            </a:r>
            <a:r>
              <a:rPr lang="sr-Cyrl-CS" altLang="en-US"/>
              <a:t>клаудикациона</a:t>
            </a:r>
            <a:r>
              <a:rPr lang="en-US" altLang="en-US"/>
              <a:t> </a:t>
            </a:r>
            <a:r>
              <a:rPr lang="sr-Cyrl-CS" altLang="en-US"/>
              <a:t>раздаљина</a:t>
            </a:r>
            <a:r>
              <a:rPr lang="en-US" altLang="en-US"/>
              <a:t>, </a:t>
            </a:r>
            <a:r>
              <a:rPr lang="sr-Cyrl-CS" altLang="en-US"/>
              <a:t>саветује</a:t>
            </a:r>
            <a:r>
              <a:rPr lang="en-US" altLang="en-US"/>
              <a:t> </a:t>
            </a:r>
            <a:r>
              <a:rPr lang="sr-Cyrl-CS" altLang="en-US"/>
              <a:t>се</a:t>
            </a:r>
            <a:r>
              <a:rPr lang="en-US" altLang="en-US"/>
              <a:t> </a:t>
            </a:r>
            <a:r>
              <a:rPr lang="sr-Cyrl-CS" altLang="en-US"/>
              <a:t>ход</a:t>
            </a:r>
            <a:r>
              <a:rPr lang="en-US" altLang="en-US"/>
              <a:t> </a:t>
            </a:r>
            <a:r>
              <a:rPr lang="sr-Cyrl-CS" altLang="en-US"/>
              <a:t>умереним</a:t>
            </a:r>
            <a:r>
              <a:rPr lang="en-US" altLang="en-US"/>
              <a:t> </a:t>
            </a:r>
            <a:r>
              <a:rPr lang="sr-Cyrl-CS" altLang="en-US"/>
              <a:t>темпом</a:t>
            </a:r>
            <a:r>
              <a:rPr lang="en-US" altLang="en-US"/>
              <a:t> </a:t>
            </a:r>
            <a:r>
              <a:rPr lang="sr-Cyrl-CS" altLang="en-US"/>
              <a:t>до</a:t>
            </a:r>
            <a:r>
              <a:rPr lang="en-US" altLang="en-US"/>
              <a:t> </a:t>
            </a:r>
            <a:r>
              <a:rPr lang="sr-Cyrl-CS" altLang="en-US"/>
              <a:t>појаве</a:t>
            </a:r>
            <a:r>
              <a:rPr lang="en-US" altLang="en-US"/>
              <a:t> </a:t>
            </a:r>
            <a:r>
              <a:rPr lang="sr-Cyrl-CS" altLang="en-US"/>
              <a:t>бола</a:t>
            </a:r>
            <a:r>
              <a:rPr lang="en-US" altLang="en-US"/>
              <a:t>. </a:t>
            </a:r>
            <a:endParaRPr lang="sr-Latn-CS" altLang="en-US"/>
          </a:p>
          <a:p>
            <a:pPr algn="just" eaLnBrk="1" hangingPunct="1">
              <a:lnSpc>
                <a:spcPct val="90000"/>
              </a:lnSpc>
              <a:buFont typeface="Symbol" panose="05050102010706020507" pitchFamily="18" charset="2"/>
              <a:buChar char=""/>
            </a:pPr>
            <a:r>
              <a:rPr lang="sr-Cyrl-CS" altLang="en-US"/>
              <a:t>У</a:t>
            </a:r>
            <a:r>
              <a:rPr lang="en-US" altLang="en-US"/>
              <a:t> </a:t>
            </a:r>
            <a:r>
              <a:rPr lang="sr-Cyrl-CS" altLang="en-US"/>
              <a:t>принципу</a:t>
            </a:r>
            <a:r>
              <a:rPr lang="en-US" altLang="en-US"/>
              <a:t> </a:t>
            </a:r>
            <a:r>
              <a:rPr lang="sr-Cyrl-CS" altLang="en-US"/>
              <a:t>препоручују</a:t>
            </a:r>
            <a:r>
              <a:rPr lang="en-US" altLang="en-US"/>
              <a:t> </a:t>
            </a:r>
            <a:r>
              <a:rPr lang="sr-Cyrl-CS" altLang="en-US"/>
              <a:t>се</a:t>
            </a:r>
            <a:r>
              <a:rPr lang="en-US" altLang="en-US"/>
              <a:t> </a:t>
            </a:r>
            <a:r>
              <a:rPr lang="sr-Cyrl-CS" altLang="en-US"/>
              <a:t>краћа</a:t>
            </a:r>
            <a:r>
              <a:rPr lang="en-US" altLang="en-US"/>
              <a:t> </a:t>
            </a:r>
            <a:r>
              <a:rPr lang="sr-Cyrl-CS" altLang="en-US"/>
              <a:t>растојања</a:t>
            </a:r>
            <a:r>
              <a:rPr lang="en-US" altLang="en-US"/>
              <a:t> </a:t>
            </a:r>
            <a:r>
              <a:rPr lang="sr-Cyrl-CS" altLang="en-US"/>
              <a:t>и</a:t>
            </a:r>
            <a:r>
              <a:rPr lang="en-US" altLang="en-US"/>
              <a:t> </a:t>
            </a:r>
            <a:r>
              <a:rPr lang="sr-Cyrl-CS" altLang="en-US"/>
              <a:t>чешће</a:t>
            </a:r>
            <a:r>
              <a:rPr lang="en-US" altLang="en-US"/>
              <a:t> </a:t>
            </a:r>
            <a:r>
              <a:rPr lang="sr-Cyrl-CS" altLang="en-US"/>
              <a:t>паузе</a:t>
            </a:r>
            <a:r>
              <a:rPr lang="en-US" altLang="en-US"/>
              <a:t>. </a:t>
            </a:r>
            <a:endParaRPr lang="sr-Latn-CS" altLang="en-US"/>
          </a:p>
          <a:p>
            <a:pPr algn="just" eaLnBrk="1" hangingPunct="1">
              <a:lnSpc>
                <a:spcPct val="90000"/>
              </a:lnSpc>
              <a:buFont typeface="Symbol" panose="05050102010706020507" pitchFamily="18" charset="2"/>
              <a:buChar char=""/>
            </a:pPr>
            <a:r>
              <a:rPr lang="sr-Cyrl-CS" altLang="en-US"/>
              <a:t>Укупно</a:t>
            </a:r>
            <a:r>
              <a:rPr lang="en-US" altLang="en-US"/>
              <a:t> </a:t>
            </a:r>
            <a:r>
              <a:rPr lang="sr-Cyrl-CS" altLang="en-US"/>
              <a:t>трајање</a:t>
            </a:r>
            <a:r>
              <a:rPr lang="en-US" altLang="en-US"/>
              <a:t> </a:t>
            </a:r>
            <a:r>
              <a:rPr lang="sr-Cyrl-CS" altLang="en-US"/>
              <a:t>хода</a:t>
            </a:r>
            <a:r>
              <a:rPr lang="en-US" altLang="en-US"/>
              <a:t> </a:t>
            </a:r>
            <a:r>
              <a:rPr lang="sr-Cyrl-CS" altLang="en-US"/>
              <a:t>у</a:t>
            </a:r>
            <a:r>
              <a:rPr lang="en-US" altLang="en-US"/>
              <a:t> </a:t>
            </a:r>
            <a:r>
              <a:rPr lang="sr-Cyrl-CS" altLang="en-US"/>
              <a:t>почетку</a:t>
            </a:r>
            <a:r>
              <a:rPr lang="en-US" altLang="en-US"/>
              <a:t> </a:t>
            </a:r>
            <a:r>
              <a:rPr lang="sr-Cyrl-CS" altLang="en-US"/>
              <a:t>износи</a:t>
            </a:r>
            <a:r>
              <a:rPr lang="en-US" altLang="en-US"/>
              <a:t> 10 </a:t>
            </a:r>
            <a:r>
              <a:rPr lang="sr-Cyrl-CS" altLang="en-US"/>
              <a:t>до</a:t>
            </a:r>
            <a:r>
              <a:rPr lang="en-US" altLang="en-US"/>
              <a:t> 15 </a:t>
            </a:r>
            <a:r>
              <a:rPr lang="sr-Cyrl-CS" altLang="en-US"/>
              <a:t>минута</a:t>
            </a:r>
            <a:r>
              <a:rPr lang="en-US" altLang="en-US"/>
              <a:t> </a:t>
            </a:r>
            <a:r>
              <a:rPr lang="sr-Cyrl-CS" altLang="en-US"/>
              <a:t>а</a:t>
            </a:r>
            <a:r>
              <a:rPr lang="en-US" altLang="en-US"/>
              <a:t> </a:t>
            </a:r>
            <a:r>
              <a:rPr lang="sr-Cyrl-CS" altLang="en-US"/>
              <a:t>на</a:t>
            </a:r>
            <a:r>
              <a:rPr lang="en-US" altLang="en-US"/>
              <a:t> </a:t>
            </a:r>
            <a:r>
              <a:rPr lang="sr-Cyrl-CS" altLang="en-US"/>
              <a:t>крају</a:t>
            </a:r>
            <a:r>
              <a:rPr lang="en-US" altLang="en-US"/>
              <a:t> </a:t>
            </a:r>
            <a:r>
              <a:rPr lang="sr-Cyrl-CS" altLang="en-US"/>
              <a:t>достиже</a:t>
            </a:r>
            <a:r>
              <a:rPr lang="en-US" altLang="en-US"/>
              <a:t> </a:t>
            </a:r>
            <a:r>
              <a:rPr lang="sr-Cyrl-CS" altLang="en-US"/>
              <a:t>се</a:t>
            </a:r>
            <a:r>
              <a:rPr lang="en-US" altLang="en-US"/>
              <a:t> </a:t>
            </a:r>
            <a:r>
              <a:rPr lang="sr-Cyrl-CS" altLang="en-US"/>
              <a:t>ход</a:t>
            </a:r>
            <a:r>
              <a:rPr lang="en-US" altLang="en-US"/>
              <a:t> </a:t>
            </a:r>
            <a:r>
              <a:rPr lang="sr-Cyrl-CS" altLang="en-US"/>
              <a:t>од</a:t>
            </a:r>
            <a:r>
              <a:rPr lang="en-US" altLang="en-US"/>
              <a:t> 2 </a:t>
            </a:r>
            <a:r>
              <a:rPr lang="sr-Cyrl-CS" altLang="en-US"/>
              <a:t>сата</a:t>
            </a:r>
            <a:r>
              <a:rPr lang="en-US" altLang="en-US"/>
              <a:t> </a:t>
            </a:r>
            <a:r>
              <a:rPr lang="sr-Cyrl-CS" altLang="en-US"/>
              <a:t>и</a:t>
            </a:r>
            <a:r>
              <a:rPr lang="en-US" altLang="en-US"/>
              <a:t> </a:t>
            </a:r>
            <a:r>
              <a:rPr lang="sr-Cyrl-CS" altLang="en-US"/>
              <a:t>више</a:t>
            </a:r>
            <a:r>
              <a:rPr lang="en-US" altLang="en-US"/>
              <a:t>.</a:t>
            </a:r>
          </a:p>
          <a:p>
            <a:pPr eaLnBrk="1" hangingPunct="1">
              <a:lnSpc>
                <a:spcPct val="90000"/>
              </a:lnSpc>
            </a:pP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16665"/>
    </mc:Choice>
    <mc:Fallback xmlns="">
      <p:transition spd="slow" advTm="16665"/>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03300E82-6E39-4AFA-BE60-F59B79698966}"/>
              </a:ext>
            </a:extLst>
          </p:cNvPr>
          <p:cNvSpPr>
            <a:spLocks noGrp="1" noChangeArrowheads="1"/>
          </p:cNvSpPr>
          <p:nvPr>
            <p:ph type="title"/>
          </p:nvPr>
        </p:nvSpPr>
        <p:spPr/>
        <p:txBody>
          <a:bodyPr/>
          <a:lstStyle/>
          <a:p>
            <a:pPr eaLnBrk="1" hangingPunct="1"/>
            <a:r>
              <a:rPr lang="en-US" altLang="en-US" sz="3200" b="1"/>
              <a:t>Indikacije za kineziterapiju po Schroder-u</a:t>
            </a:r>
          </a:p>
        </p:txBody>
      </p:sp>
      <p:sp>
        <p:nvSpPr>
          <p:cNvPr id="124931" name="Rectangle 3">
            <a:extLst>
              <a:ext uri="{FF2B5EF4-FFF2-40B4-BE49-F238E27FC236}">
                <a16:creationId xmlns:a16="http://schemas.microsoft.com/office/drawing/2014/main" id="{6A1D3FA5-46B7-4B19-9A44-C88881C3CC72}"/>
              </a:ext>
            </a:extLst>
          </p:cNvPr>
          <p:cNvSpPr>
            <a:spLocks noGrp="1" noChangeArrowheads="1"/>
          </p:cNvSpPr>
          <p:nvPr>
            <p:ph type="body" sz="half" idx="1"/>
          </p:nvPr>
        </p:nvSpPr>
        <p:spPr>
          <a:xfrm>
            <a:off x="457200" y="1600200"/>
            <a:ext cx="5257800" cy="5105400"/>
          </a:xfrm>
        </p:spPr>
        <p:txBody>
          <a:bodyPr/>
          <a:lstStyle/>
          <a:p>
            <a:pPr lvl="3" eaLnBrk="1" hangingPunct="1">
              <a:spcAft>
                <a:spcPts val="300"/>
              </a:spcAft>
            </a:pPr>
            <a:r>
              <a:rPr lang="sr-Latn-CS" altLang="en-US">
                <a:latin typeface="Tahoma" panose="020B0604030504040204" pitchFamily="34" charset="0"/>
              </a:rPr>
              <a:t>arterosclerosis obliterans</a:t>
            </a:r>
          </a:p>
          <a:p>
            <a:pPr lvl="3" eaLnBrk="1" hangingPunct="1">
              <a:spcAft>
                <a:spcPts val="300"/>
              </a:spcAft>
            </a:pPr>
            <a:endParaRPr lang="sr-Latn-CS" altLang="en-US">
              <a:latin typeface="Tahoma" panose="020B0604030504040204" pitchFamily="34" charset="0"/>
            </a:endParaRPr>
          </a:p>
          <a:p>
            <a:pPr lvl="3" eaLnBrk="1" hangingPunct="1">
              <a:spcAft>
                <a:spcPts val="300"/>
              </a:spcAft>
            </a:pPr>
            <a:r>
              <a:rPr lang="sr-Latn-CS" altLang="en-US">
                <a:latin typeface="Tahoma" panose="020B0604030504040204" pitchFamily="34" charset="0"/>
              </a:rPr>
              <a:t>dijabetična angiopatija</a:t>
            </a:r>
          </a:p>
          <a:p>
            <a:pPr lvl="3" eaLnBrk="1" hangingPunct="1">
              <a:spcAft>
                <a:spcPts val="300"/>
              </a:spcAft>
            </a:pPr>
            <a:endParaRPr lang="sr-Latn-CS" altLang="en-US">
              <a:latin typeface="Tahoma" panose="020B0604030504040204" pitchFamily="34" charset="0"/>
            </a:endParaRPr>
          </a:p>
          <a:p>
            <a:pPr lvl="3" eaLnBrk="1" hangingPunct="1">
              <a:spcAft>
                <a:spcPts val="300"/>
              </a:spcAft>
            </a:pPr>
            <a:r>
              <a:rPr lang="sr-Latn-CS" altLang="en-US">
                <a:solidFill>
                  <a:srgbClr val="FFFF00"/>
                </a:solidFill>
                <a:latin typeface="Tahoma" panose="020B0604030504040204" pitchFamily="34" charset="0"/>
              </a:rPr>
              <a:t>stenoza aorte illiacalis</a:t>
            </a:r>
          </a:p>
          <a:p>
            <a:pPr lvl="3" eaLnBrk="1" hangingPunct="1">
              <a:spcAft>
                <a:spcPts val="300"/>
              </a:spcAft>
            </a:pPr>
            <a:endParaRPr lang="sr-Latn-CS" altLang="en-US">
              <a:solidFill>
                <a:srgbClr val="FFFF00"/>
              </a:solidFill>
              <a:latin typeface="Tahoma" panose="020B0604030504040204" pitchFamily="34" charset="0"/>
            </a:endParaRPr>
          </a:p>
          <a:p>
            <a:pPr lvl="3" eaLnBrk="1" hangingPunct="1">
              <a:spcAft>
                <a:spcPts val="300"/>
              </a:spcAft>
            </a:pPr>
            <a:r>
              <a:rPr lang="sr-Latn-CS" altLang="en-US">
                <a:solidFill>
                  <a:srgbClr val="FFFF00"/>
                </a:solidFill>
                <a:latin typeface="Tahoma" panose="020B0604030504040204" pitchFamily="34" charset="0"/>
              </a:rPr>
              <a:t>okluzija arterije illiace communis</a:t>
            </a:r>
          </a:p>
          <a:p>
            <a:pPr lvl="3" eaLnBrk="1" hangingPunct="1">
              <a:spcAft>
                <a:spcPts val="300"/>
              </a:spcAft>
            </a:pPr>
            <a:endParaRPr lang="sr-Latn-CS" altLang="en-US">
              <a:solidFill>
                <a:srgbClr val="FFFF00"/>
              </a:solidFill>
              <a:latin typeface="Tahoma" panose="020B0604030504040204" pitchFamily="34" charset="0"/>
            </a:endParaRPr>
          </a:p>
          <a:p>
            <a:pPr lvl="3" eaLnBrk="1" hangingPunct="1">
              <a:spcAft>
                <a:spcPts val="300"/>
              </a:spcAft>
            </a:pPr>
            <a:r>
              <a:rPr lang="sr-Latn-CS" altLang="en-US">
                <a:solidFill>
                  <a:srgbClr val="FFFF00"/>
                </a:solidFill>
                <a:latin typeface="Tahoma" panose="020B0604030504040204" pitchFamily="34" charset="0"/>
              </a:rPr>
              <a:t>okluzija arterije paplitealis</a:t>
            </a:r>
          </a:p>
          <a:p>
            <a:pPr lvl="3" eaLnBrk="1" hangingPunct="1">
              <a:spcAft>
                <a:spcPts val="300"/>
              </a:spcAft>
            </a:pPr>
            <a:endParaRPr lang="sr-Latn-CS" altLang="en-US">
              <a:solidFill>
                <a:srgbClr val="FFFF00"/>
              </a:solidFill>
              <a:latin typeface="Tahoma" panose="020B0604030504040204" pitchFamily="34" charset="0"/>
            </a:endParaRPr>
          </a:p>
          <a:p>
            <a:pPr lvl="3" eaLnBrk="1" hangingPunct="1">
              <a:spcAft>
                <a:spcPts val="300"/>
              </a:spcAft>
            </a:pPr>
            <a:r>
              <a:rPr lang="sr-Latn-CS" altLang="en-US">
                <a:solidFill>
                  <a:srgbClr val="FFFF00"/>
                </a:solidFill>
                <a:latin typeface="Tahoma" panose="020B0604030504040204" pitchFamily="34" charset="0"/>
              </a:rPr>
              <a:t>stanje nakon aorte – femoralnog By Pass-a</a:t>
            </a:r>
            <a:endParaRPr lang="en-US" altLang="en-US" sz="1400">
              <a:solidFill>
                <a:srgbClr val="FFFF00"/>
              </a:solidFill>
            </a:endParaRPr>
          </a:p>
        </p:txBody>
      </p:sp>
      <p:pic>
        <p:nvPicPr>
          <p:cNvPr id="124932" name="Picture 9" descr="002">
            <a:extLst>
              <a:ext uri="{FF2B5EF4-FFF2-40B4-BE49-F238E27FC236}">
                <a16:creationId xmlns:a16="http://schemas.microsoft.com/office/drawing/2014/main" id="{BF807AB4-2F83-4191-B071-0749DA7EE41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72200" y="1981200"/>
            <a:ext cx="2565400" cy="3429000"/>
          </a:xfrm>
          <a:noFill/>
        </p:spPr>
      </p:pic>
    </p:spTree>
  </p:cSld>
  <p:clrMapOvr>
    <a:masterClrMapping/>
  </p:clrMapOvr>
  <mc:AlternateContent xmlns:mc="http://schemas.openxmlformats.org/markup-compatibility/2006" xmlns:p14="http://schemas.microsoft.com/office/powerpoint/2010/main">
    <mc:Choice Requires="p14">
      <p:transition spd="slow" p14:dur="2000" advTm="15822"/>
    </mc:Choice>
    <mc:Fallback xmlns="">
      <p:transition spd="slow" advTm="15822"/>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01F59141-ABBD-4A92-ADFC-282700E99333}"/>
              </a:ext>
            </a:extLst>
          </p:cNvPr>
          <p:cNvSpPr>
            <a:spLocks noGrp="1" noChangeArrowheads="1"/>
          </p:cNvSpPr>
          <p:nvPr>
            <p:ph type="title"/>
          </p:nvPr>
        </p:nvSpPr>
        <p:spPr>
          <a:xfrm>
            <a:off x="457200" y="0"/>
            <a:ext cx="8229600" cy="868363"/>
          </a:xfrm>
        </p:spPr>
        <p:txBody>
          <a:bodyPr/>
          <a:lstStyle/>
          <a:p>
            <a:pPr eaLnBrk="1" hangingPunct="1"/>
            <a:r>
              <a:rPr lang="en-US" altLang="en-US" sz="3600" b="1" u="sng">
                <a:solidFill>
                  <a:srgbClr val="FFFF00"/>
                </a:solidFill>
              </a:rPr>
              <a:t>Kinezit</a:t>
            </a:r>
            <a:r>
              <a:rPr lang="sr-Latn-CS" altLang="en-US" sz="3600" b="1" u="sng">
                <a:solidFill>
                  <a:srgbClr val="FFFF00"/>
                </a:solidFill>
              </a:rPr>
              <a:t>h</a:t>
            </a:r>
            <a:r>
              <a:rPr lang="en-US" altLang="en-US" sz="3600" b="1" u="sng">
                <a:solidFill>
                  <a:srgbClr val="FFFF00"/>
                </a:solidFill>
              </a:rPr>
              <a:t> po Ratschow-u </a:t>
            </a:r>
            <a:r>
              <a:rPr lang="sr-Latn-CS" altLang="en-US" sz="2800"/>
              <a:t>za periferni tip</a:t>
            </a:r>
            <a:endParaRPr lang="en-US" altLang="en-US" sz="2800"/>
          </a:p>
        </p:txBody>
      </p:sp>
      <p:sp>
        <p:nvSpPr>
          <p:cNvPr id="125955" name="Rectangle 3">
            <a:extLst>
              <a:ext uri="{FF2B5EF4-FFF2-40B4-BE49-F238E27FC236}">
                <a16:creationId xmlns:a16="http://schemas.microsoft.com/office/drawing/2014/main" id="{9EA0038F-CEFC-466A-BE01-291749460198}"/>
              </a:ext>
            </a:extLst>
          </p:cNvPr>
          <p:cNvSpPr>
            <a:spLocks noGrp="1" noChangeArrowheads="1"/>
          </p:cNvSpPr>
          <p:nvPr>
            <p:ph idx="1"/>
          </p:nvPr>
        </p:nvSpPr>
        <p:spPr>
          <a:xfrm>
            <a:off x="152400" y="1295400"/>
            <a:ext cx="8991600" cy="5562600"/>
          </a:xfrm>
        </p:spPr>
        <p:txBody>
          <a:bodyPr/>
          <a:lstStyle/>
          <a:p>
            <a:pPr algn="just" eaLnBrk="1" hangingPunct="1">
              <a:spcAft>
                <a:spcPts val="300"/>
              </a:spcAft>
            </a:pPr>
            <a:r>
              <a:rPr lang="sr-Cyrl-CS" altLang="en-US" sz="2400">
                <a:latin typeface="Tahoma" panose="020B0604030504040204" pitchFamily="34" charset="0"/>
              </a:rPr>
              <a:t>У</a:t>
            </a:r>
            <a:r>
              <a:rPr lang="sr-Latn-CS" altLang="en-US" sz="2400">
                <a:latin typeface="Tahoma" panose="020B0604030504040204" pitchFamily="34" charset="0"/>
              </a:rPr>
              <a:t> </a:t>
            </a:r>
            <a:r>
              <a:rPr lang="sr-Cyrl-CS" altLang="en-US" sz="2400">
                <a:latin typeface="Tahoma" panose="020B0604030504040204" pitchFamily="34" charset="0"/>
              </a:rPr>
              <a:t>лежећем</a:t>
            </a:r>
            <a:r>
              <a:rPr lang="sr-Latn-CS" altLang="en-US" sz="2400">
                <a:latin typeface="Tahoma" panose="020B0604030504040204" pitchFamily="34" charset="0"/>
              </a:rPr>
              <a:t> </a:t>
            </a:r>
            <a:r>
              <a:rPr lang="sr-Cyrl-CS" altLang="en-US" sz="2400">
                <a:latin typeface="Tahoma" panose="020B0604030504040204" pitchFamily="34" charset="0"/>
              </a:rPr>
              <a:t>положају</a:t>
            </a:r>
            <a:r>
              <a:rPr lang="sr-Latn-CS" altLang="en-US" sz="2400">
                <a:latin typeface="Tahoma" panose="020B0604030504040204" pitchFamily="34" charset="0"/>
              </a:rPr>
              <a:t> </a:t>
            </a:r>
            <a:r>
              <a:rPr lang="sr-Cyrl-CS" altLang="en-US" sz="2400">
                <a:latin typeface="Tahoma" panose="020B0604030504040204" pitchFamily="34" charset="0"/>
              </a:rPr>
              <a:t>ноге</a:t>
            </a:r>
            <a:r>
              <a:rPr lang="sr-Latn-CS" altLang="en-US" sz="2400">
                <a:latin typeface="Tahoma" panose="020B0604030504040204" pitchFamily="34" charset="0"/>
              </a:rPr>
              <a:t> </a:t>
            </a:r>
            <a:r>
              <a:rPr lang="sr-Cyrl-CS" altLang="en-US" sz="2400">
                <a:latin typeface="Tahoma" panose="020B0604030504040204" pitchFamily="34" charset="0"/>
              </a:rPr>
              <a:t>се</a:t>
            </a:r>
            <a:r>
              <a:rPr lang="sr-Latn-CS" altLang="en-US" sz="2400">
                <a:latin typeface="Tahoma" panose="020B0604030504040204" pitchFamily="34" charset="0"/>
              </a:rPr>
              <a:t> </a:t>
            </a:r>
            <a:r>
              <a:rPr lang="sr-Cyrl-CS" altLang="en-US" sz="2400">
                <a:latin typeface="Tahoma" panose="020B0604030504040204" pitchFamily="34" charset="0"/>
              </a:rPr>
              <a:t>налазе</a:t>
            </a:r>
            <a:r>
              <a:rPr lang="sr-Latn-CS" altLang="en-US" sz="2400">
                <a:latin typeface="Tahoma" panose="020B0604030504040204" pitchFamily="34" charset="0"/>
              </a:rPr>
              <a:t> </a:t>
            </a:r>
            <a:r>
              <a:rPr lang="sr-Cyrl-CS" altLang="en-US" sz="2400">
                <a:latin typeface="Tahoma" panose="020B0604030504040204" pitchFamily="34" charset="0"/>
              </a:rPr>
              <a:t>под</a:t>
            </a:r>
            <a:r>
              <a:rPr lang="sr-Latn-CS" altLang="en-US" sz="2400">
                <a:latin typeface="Tahoma" panose="020B0604030504040204" pitchFamily="34" charset="0"/>
              </a:rPr>
              <a:t> </a:t>
            </a:r>
            <a:r>
              <a:rPr lang="sr-Cyrl-CS" altLang="en-US" sz="2400">
                <a:latin typeface="Tahoma" panose="020B0604030504040204" pitchFamily="34" charset="0"/>
              </a:rPr>
              <a:t>углом</a:t>
            </a:r>
            <a:r>
              <a:rPr lang="sr-Latn-CS" altLang="en-US" sz="2400">
                <a:latin typeface="Tahoma" panose="020B0604030504040204" pitchFamily="34" charset="0"/>
              </a:rPr>
              <a:t> </a:t>
            </a:r>
            <a:r>
              <a:rPr lang="sr-Cyrl-CS" altLang="en-US" sz="2400">
                <a:latin typeface="Tahoma" panose="020B0604030504040204" pitchFamily="34" charset="0"/>
              </a:rPr>
              <a:t>од</a:t>
            </a:r>
            <a:r>
              <a:rPr lang="sr-Latn-CS" altLang="en-US" sz="2400">
                <a:latin typeface="Tahoma" panose="020B0604030504040204" pitchFamily="34" charset="0"/>
              </a:rPr>
              <a:t> 45</a:t>
            </a:r>
            <a:r>
              <a:rPr lang="sr-Latn-CS" altLang="en-US" sz="2400">
                <a:latin typeface="Tahoma" panose="020B0604030504040204" pitchFamily="34" charset="0"/>
                <a:sym typeface="Symbol" panose="05050102010706020507" pitchFamily="18" charset="2"/>
              </a:rPr>
              <a:t></a:t>
            </a:r>
            <a:r>
              <a:rPr lang="sr-Latn-CS" altLang="en-US" sz="2400">
                <a:latin typeface="Tahoma" panose="020B0604030504040204" pitchFamily="34" charset="0"/>
              </a:rPr>
              <a:t> </a:t>
            </a:r>
            <a:r>
              <a:rPr lang="sr-Cyrl-CS" altLang="en-US" sz="2400">
                <a:latin typeface="Tahoma" panose="020B0604030504040204" pitchFamily="34" charset="0"/>
              </a:rPr>
              <a:t>до</a:t>
            </a:r>
            <a:r>
              <a:rPr lang="sr-Latn-CS" altLang="en-US" sz="2400">
                <a:latin typeface="Tahoma" panose="020B0604030504040204" pitchFamily="34" charset="0"/>
              </a:rPr>
              <a:t> 60</a:t>
            </a:r>
            <a:r>
              <a:rPr lang="sr-Latn-CS" altLang="en-US" sz="2400">
                <a:latin typeface="Tahoma" panose="020B0604030504040204" pitchFamily="34" charset="0"/>
                <a:sym typeface="Symbol" panose="05050102010706020507" pitchFamily="18" charset="2"/>
              </a:rPr>
              <a:t>.</a:t>
            </a:r>
          </a:p>
          <a:p>
            <a:pPr algn="just" eaLnBrk="1" hangingPunct="1">
              <a:spcAft>
                <a:spcPts val="300"/>
              </a:spcAft>
            </a:pPr>
            <a:r>
              <a:rPr lang="sr-Cyrl-CS" altLang="en-US" sz="2400">
                <a:latin typeface="Tahoma" panose="020B0604030504040204" pitchFamily="34" charset="0"/>
              </a:rPr>
              <a:t>Кружити</a:t>
            </a:r>
            <a:r>
              <a:rPr lang="sr-Latn-CS" altLang="en-US" sz="2400">
                <a:latin typeface="Tahoma" panose="020B0604030504040204" pitchFamily="34" charset="0"/>
              </a:rPr>
              <a:t> </a:t>
            </a:r>
            <a:r>
              <a:rPr lang="sr-Cyrl-CS" altLang="en-US" sz="2400">
                <a:latin typeface="Tahoma" panose="020B0604030504040204" pitchFamily="34" charset="0"/>
              </a:rPr>
              <a:t>стопалима</a:t>
            </a:r>
            <a:r>
              <a:rPr lang="sr-Latn-CS" altLang="en-US" sz="2400">
                <a:latin typeface="Tahoma" panose="020B0604030504040204" pitchFamily="34" charset="0"/>
              </a:rPr>
              <a:t> </a:t>
            </a:r>
            <a:r>
              <a:rPr lang="sr-Cyrl-CS" altLang="en-US" sz="2400">
                <a:latin typeface="Tahoma" panose="020B0604030504040204" pitchFamily="34" charset="0"/>
              </a:rPr>
              <a:t>све</a:t>
            </a:r>
            <a:r>
              <a:rPr lang="sr-Latn-CS" altLang="en-US" sz="2400">
                <a:latin typeface="Tahoma" panose="020B0604030504040204" pitchFamily="34" charset="0"/>
              </a:rPr>
              <a:t> </a:t>
            </a:r>
            <a:r>
              <a:rPr lang="sr-Cyrl-CS" altLang="en-US" sz="2400">
                <a:latin typeface="Tahoma" panose="020B0604030504040204" pitchFamily="34" charset="0"/>
              </a:rPr>
              <a:t>док</a:t>
            </a:r>
            <a:r>
              <a:rPr lang="sr-Latn-CS" altLang="en-US" sz="2400">
                <a:latin typeface="Tahoma" panose="020B0604030504040204" pitchFamily="34" charset="0"/>
              </a:rPr>
              <a:t> </a:t>
            </a:r>
            <a:r>
              <a:rPr lang="sr-Cyrl-CS" altLang="en-US" sz="2400">
                <a:latin typeface="Tahoma" panose="020B0604030504040204" pitchFamily="34" charset="0"/>
              </a:rPr>
              <a:t>на</a:t>
            </a:r>
            <a:r>
              <a:rPr lang="sr-Latn-CS" altLang="en-US" sz="2400">
                <a:latin typeface="Tahoma" panose="020B0604030504040204" pitchFamily="34" charset="0"/>
              </a:rPr>
              <a:t> </a:t>
            </a:r>
            <a:r>
              <a:rPr lang="sr-Cyrl-CS" altLang="en-US" sz="2400">
                <a:latin typeface="Tahoma" panose="020B0604030504040204" pitchFamily="34" charset="0"/>
              </a:rPr>
              <a:t>врховима</a:t>
            </a:r>
            <a:r>
              <a:rPr lang="sr-Latn-CS" altLang="en-US" sz="2400">
                <a:latin typeface="Tahoma" panose="020B0604030504040204" pitchFamily="34" charset="0"/>
              </a:rPr>
              <a:t> </a:t>
            </a:r>
            <a:r>
              <a:rPr lang="sr-Cyrl-CS" altLang="en-US" sz="2400">
                <a:latin typeface="Tahoma" panose="020B0604030504040204" pitchFamily="34" charset="0"/>
              </a:rPr>
              <a:t>прстију</a:t>
            </a:r>
            <a:r>
              <a:rPr lang="sr-Latn-CS" altLang="en-US" sz="2400">
                <a:latin typeface="Tahoma" panose="020B0604030504040204" pitchFamily="34" charset="0"/>
              </a:rPr>
              <a:t> </a:t>
            </a:r>
            <a:r>
              <a:rPr lang="sr-Cyrl-CS" altLang="en-US" sz="2400">
                <a:latin typeface="Tahoma" panose="020B0604030504040204" pitchFamily="34" charset="0"/>
              </a:rPr>
              <a:t>не</a:t>
            </a:r>
            <a:r>
              <a:rPr lang="sr-Latn-CS" altLang="en-US" sz="2400">
                <a:latin typeface="Tahoma" panose="020B0604030504040204" pitchFamily="34" charset="0"/>
              </a:rPr>
              <a:t> </a:t>
            </a:r>
            <a:r>
              <a:rPr lang="sr-Cyrl-CS" altLang="en-US" sz="2400">
                <a:latin typeface="Tahoma" panose="020B0604030504040204" pitchFamily="34" charset="0"/>
              </a:rPr>
              <a:t>дође</a:t>
            </a:r>
            <a:r>
              <a:rPr lang="sr-Latn-CS" altLang="en-US" sz="2400">
                <a:latin typeface="Tahoma" panose="020B0604030504040204" pitchFamily="34" charset="0"/>
              </a:rPr>
              <a:t> </a:t>
            </a:r>
            <a:r>
              <a:rPr lang="sr-Cyrl-CS" altLang="en-US" sz="2400">
                <a:latin typeface="Tahoma" panose="020B0604030504040204" pitchFamily="34" charset="0"/>
              </a:rPr>
              <a:t>до</a:t>
            </a:r>
            <a:r>
              <a:rPr lang="sr-Latn-CS" altLang="en-US" sz="2400">
                <a:latin typeface="Tahoma" panose="020B0604030504040204" pitchFamily="34" charset="0"/>
              </a:rPr>
              <a:t> </a:t>
            </a:r>
            <a:r>
              <a:rPr lang="sr-Cyrl-CS" altLang="en-US" sz="2400">
                <a:latin typeface="Tahoma" panose="020B0604030504040204" pitchFamily="34" charset="0"/>
              </a:rPr>
              <a:t>исхемије</a:t>
            </a:r>
            <a:r>
              <a:rPr lang="sr-Latn-CS" altLang="en-US" sz="2400">
                <a:latin typeface="Tahoma" panose="020B0604030504040204" pitchFamily="34" charset="0"/>
              </a:rPr>
              <a:t>. </a:t>
            </a:r>
          </a:p>
          <a:p>
            <a:pPr algn="just" eaLnBrk="1" hangingPunct="1">
              <a:spcAft>
                <a:spcPts val="300"/>
              </a:spcAft>
            </a:pPr>
            <a:r>
              <a:rPr lang="sr-Cyrl-CS" altLang="en-US" sz="2400">
                <a:latin typeface="Tahoma" panose="020B0604030504040204" pitchFamily="34" charset="0"/>
              </a:rPr>
              <a:t>Потом</a:t>
            </a:r>
            <a:r>
              <a:rPr lang="sr-Latn-CS" altLang="en-US" sz="2400">
                <a:latin typeface="Tahoma" panose="020B0604030504040204" pitchFamily="34" charset="0"/>
              </a:rPr>
              <a:t> </a:t>
            </a:r>
            <a:r>
              <a:rPr lang="sr-Cyrl-CS" altLang="en-US" sz="2400">
                <a:latin typeface="Tahoma" panose="020B0604030504040204" pitchFamily="34" charset="0"/>
              </a:rPr>
              <a:t>брзо</a:t>
            </a:r>
            <a:r>
              <a:rPr lang="sr-Latn-CS" altLang="en-US" sz="2400">
                <a:latin typeface="Tahoma" panose="020B0604030504040204" pitchFamily="34" charset="0"/>
              </a:rPr>
              <a:t> </a:t>
            </a:r>
            <a:r>
              <a:rPr lang="sr-Cyrl-CS" altLang="en-US" sz="2400">
                <a:latin typeface="Tahoma" panose="020B0604030504040204" pitchFamily="34" charset="0"/>
              </a:rPr>
              <a:t>сести</a:t>
            </a:r>
            <a:r>
              <a:rPr lang="sr-Latn-CS" altLang="en-US" sz="2400">
                <a:latin typeface="Tahoma" panose="020B0604030504040204" pitchFamily="34" charset="0"/>
              </a:rPr>
              <a:t>, </a:t>
            </a:r>
            <a:r>
              <a:rPr lang="sr-Cyrl-CS" altLang="en-US" sz="2400">
                <a:latin typeface="Tahoma" panose="020B0604030504040204" pitchFamily="34" charset="0"/>
              </a:rPr>
              <a:t>а</a:t>
            </a:r>
            <a:r>
              <a:rPr lang="sr-Latn-CS" altLang="en-US" sz="2400">
                <a:latin typeface="Tahoma" panose="020B0604030504040204" pitchFamily="34" charset="0"/>
              </a:rPr>
              <a:t> </a:t>
            </a:r>
            <a:r>
              <a:rPr lang="sr-Cyrl-CS" altLang="en-US" sz="2400">
                <a:latin typeface="Tahoma" panose="020B0604030504040204" pitchFamily="34" charset="0"/>
              </a:rPr>
              <a:t>стопала</a:t>
            </a:r>
            <a:r>
              <a:rPr lang="sr-Latn-CS" altLang="en-US" sz="2400">
                <a:latin typeface="Tahoma" panose="020B0604030504040204" pitchFamily="34" charset="0"/>
              </a:rPr>
              <a:t> ''</a:t>
            </a:r>
            <a:r>
              <a:rPr lang="sr-Cyrl-CS" altLang="en-US" sz="2400">
                <a:latin typeface="Tahoma" panose="020B0604030504040204" pitchFamily="34" charset="0"/>
              </a:rPr>
              <a:t>оставити</a:t>
            </a:r>
            <a:r>
              <a:rPr lang="sr-Latn-CS" altLang="en-US" sz="2400">
                <a:latin typeface="Tahoma" panose="020B0604030504040204" pitchFamily="34" charset="0"/>
              </a:rPr>
              <a:t>'' </a:t>
            </a:r>
            <a:r>
              <a:rPr lang="sr-Cyrl-CS" altLang="en-US" sz="2400">
                <a:latin typeface="Tahoma" panose="020B0604030504040204" pitchFamily="34" charset="0"/>
              </a:rPr>
              <a:t>да</a:t>
            </a:r>
            <a:r>
              <a:rPr lang="sr-Latn-CS" altLang="en-US" sz="2400">
                <a:latin typeface="Tahoma" panose="020B0604030504040204" pitchFamily="34" charset="0"/>
              </a:rPr>
              <a:t> </a:t>
            </a:r>
            <a:r>
              <a:rPr lang="sr-Cyrl-CS" altLang="en-US" sz="2400">
                <a:latin typeface="Tahoma" panose="020B0604030504040204" pitchFamily="34" charset="0"/>
              </a:rPr>
              <a:t>висе</a:t>
            </a:r>
            <a:r>
              <a:rPr lang="sr-Latn-CS" altLang="en-US" sz="2400">
                <a:latin typeface="Tahoma" panose="020B0604030504040204" pitchFamily="34" charset="0"/>
              </a:rPr>
              <a:t> </a:t>
            </a:r>
            <a:r>
              <a:rPr lang="sr-Cyrl-CS" altLang="en-US" sz="2400">
                <a:latin typeface="Tahoma" panose="020B0604030504040204" pitchFamily="34" charset="0"/>
              </a:rPr>
              <a:t>изнад</a:t>
            </a:r>
            <a:r>
              <a:rPr lang="sr-Latn-CS" altLang="en-US" sz="2400">
                <a:latin typeface="Tahoma" panose="020B0604030504040204" pitchFamily="34" charset="0"/>
              </a:rPr>
              <a:t> </a:t>
            </a:r>
            <a:r>
              <a:rPr lang="sr-Cyrl-CS" altLang="en-US" sz="2400">
                <a:latin typeface="Tahoma" panose="020B0604030504040204" pitchFamily="34" charset="0"/>
              </a:rPr>
              <a:t>подлоге</a:t>
            </a:r>
            <a:r>
              <a:rPr lang="sr-Latn-CS" altLang="en-US" sz="2400">
                <a:latin typeface="Tahoma" panose="020B0604030504040204" pitchFamily="34" charset="0"/>
              </a:rPr>
              <a:t> </a:t>
            </a:r>
            <a:r>
              <a:rPr lang="sr-Cyrl-CS" altLang="en-US" sz="2400">
                <a:latin typeface="Tahoma" panose="020B0604030504040204" pitchFamily="34" charset="0"/>
              </a:rPr>
              <a:t>док</a:t>
            </a:r>
            <a:r>
              <a:rPr lang="sr-Latn-CS" altLang="en-US" sz="2400">
                <a:latin typeface="Tahoma" panose="020B0604030504040204" pitchFamily="34" charset="0"/>
              </a:rPr>
              <a:t> </a:t>
            </a:r>
            <a:r>
              <a:rPr lang="sr-Cyrl-CS" altLang="en-US" sz="2400">
                <a:latin typeface="Tahoma" panose="020B0604030504040204" pitchFamily="34" charset="0"/>
              </a:rPr>
              <a:t>не</a:t>
            </a:r>
            <a:r>
              <a:rPr lang="sr-Latn-CS" altLang="en-US" sz="2400">
                <a:latin typeface="Tahoma" panose="020B0604030504040204" pitchFamily="34" charset="0"/>
              </a:rPr>
              <a:t> </a:t>
            </a:r>
            <a:r>
              <a:rPr lang="sr-Cyrl-CS" altLang="en-US" sz="2400">
                <a:latin typeface="Tahoma" panose="020B0604030504040204" pitchFamily="34" charset="0"/>
              </a:rPr>
              <a:t>добију</a:t>
            </a:r>
            <a:r>
              <a:rPr lang="sr-Latn-CS" altLang="en-US" sz="2400">
                <a:latin typeface="Tahoma" panose="020B0604030504040204" pitchFamily="34" charset="0"/>
              </a:rPr>
              <a:t> </a:t>
            </a:r>
            <a:r>
              <a:rPr lang="sr-Cyrl-CS" altLang="en-US" sz="2400">
                <a:latin typeface="Tahoma" panose="020B0604030504040204" pitchFamily="34" charset="0"/>
              </a:rPr>
              <a:t>нормалну</a:t>
            </a:r>
            <a:r>
              <a:rPr lang="sr-Latn-CS" altLang="en-US" sz="2400">
                <a:latin typeface="Tahoma" panose="020B0604030504040204" pitchFamily="34" charset="0"/>
              </a:rPr>
              <a:t> </a:t>
            </a:r>
            <a:r>
              <a:rPr lang="sr-Cyrl-CS" altLang="en-US" sz="2400">
                <a:latin typeface="Tahoma" panose="020B0604030504040204" pitchFamily="34" charset="0"/>
              </a:rPr>
              <a:t>црвенкасту</a:t>
            </a:r>
            <a:r>
              <a:rPr lang="sr-Latn-CS" altLang="en-US" sz="2400">
                <a:latin typeface="Tahoma" panose="020B0604030504040204" pitchFamily="34" charset="0"/>
              </a:rPr>
              <a:t> </a:t>
            </a:r>
            <a:r>
              <a:rPr lang="sr-Cyrl-CS" altLang="en-US" sz="2400">
                <a:latin typeface="Tahoma" panose="020B0604030504040204" pitchFamily="34" charset="0"/>
              </a:rPr>
              <a:t>боју</a:t>
            </a:r>
            <a:r>
              <a:rPr lang="sr-Latn-CS" altLang="en-US" sz="2400">
                <a:latin typeface="Tahoma" panose="020B0604030504040204" pitchFamily="34" charset="0"/>
              </a:rPr>
              <a:t> (</a:t>
            </a:r>
            <a:r>
              <a:rPr lang="sr-Cyrl-CS" altLang="en-US" sz="2400">
                <a:latin typeface="Tahoma" panose="020B0604030504040204" pitchFamily="34" charset="0"/>
              </a:rPr>
              <a:t>хиперемија</a:t>
            </a:r>
            <a:r>
              <a:rPr lang="sr-Latn-CS" altLang="en-US" sz="2400">
                <a:latin typeface="Tahoma" panose="020B0604030504040204" pitchFamily="34" charset="0"/>
              </a:rPr>
              <a:t> </a:t>
            </a:r>
            <a:r>
              <a:rPr lang="sr-Cyrl-CS" altLang="en-US" sz="2400">
                <a:latin typeface="Tahoma" panose="020B0604030504040204" pitchFamily="34" charset="0"/>
              </a:rPr>
              <a:t>јачег</a:t>
            </a:r>
            <a:r>
              <a:rPr lang="sr-Latn-CS" altLang="en-US" sz="2400">
                <a:latin typeface="Tahoma" panose="020B0604030504040204" pitchFamily="34" charset="0"/>
              </a:rPr>
              <a:t> </a:t>
            </a:r>
            <a:r>
              <a:rPr lang="sr-Cyrl-CS" altLang="en-US" sz="2400">
                <a:latin typeface="Tahoma" panose="020B0604030504040204" pitchFamily="34" charset="0"/>
              </a:rPr>
              <a:t>степена</a:t>
            </a:r>
            <a:r>
              <a:rPr lang="sr-Latn-CS" altLang="en-US" sz="2400">
                <a:latin typeface="Tahoma" panose="020B0604030504040204" pitchFamily="34" charset="0"/>
              </a:rPr>
              <a:t>)</a:t>
            </a:r>
            <a:endParaRPr lang="sr-Latn-CS" altLang="en-US" sz="2800">
              <a:solidFill>
                <a:srgbClr val="FF0000"/>
              </a:solidFill>
              <a:latin typeface="Tahoma" panose="020B0604030504040204" pitchFamily="34" charset="0"/>
            </a:endParaRPr>
          </a:p>
          <a:p>
            <a:pPr lvl="3" algn="just" eaLnBrk="1" hangingPunct="1">
              <a:spcAft>
                <a:spcPts val="300"/>
              </a:spcAft>
              <a:buFontTx/>
              <a:buNone/>
            </a:pPr>
            <a:r>
              <a:rPr lang="sr-Cyrl-CS" altLang="en-US" sz="2800">
                <a:solidFill>
                  <a:srgbClr val="FF0000"/>
                </a:solidFill>
                <a:latin typeface="Tahoma" panose="020B0604030504040204" pitchFamily="34" charset="0"/>
              </a:rPr>
              <a:t>Индикације</a:t>
            </a:r>
            <a:r>
              <a:rPr lang="sr-Latn-CS" altLang="en-US" sz="2800">
                <a:solidFill>
                  <a:srgbClr val="FF0000"/>
                </a:solidFill>
                <a:latin typeface="Tahoma" panose="020B0604030504040204" pitchFamily="34" charset="0"/>
              </a:rPr>
              <a:t> </a:t>
            </a:r>
            <a:r>
              <a:rPr lang="sr-Cyrl-CS" altLang="en-US" sz="2800">
                <a:solidFill>
                  <a:srgbClr val="FF0000"/>
                </a:solidFill>
                <a:latin typeface="Tahoma" panose="020B0604030504040204" pitchFamily="34" charset="0"/>
              </a:rPr>
              <a:t>за</a:t>
            </a:r>
            <a:r>
              <a:rPr lang="sr-Latn-CS" altLang="en-US" sz="2800">
                <a:solidFill>
                  <a:srgbClr val="FF0000"/>
                </a:solidFill>
                <a:latin typeface="Tahoma" panose="020B0604030504040204" pitchFamily="34" charset="0"/>
              </a:rPr>
              <a:t> </a:t>
            </a:r>
            <a:r>
              <a:rPr lang="sr-Cyrl-CS" altLang="en-US" sz="2800">
                <a:solidFill>
                  <a:srgbClr val="FF0000"/>
                </a:solidFill>
                <a:latin typeface="Tahoma" panose="020B0604030504040204" pitchFamily="34" charset="0"/>
              </a:rPr>
              <a:t>тренинг</a:t>
            </a:r>
            <a:r>
              <a:rPr lang="sr-Latn-CS" altLang="en-US" sz="2800">
                <a:solidFill>
                  <a:srgbClr val="FF0000"/>
                </a:solidFill>
                <a:latin typeface="Tahoma" panose="020B0604030504040204" pitchFamily="34" charset="0"/>
              </a:rPr>
              <a:t> </a:t>
            </a:r>
            <a:r>
              <a:rPr lang="sr-Cyrl-CS" altLang="en-US" sz="2800">
                <a:solidFill>
                  <a:srgbClr val="FF0000"/>
                </a:solidFill>
                <a:latin typeface="Tahoma" panose="020B0604030504040204" pitchFamily="34" charset="0"/>
              </a:rPr>
              <a:t>по</a:t>
            </a:r>
            <a:r>
              <a:rPr lang="sr-Latn-CS" altLang="en-US" sz="2800">
                <a:solidFill>
                  <a:srgbClr val="FF0000"/>
                </a:solidFill>
                <a:latin typeface="Tahoma" panose="020B0604030504040204" pitchFamily="34" charset="0"/>
              </a:rPr>
              <a:t> </a:t>
            </a:r>
            <a:r>
              <a:rPr lang="sr-Cyrl-CS" altLang="en-US" sz="2800">
                <a:solidFill>
                  <a:srgbClr val="FF0000"/>
                </a:solidFill>
                <a:latin typeface="Tahoma" panose="020B0604030504040204" pitchFamily="34" charset="0"/>
              </a:rPr>
              <a:t>Ратсцхо</a:t>
            </a:r>
            <a:r>
              <a:rPr lang="sr-Latn-CS" altLang="en-US" sz="2800">
                <a:solidFill>
                  <a:srgbClr val="FF0000"/>
                </a:solidFill>
                <a:latin typeface="Tahoma" panose="020B0604030504040204" pitchFamily="34" charset="0"/>
              </a:rPr>
              <a:t>w</a:t>
            </a:r>
            <a:r>
              <a:rPr lang="sr-Cyrl-CS" altLang="en-US" sz="2800">
                <a:solidFill>
                  <a:srgbClr val="FF0000"/>
                </a:solidFill>
                <a:latin typeface="Tahoma" panose="020B0604030504040204" pitchFamily="34" charset="0"/>
              </a:rPr>
              <a:t>у</a:t>
            </a:r>
            <a:endParaRPr lang="sr-Latn-CS" altLang="en-US" sz="2800">
              <a:solidFill>
                <a:srgbClr val="FF0000"/>
              </a:solidFill>
              <a:latin typeface="Tahoma" panose="020B0604030504040204" pitchFamily="34" charset="0"/>
            </a:endParaRPr>
          </a:p>
          <a:p>
            <a:pPr algn="just" eaLnBrk="1" hangingPunct="1">
              <a:spcAft>
                <a:spcPts val="300"/>
              </a:spcAft>
            </a:pPr>
            <a:r>
              <a:rPr lang="sr-Cyrl-CS" altLang="en-US" sz="2400">
                <a:latin typeface="Tahoma" panose="020B0604030504040204" pitchFamily="34" charset="0"/>
              </a:rPr>
              <a:t>артеросцлеросис</a:t>
            </a:r>
            <a:r>
              <a:rPr lang="sr-Latn-CS" altLang="en-US" sz="2400">
                <a:latin typeface="Tahoma" panose="020B0604030504040204" pitchFamily="34" charset="0"/>
              </a:rPr>
              <a:t> </a:t>
            </a:r>
            <a:r>
              <a:rPr lang="sr-Cyrl-CS" altLang="en-US" sz="2400">
                <a:latin typeface="Tahoma" panose="020B0604030504040204" pitchFamily="34" charset="0"/>
              </a:rPr>
              <a:t>облитеранс</a:t>
            </a:r>
            <a:r>
              <a:rPr lang="sr-Latn-CS" altLang="en-US" sz="2400">
                <a:latin typeface="Tahoma" panose="020B0604030504040204" pitchFamily="34" charset="0"/>
              </a:rPr>
              <a:t> (</a:t>
            </a:r>
            <a:r>
              <a:rPr lang="sr-Cyrl-CS" altLang="en-US" sz="2400">
                <a:latin typeface="Tahoma" panose="020B0604030504040204" pitchFamily="34" charset="0"/>
              </a:rPr>
              <a:t>периферни</a:t>
            </a:r>
            <a:r>
              <a:rPr lang="sr-Latn-CS" altLang="en-US" sz="2400">
                <a:latin typeface="Tahoma" panose="020B0604030504040204" pitchFamily="34" charset="0"/>
              </a:rPr>
              <a:t> </a:t>
            </a:r>
            <a:r>
              <a:rPr lang="sr-Cyrl-CS" altLang="en-US" sz="2400">
                <a:latin typeface="Tahoma" panose="020B0604030504040204" pitchFamily="34" charset="0"/>
              </a:rPr>
              <a:t>тип</a:t>
            </a:r>
            <a:r>
              <a:rPr lang="sr-Latn-CS" altLang="en-US" sz="2400">
                <a:latin typeface="Tahoma" panose="020B0604030504040204" pitchFamily="34" charset="0"/>
              </a:rPr>
              <a:t>)</a:t>
            </a:r>
          </a:p>
          <a:p>
            <a:pPr algn="just" eaLnBrk="1" hangingPunct="1">
              <a:spcAft>
                <a:spcPts val="300"/>
              </a:spcAft>
            </a:pPr>
            <a:r>
              <a:rPr lang="sr-Cyrl-CS" altLang="en-US" sz="2400">
                <a:latin typeface="Tahoma" panose="020B0604030504040204" pitchFamily="34" charset="0"/>
              </a:rPr>
              <a:t>тромбангитис</a:t>
            </a:r>
            <a:r>
              <a:rPr lang="sr-Latn-CS" altLang="en-US" sz="2400">
                <a:latin typeface="Tahoma" panose="020B0604030504040204" pitchFamily="34" charset="0"/>
              </a:rPr>
              <a:t> </a:t>
            </a:r>
            <a:r>
              <a:rPr lang="sr-Cyrl-CS" altLang="en-US" sz="2400">
                <a:latin typeface="Tahoma" panose="020B0604030504040204" pitchFamily="34" charset="0"/>
              </a:rPr>
              <a:t>облитеранс</a:t>
            </a:r>
            <a:endParaRPr lang="sr-Latn-CS" altLang="en-US" sz="2400">
              <a:latin typeface="Tahoma" panose="020B0604030504040204" pitchFamily="34" charset="0"/>
            </a:endParaRPr>
          </a:p>
          <a:p>
            <a:pPr algn="just" eaLnBrk="1" hangingPunct="1">
              <a:spcAft>
                <a:spcPts val="300"/>
              </a:spcAft>
            </a:pPr>
            <a:r>
              <a:rPr lang="sr-Cyrl-CS" altLang="en-US" sz="2400">
                <a:latin typeface="Tahoma" panose="020B0604030504040204" pitchFamily="34" charset="0"/>
              </a:rPr>
              <a:t>дијабетичне</a:t>
            </a:r>
            <a:r>
              <a:rPr lang="sr-Latn-CS" altLang="en-US" sz="2400">
                <a:latin typeface="Tahoma" panose="020B0604030504040204" pitchFamily="34" charset="0"/>
              </a:rPr>
              <a:t> </a:t>
            </a:r>
            <a:r>
              <a:rPr lang="sr-Cyrl-CS" altLang="en-US" sz="2400">
                <a:latin typeface="Tahoma" panose="020B0604030504040204" pitchFamily="34" charset="0"/>
              </a:rPr>
              <a:t>ангиопатије</a:t>
            </a:r>
            <a:endParaRPr lang="sr-Latn-CS" altLang="en-US" sz="2400">
              <a:latin typeface="Tahoma" panose="020B0604030504040204" pitchFamily="34" charset="0"/>
            </a:endParaRPr>
          </a:p>
          <a:p>
            <a:pPr algn="just" eaLnBrk="1" hangingPunct="1">
              <a:spcAft>
                <a:spcPts val="300"/>
              </a:spcAft>
            </a:pPr>
            <a:r>
              <a:rPr lang="sr-Cyrl-CS" altLang="en-US" sz="2400">
                <a:latin typeface="Tahoma" panose="020B0604030504040204" pitchFamily="34" charset="0"/>
              </a:rPr>
              <a:t>сви</a:t>
            </a:r>
            <a:r>
              <a:rPr lang="sr-Latn-CS" altLang="en-US" sz="2400">
                <a:latin typeface="Tahoma" panose="020B0604030504040204" pitchFamily="34" charset="0"/>
              </a:rPr>
              <a:t> </a:t>
            </a:r>
            <a:r>
              <a:rPr lang="sr-Cyrl-CS" altLang="en-US" sz="2400">
                <a:latin typeface="Tahoma" panose="020B0604030504040204" pitchFamily="34" charset="0"/>
              </a:rPr>
              <a:t>оклузивни</a:t>
            </a:r>
            <a:r>
              <a:rPr lang="sr-Latn-CS" altLang="en-US" sz="2400">
                <a:latin typeface="Tahoma" panose="020B0604030504040204" pitchFamily="34" charset="0"/>
              </a:rPr>
              <a:t> </a:t>
            </a:r>
            <a:r>
              <a:rPr lang="sr-Cyrl-CS" altLang="en-US" sz="2400">
                <a:latin typeface="Tahoma" panose="020B0604030504040204" pitchFamily="34" charset="0"/>
              </a:rPr>
              <a:t>поремећаји</a:t>
            </a:r>
            <a:r>
              <a:rPr lang="sr-Latn-CS" altLang="en-US" sz="2400">
                <a:latin typeface="Tahoma" panose="020B0604030504040204" pitchFamily="34" charset="0"/>
              </a:rPr>
              <a:t> </a:t>
            </a:r>
            <a:r>
              <a:rPr lang="sr-Cyrl-CS" altLang="en-US" sz="2400">
                <a:latin typeface="Tahoma" panose="020B0604030504040204" pitchFamily="34" charset="0"/>
              </a:rPr>
              <a:t>на</a:t>
            </a:r>
            <a:r>
              <a:rPr lang="sr-Latn-CS" altLang="en-US" sz="2400">
                <a:latin typeface="Tahoma" panose="020B0604030504040204" pitchFamily="34" charset="0"/>
              </a:rPr>
              <a:t> </a:t>
            </a:r>
            <a:r>
              <a:rPr lang="sr-Cyrl-CS" altLang="en-US" sz="2400">
                <a:latin typeface="Tahoma" panose="020B0604030504040204" pitchFamily="34" charset="0"/>
              </a:rPr>
              <a:t>подколеницама</a:t>
            </a:r>
            <a:r>
              <a:rPr lang="sr-Latn-CS" altLang="en-US" sz="2400">
                <a:latin typeface="Tahoma" panose="020B0604030504040204" pitchFamily="34" charset="0"/>
              </a:rPr>
              <a:t> </a:t>
            </a:r>
            <a:r>
              <a:rPr lang="sr-Cyrl-CS" altLang="en-US" sz="2400">
                <a:latin typeface="Tahoma" panose="020B0604030504040204" pitchFamily="34" charset="0"/>
              </a:rPr>
              <a:t>и</a:t>
            </a:r>
            <a:r>
              <a:rPr lang="sr-Latn-CS" altLang="en-US" sz="2400">
                <a:latin typeface="Tahoma" panose="020B0604030504040204" pitchFamily="34" charset="0"/>
              </a:rPr>
              <a:t> </a:t>
            </a:r>
            <a:r>
              <a:rPr lang="sr-Cyrl-CS" altLang="en-US" sz="2400">
                <a:latin typeface="Tahoma" panose="020B0604030504040204" pitchFamily="34" charset="0"/>
              </a:rPr>
              <a:t>стопалима</a:t>
            </a:r>
            <a:endParaRPr lang="en-US" altLang="en-US" sz="3600"/>
          </a:p>
        </p:txBody>
      </p:sp>
    </p:spTree>
  </p:cSld>
  <p:clrMapOvr>
    <a:masterClrMapping/>
  </p:clrMapOvr>
  <mc:AlternateContent xmlns:mc="http://schemas.openxmlformats.org/markup-compatibility/2006" xmlns:p14="http://schemas.microsoft.com/office/powerpoint/2010/main">
    <mc:Choice Requires="p14">
      <p:transition spd="slow" p14:dur="2000" advTm="6232"/>
    </mc:Choice>
    <mc:Fallback xmlns="">
      <p:transition spd="slow" advTm="6232"/>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a:extLst>
              <a:ext uri="{FF2B5EF4-FFF2-40B4-BE49-F238E27FC236}">
                <a16:creationId xmlns:a16="http://schemas.microsoft.com/office/drawing/2014/main" id="{F6BEBC2A-5897-4D9E-87B6-D1148CB1D148}"/>
              </a:ext>
            </a:extLst>
          </p:cNvPr>
          <p:cNvSpPr>
            <a:spLocks noGrp="1" noChangeArrowheads="1"/>
          </p:cNvSpPr>
          <p:nvPr>
            <p:ph type="title"/>
          </p:nvPr>
        </p:nvSpPr>
        <p:spPr/>
        <p:txBody>
          <a:bodyPr wrap="none"/>
          <a:lstStyle/>
          <a:p>
            <a:pPr eaLnBrk="1" hangingPunct="1"/>
            <a:r>
              <a:rPr lang="en-US" altLang="en-US"/>
              <a:t>Kinezi i vacusac terapija</a:t>
            </a:r>
          </a:p>
        </p:txBody>
      </p:sp>
      <p:graphicFrame>
        <p:nvGraphicFramePr>
          <p:cNvPr id="7170" name="Object 3">
            <a:extLst>
              <a:ext uri="{FF2B5EF4-FFF2-40B4-BE49-F238E27FC236}">
                <a16:creationId xmlns:a16="http://schemas.microsoft.com/office/drawing/2014/main" id="{B2F3E32B-E4F3-49C0-A867-1452D5175ACA}"/>
              </a:ext>
            </a:extLst>
          </p:cNvPr>
          <p:cNvGraphicFramePr>
            <a:graphicFrameLocks noGrp="1" noChangeAspect="1"/>
          </p:cNvGraphicFramePr>
          <p:nvPr>
            <p:ph type="body" sz="half" idx="1"/>
          </p:nvPr>
        </p:nvGraphicFramePr>
        <p:xfrm>
          <a:off x="457200" y="2360613"/>
          <a:ext cx="4033838" cy="2973387"/>
        </p:xfrm>
        <a:graphic>
          <a:graphicData uri="http://schemas.openxmlformats.org/presentationml/2006/ole">
            <mc:AlternateContent xmlns:mc="http://schemas.openxmlformats.org/markup-compatibility/2006">
              <mc:Choice xmlns:v="urn:schemas-microsoft-com:vml" Requires="v">
                <p:oleObj spid="_x0000_s7181" name="Document" r:id="rId3" imgW="4391640" imgH="3237120" progId="Word.Document.8">
                  <p:embed/>
                </p:oleObj>
              </mc:Choice>
              <mc:Fallback>
                <p:oleObj name="Document" r:id="rId3" imgW="4391640" imgH="3237120"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360613"/>
                        <a:ext cx="4033838" cy="2973387"/>
                      </a:xfrm>
                      <a:prstGeom prst="rect">
                        <a:avLst/>
                      </a:prstGeom>
                    </p:spPr>
                  </p:pic>
                </p:oleObj>
              </mc:Fallback>
            </mc:AlternateContent>
          </a:graphicData>
        </a:graphic>
      </p:graphicFrame>
      <p:graphicFrame>
        <p:nvGraphicFramePr>
          <p:cNvPr id="7171" name="Object 4">
            <a:extLst>
              <a:ext uri="{FF2B5EF4-FFF2-40B4-BE49-F238E27FC236}">
                <a16:creationId xmlns:a16="http://schemas.microsoft.com/office/drawing/2014/main" id="{46433090-9446-4E5F-83A7-E320CB65904C}"/>
              </a:ext>
            </a:extLst>
          </p:cNvPr>
          <p:cNvGraphicFramePr>
            <a:graphicFrameLocks noGrp="1" noChangeAspect="1"/>
          </p:cNvGraphicFramePr>
          <p:nvPr>
            <p:ph type="clipArt" sz="half" idx="2"/>
          </p:nvPr>
        </p:nvGraphicFramePr>
        <p:xfrm>
          <a:off x="4648200" y="2401888"/>
          <a:ext cx="4037013" cy="2892425"/>
        </p:xfrm>
        <a:graphic>
          <a:graphicData uri="http://schemas.openxmlformats.org/presentationml/2006/ole">
            <mc:AlternateContent xmlns:mc="http://schemas.openxmlformats.org/markup-compatibility/2006">
              <mc:Choice xmlns:v="urn:schemas-microsoft-com:vml" Requires="v">
                <p:oleObj spid="_x0000_s7182" name="Document" r:id="rId5" imgW="4391640" imgH="3145680" progId="Word.Document.8">
                  <p:embed/>
                </p:oleObj>
              </mc:Choice>
              <mc:Fallback>
                <p:oleObj name="Document" r:id="rId5" imgW="4391640" imgH="3145680" progId="Word.Documen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401888"/>
                        <a:ext cx="4037013" cy="289242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7138"/>
    </mc:Choice>
    <mc:Fallback xmlns="">
      <p:transition spd="slow" advTm="7138"/>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6127AECB-D661-4CA5-A299-F01A58211EAB}"/>
              </a:ext>
            </a:extLst>
          </p:cNvPr>
          <p:cNvSpPr>
            <a:spLocks noGrp="1" noChangeArrowheads="1"/>
          </p:cNvSpPr>
          <p:nvPr>
            <p:ph type="title"/>
          </p:nvPr>
        </p:nvSpPr>
        <p:spPr>
          <a:xfrm>
            <a:off x="0" y="152400"/>
            <a:ext cx="9144000" cy="457200"/>
          </a:xfrm>
        </p:spPr>
        <p:txBody>
          <a:bodyPr/>
          <a:lstStyle/>
          <a:p>
            <a:pPr eaLnBrk="1" hangingPunct="1"/>
            <a:r>
              <a:rPr lang="sr-Cyrl-CS" altLang="en-US" sz="3000" b="1" u="sng">
                <a:solidFill>
                  <a:srgbClr val="FFFF00"/>
                </a:solidFill>
              </a:rPr>
              <a:t>Повољни</a:t>
            </a:r>
            <a:r>
              <a:rPr lang="en-US" altLang="en-US" sz="3000" b="1" u="sng">
                <a:solidFill>
                  <a:srgbClr val="FFFF00"/>
                </a:solidFill>
              </a:rPr>
              <a:t> </a:t>
            </a:r>
            <a:r>
              <a:rPr lang="sr-Cyrl-CS" altLang="en-US" sz="3000" b="1" u="sng">
                <a:solidFill>
                  <a:srgbClr val="FFFF00"/>
                </a:solidFill>
              </a:rPr>
              <a:t>ефекти</a:t>
            </a:r>
            <a:r>
              <a:rPr lang="en-US" altLang="en-US" sz="3000" b="1" u="sng">
                <a:solidFill>
                  <a:srgbClr val="FFFF00"/>
                </a:solidFill>
              </a:rPr>
              <a:t> </a:t>
            </a:r>
            <a:r>
              <a:rPr lang="sr-Cyrl-CS" altLang="en-US" sz="3000" b="1" u="sng">
                <a:solidFill>
                  <a:srgbClr val="FFFF00"/>
                </a:solidFill>
              </a:rPr>
              <a:t>физичког</a:t>
            </a:r>
            <a:r>
              <a:rPr lang="sr-Latn-CS" altLang="en-US" sz="3000" b="1" u="sng">
                <a:solidFill>
                  <a:srgbClr val="FFFF00"/>
                </a:solidFill>
              </a:rPr>
              <a:t> </a:t>
            </a:r>
            <a:r>
              <a:rPr lang="sr-Cyrl-CS" altLang="en-US" sz="3000" b="1" u="sng">
                <a:solidFill>
                  <a:srgbClr val="FFFF00"/>
                </a:solidFill>
              </a:rPr>
              <a:t>тренинга</a:t>
            </a:r>
            <a:r>
              <a:rPr lang="sr-Latn-CS" altLang="en-US" sz="3000" b="1" u="sng">
                <a:solidFill>
                  <a:srgbClr val="FFFF00"/>
                </a:solidFill>
              </a:rPr>
              <a:t> </a:t>
            </a:r>
            <a:r>
              <a:rPr lang="sr-Cyrl-CS" altLang="en-US" sz="3000" b="1" u="sng">
                <a:solidFill>
                  <a:srgbClr val="FFFF00"/>
                </a:solidFill>
              </a:rPr>
              <a:t>на</a:t>
            </a:r>
            <a:r>
              <a:rPr lang="sr-Latn-CS" altLang="en-US" sz="3000" b="1" u="sng">
                <a:solidFill>
                  <a:srgbClr val="FFFF00"/>
                </a:solidFill>
              </a:rPr>
              <a:t> </a:t>
            </a:r>
            <a:r>
              <a:rPr lang="sr-Cyrl-CS" altLang="en-US" sz="3000" b="1" u="sng">
                <a:solidFill>
                  <a:srgbClr val="FFFF00"/>
                </a:solidFill>
              </a:rPr>
              <a:t>крвне</a:t>
            </a:r>
            <a:r>
              <a:rPr lang="sr-Latn-CS" altLang="en-US" sz="3000" b="1" u="sng">
                <a:solidFill>
                  <a:srgbClr val="FFFF00"/>
                </a:solidFill>
              </a:rPr>
              <a:t> </a:t>
            </a:r>
            <a:r>
              <a:rPr lang="sr-Cyrl-CS" altLang="en-US" sz="3000" b="1" u="sng">
                <a:solidFill>
                  <a:srgbClr val="FFFF00"/>
                </a:solidFill>
              </a:rPr>
              <a:t>судове</a:t>
            </a:r>
            <a:r>
              <a:rPr lang="en-US" altLang="en-US" sz="3000" b="1" u="sng">
                <a:solidFill>
                  <a:srgbClr val="FFFF00"/>
                </a:solidFill>
              </a:rPr>
              <a:t>:</a:t>
            </a:r>
          </a:p>
        </p:txBody>
      </p:sp>
      <p:sp>
        <p:nvSpPr>
          <p:cNvPr id="126979" name="Rectangle 3">
            <a:extLst>
              <a:ext uri="{FF2B5EF4-FFF2-40B4-BE49-F238E27FC236}">
                <a16:creationId xmlns:a16="http://schemas.microsoft.com/office/drawing/2014/main" id="{D01A9515-CFEE-4413-97C4-DF481C7464B3}"/>
              </a:ext>
            </a:extLst>
          </p:cNvPr>
          <p:cNvSpPr>
            <a:spLocks noGrp="1" noChangeArrowheads="1"/>
          </p:cNvSpPr>
          <p:nvPr>
            <p:ph idx="1"/>
          </p:nvPr>
        </p:nvSpPr>
        <p:spPr>
          <a:xfrm>
            <a:off x="228600" y="1371600"/>
            <a:ext cx="8686800" cy="5486400"/>
          </a:xfrm>
        </p:spPr>
        <p:txBody>
          <a:bodyPr/>
          <a:lstStyle/>
          <a:p>
            <a:pPr marL="609600" indent="-609600" algn="just" eaLnBrk="1" hangingPunct="1">
              <a:lnSpc>
                <a:spcPct val="80000"/>
              </a:lnSpc>
              <a:buFontTx/>
              <a:buAutoNum type="arabicPeriod"/>
            </a:pPr>
            <a:r>
              <a:rPr lang="sr-Cyrl-CS" altLang="en-US" sz="2200"/>
              <a:t>Успорава</a:t>
            </a:r>
            <a:r>
              <a:rPr lang="en-US" altLang="en-US" sz="2200"/>
              <a:t> </a:t>
            </a:r>
            <a:r>
              <a:rPr lang="sr-Cyrl-CS" altLang="en-US" sz="2200"/>
              <a:t>се</a:t>
            </a:r>
            <a:r>
              <a:rPr lang="en-US" altLang="en-US" sz="2200"/>
              <a:t> </a:t>
            </a:r>
            <a:r>
              <a:rPr lang="sr-Cyrl-CS" altLang="en-US" sz="2200"/>
              <a:t>срчана</a:t>
            </a:r>
            <a:r>
              <a:rPr lang="en-US" altLang="en-US" sz="2200"/>
              <a:t> </a:t>
            </a:r>
            <a:r>
              <a:rPr lang="sr-Cyrl-CS" altLang="en-US" sz="2200"/>
              <a:t>фреквенција</a:t>
            </a:r>
            <a:r>
              <a:rPr lang="en-US" altLang="en-US" sz="2200"/>
              <a:t>, </a:t>
            </a:r>
            <a:r>
              <a:rPr lang="sr-Cyrl-CS" altLang="en-US" sz="2200"/>
              <a:t>смањује</a:t>
            </a:r>
            <a:r>
              <a:rPr lang="en-US" altLang="en-US" sz="2200"/>
              <a:t> </a:t>
            </a:r>
            <a:r>
              <a:rPr lang="sr-Cyrl-CS" altLang="en-US" sz="2200"/>
              <a:t>се</a:t>
            </a:r>
            <a:r>
              <a:rPr lang="en-US" altLang="en-US" sz="2200"/>
              <a:t> </a:t>
            </a:r>
            <a:r>
              <a:rPr lang="sr-Cyrl-CS" altLang="en-US" sz="2200"/>
              <a:t>артеријски</a:t>
            </a:r>
            <a:r>
              <a:rPr lang="en-US" altLang="en-US" sz="2200"/>
              <a:t> </a:t>
            </a:r>
            <a:r>
              <a:rPr lang="sr-Cyrl-CS" altLang="en-US" sz="2200"/>
              <a:t>крвни</a:t>
            </a:r>
            <a:r>
              <a:rPr lang="en-US" altLang="en-US" sz="2200"/>
              <a:t> </a:t>
            </a:r>
            <a:r>
              <a:rPr lang="sr-Cyrl-CS" altLang="en-US" sz="2200"/>
              <a:t>притисак</a:t>
            </a:r>
            <a:r>
              <a:rPr lang="en-US" altLang="en-US" sz="2200"/>
              <a:t>, </a:t>
            </a:r>
            <a:r>
              <a:rPr lang="sr-Cyrl-CS" altLang="en-US" sz="2200"/>
              <a:t>повећава</a:t>
            </a:r>
            <a:r>
              <a:rPr lang="en-US" altLang="en-US" sz="2200"/>
              <a:t> </a:t>
            </a:r>
            <a:r>
              <a:rPr lang="sr-Cyrl-CS" altLang="en-US" sz="2200"/>
              <a:t>се</a:t>
            </a:r>
            <a:r>
              <a:rPr lang="en-US" altLang="en-US" sz="2200"/>
              <a:t> </a:t>
            </a:r>
            <a:r>
              <a:rPr lang="sr-Cyrl-CS" altLang="en-US" sz="2200"/>
              <a:t>физички</a:t>
            </a:r>
            <a:r>
              <a:rPr lang="en-US" altLang="en-US" sz="2200"/>
              <a:t> </a:t>
            </a:r>
            <a:r>
              <a:rPr lang="sr-Cyrl-CS" altLang="en-US" sz="2200"/>
              <a:t>и</a:t>
            </a:r>
            <a:r>
              <a:rPr lang="en-US" altLang="en-US" sz="2200"/>
              <a:t> </a:t>
            </a:r>
            <a:r>
              <a:rPr lang="sr-Cyrl-CS" altLang="en-US" sz="2200"/>
              <a:t>радни</a:t>
            </a:r>
            <a:r>
              <a:rPr lang="en-US" altLang="en-US" sz="2200"/>
              <a:t> </a:t>
            </a:r>
            <a:r>
              <a:rPr lang="sr-Cyrl-CS" altLang="en-US" sz="2200"/>
              <a:t>капацитет</a:t>
            </a:r>
            <a:r>
              <a:rPr lang="en-US" altLang="en-US" sz="2200"/>
              <a:t>, </a:t>
            </a:r>
            <a:r>
              <a:rPr lang="sr-Cyrl-CS" altLang="en-US" sz="2200"/>
              <a:t>побољшава</a:t>
            </a:r>
            <a:r>
              <a:rPr lang="en-US" altLang="en-US" sz="2200"/>
              <a:t> </a:t>
            </a:r>
            <a:r>
              <a:rPr lang="sr-Cyrl-CS" altLang="en-US" sz="2200"/>
              <a:t>се</a:t>
            </a:r>
            <a:r>
              <a:rPr lang="en-US" altLang="en-US" sz="2200"/>
              <a:t> </a:t>
            </a:r>
            <a:r>
              <a:rPr lang="sr-Cyrl-CS" altLang="en-US" sz="2200"/>
              <a:t>контрактилност</a:t>
            </a:r>
            <a:r>
              <a:rPr lang="en-US" altLang="en-US" sz="2200"/>
              <a:t> </a:t>
            </a:r>
            <a:r>
              <a:rPr lang="sr-Cyrl-CS" altLang="en-US" sz="2200"/>
              <a:t>миокарда</a:t>
            </a:r>
            <a:r>
              <a:rPr lang="en-US" altLang="en-US" sz="2200"/>
              <a:t>.</a:t>
            </a:r>
          </a:p>
          <a:p>
            <a:pPr marL="609600" indent="-609600" algn="just" eaLnBrk="1" hangingPunct="1">
              <a:lnSpc>
                <a:spcPct val="80000"/>
              </a:lnSpc>
              <a:buFontTx/>
              <a:buAutoNum type="arabicPeriod"/>
            </a:pPr>
            <a:endParaRPr lang="en-US" altLang="en-US" sz="2200"/>
          </a:p>
          <a:p>
            <a:pPr marL="609600" indent="-609600" algn="just" eaLnBrk="1" hangingPunct="1">
              <a:lnSpc>
                <a:spcPct val="80000"/>
              </a:lnSpc>
              <a:buFontTx/>
              <a:buAutoNum type="arabicPeriod"/>
            </a:pPr>
            <a:r>
              <a:rPr lang="sr-Cyrl-CS" altLang="en-US" sz="2200"/>
              <a:t>Постиже</a:t>
            </a:r>
            <a:r>
              <a:rPr lang="en-US" altLang="en-US" sz="2200"/>
              <a:t> </a:t>
            </a:r>
            <a:r>
              <a:rPr lang="sr-Cyrl-CS" altLang="en-US" sz="2200"/>
              <a:t>се</a:t>
            </a:r>
            <a:r>
              <a:rPr lang="en-US" altLang="en-US" sz="2200"/>
              <a:t> </a:t>
            </a:r>
            <a:r>
              <a:rPr lang="sr-Cyrl-CS" altLang="en-US" sz="2200"/>
              <a:t>повећање</a:t>
            </a:r>
            <a:r>
              <a:rPr lang="en-US" altLang="en-US" sz="2200"/>
              <a:t> </a:t>
            </a:r>
            <a:r>
              <a:rPr lang="sr-Cyrl-CS" altLang="en-US" sz="2200"/>
              <a:t>функционалног</a:t>
            </a:r>
            <a:r>
              <a:rPr lang="en-US" altLang="en-US" sz="2200"/>
              <a:t> </a:t>
            </a:r>
            <a:r>
              <a:rPr lang="sr-Cyrl-CS" altLang="en-US" sz="2200"/>
              <a:t>капацитета</a:t>
            </a:r>
            <a:r>
              <a:rPr lang="en-US" altLang="en-US" sz="2200"/>
              <a:t> </a:t>
            </a:r>
            <a:r>
              <a:rPr lang="sr-Cyrl-CS" altLang="en-US" sz="2200"/>
              <a:t>срца</a:t>
            </a:r>
            <a:r>
              <a:rPr lang="en-US" altLang="en-US" sz="2200"/>
              <a:t>. </a:t>
            </a:r>
          </a:p>
          <a:p>
            <a:pPr marL="609600" indent="-609600" algn="just" eaLnBrk="1" hangingPunct="1">
              <a:lnSpc>
                <a:spcPct val="80000"/>
              </a:lnSpc>
              <a:buFontTx/>
              <a:buAutoNum type="arabicPeriod"/>
            </a:pPr>
            <a:endParaRPr lang="en-US" altLang="en-US" sz="2200"/>
          </a:p>
          <a:p>
            <a:pPr marL="609600" indent="-609600" algn="just" eaLnBrk="1" hangingPunct="1">
              <a:lnSpc>
                <a:spcPct val="80000"/>
              </a:lnSpc>
              <a:buFontTx/>
              <a:buAutoNum type="arabicPeriod"/>
            </a:pPr>
            <a:r>
              <a:rPr lang="sr-Cyrl-CS" altLang="en-US" sz="2200"/>
              <a:t>Увећава</a:t>
            </a:r>
            <a:r>
              <a:rPr lang="en-US" altLang="en-US" sz="2200"/>
              <a:t> </a:t>
            </a:r>
            <a:r>
              <a:rPr lang="sr-Cyrl-CS" altLang="en-US" sz="2200"/>
              <a:t>се</a:t>
            </a:r>
            <a:r>
              <a:rPr lang="en-US" altLang="en-US" sz="2200"/>
              <a:t> </a:t>
            </a:r>
            <a:r>
              <a:rPr lang="sr-Cyrl-CS" altLang="en-US" sz="2200"/>
              <a:t>способност</a:t>
            </a:r>
            <a:r>
              <a:rPr lang="en-US" altLang="en-US" sz="2200"/>
              <a:t> </a:t>
            </a:r>
            <a:r>
              <a:rPr lang="sr-Cyrl-CS" altLang="en-US" sz="2200"/>
              <a:t>искоришћавања</a:t>
            </a:r>
            <a:r>
              <a:rPr lang="en-US" altLang="en-US" sz="2200"/>
              <a:t> </a:t>
            </a:r>
            <a:r>
              <a:rPr lang="sr-Cyrl-CS" altLang="en-US" sz="2200"/>
              <a:t>кисеоника</a:t>
            </a:r>
            <a:r>
              <a:rPr lang="en-US" altLang="en-US" sz="2200"/>
              <a:t> </a:t>
            </a:r>
            <a:r>
              <a:rPr lang="sr-Cyrl-CS" altLang="en-US" sz="2200"/>
              <a:t>из</a:t>
            </a:r>
            <a:r>
              <a:rPr lang="en-US" altLang="en-US" sz="2200"/>
              <a:t> </a:t>
            </a:r>
            <a:r>
              <a:rPr lang="sr-Cyrl-CS" altLang="en-US" sz="2200"/>
              <a:t>крви</a:t>
            </a:r>
            <a:r>
              <a:rPr lang="en-US" altLang="en-US" sz="2200"/>
              <a:t> </a:t>
            </a:r>
            <a:r>
              <a:rPr lang="sr-Cyrl-CS" altLang="en-US" sz="2200"/>
              <a:t>у</a:t>
            </a:r>
            <a:r>
              <a:rPr lang="en-US" altLang="en-US" sz="2200"/>
              <a:t> </a:t>
            </a:r>
            <a:r>
              <a:rPr lang="sr-Cyrl-CS" altLang="en-US" sz="2200"/>
              <a:t>ткивима</a:t>
            </a:r>
            <a:r>
              <a:rPr lang="en-US" altLang="en-US" sz="2200"/>
              <a:t> </a:t>
            </a:r>
            <a:r>
              <a:rPr lang="sr-Cyrl-CS" altLang="en-US" sz="2200"/>
              <a:t>због</a:t>
            </a:r>
            <a:r>
              <a:rPr lang="en-US" altLang="en-US" sz="2200"/>
              <a:t> </a:t>
            </a:r>
            <a:r>
              <a:rPr lang="sr-Cyrl-CS" altLang="en-US" sz="2200"/>
              <a:t>повећања</a:t>
            </a:r>
            <a:r>
              <a:rPr lang="en-US" altLang="en-US" sz="2200"/>
              <a:t> </a:t>
            </a:r>
            <a:r>
              <a:rPr lang="sr-Cyrl-CS" altLang="en-US" sz="2200"/>
              <a:t>густине</a:t>
            </a:r>
            <a:r>
              <a:rPr lang="en-US" altLang="en-US" sz="2200"/>
              <a:t> </a:t>
            </a:r>
            <a:r>
              <a:rPr lang="sr-Cyrl-CS" altLang="en-US" sz="2200"/>
              <a:t>капилара</a:t>
            </a:r>
            <a:r>
              <a:rPr lang="en-US" altLang="en-US" sz="2200"/>
              <a:t> </a:t>
            </a:r>
            <a:r>
              <a:rPr lang="sr-Cyrl-CS" altLang="en-US" sz="2200"/>
              <a:t>у</a:t>
            </a:r>
            <a:r>
              <a:rPr lang="en-US" altLang="en-US" sz="2200"/>
              <a:t> </a:t>
            </a:r>
            <a:r>
              <a:rPr lang="sr-Cyrl-CS" altLang="en-US" sz="2200"/>
              <a:t>мишићима</a:t>
            </a:r>
            <a:r>
              <a:rPr lang="en-US" altLang="en-US" sz="2200"/>
              <a:t>, </a:t>
            </a:r>
            <a:r>
              <a:rPr lang="sr-Cyrl-CS" altLang="en-US" sz="2200"/>
              <a:t>броја</a:t>
            </a:r>
            <a:r>
              <a:rPr lang="en-US" altLang="en-US" sz="2200"/>
              <a:t> </a:t>
            </a:r>
            <a:r>
              <a:rPr lang="sr-Cyrl-CS" altLang="en-US" sz="2200"/>
              <a:t>и</a:t>
            </a:r>
            <a:r>
              <a:rPr lang="en-US" altLang="en-US" sz="2200"/>
              <a:t> </a:t>
            </a:r>
            <a:r>
              <a:rPr lang="sr-Cyrl-CS" altLang="en-US" sz="2200"/>
              <a:t>величине</a:t>
            </a:r>
            <a:r>
              <a:rPr lang="en-US" altLang="en-US" sz="2200"/>
              <a:t> </a:t>
            </a:r>
            <a:r>
              <a:rPr lang="sr-Cyrl-CS" altLang="en-US" sz="2200"/>
              <a:t>митохондрија</a:t>
            </a:r>
            <a:r>
              <a:rPr lang="en-US" altLang="en-US" sz="2200"/>
              <a:t>, </a:t>
            </a:r>
            <a:r>
              <a:rPr lang="sr-Cyrl-CS" altLang="en-US" sz="2200"/>
              <a:t>као</a:t>
            </a:r>
            <a:r>
              <a:rPr lang="en-US" altLang="en-US" sz="2200"/>
              <a:t> </a:t>
            </a:r>
            <a:r>
              <a:rPr lang="sr-Cyrl-CS" altLang="en-US" sz="2200"/>
              <a:t>и</a:t>
            </a:r>
            <a:r>
              <a:rPr lang="en-US" altLang="en-US" sz="2200"/>
              <a:t> </a:t>
            </a:r>
            <a:r>
              <a:rPr lang="sr-Cyrl-CS" altLang="en-US" sz="2200"/>
              <a:t>промене</a:t>
            </a:r>
            <a:r>
              <a:rPr lang="en-US" altLang="en-US" sz="2200"/>
              <a:t> </a:t>
            </a:r>
            <a:r>
              <a:rPr lang="sr-Cyrl-CS" altLang="en-US" sz="2200"/>
              <a:t>нивоа</a:t>
            </a:r>
            <a:r>
              <a:rPr lang="en-US" altLang="en-US" sz="2200"/>
              <a:t> </a:t>
            </a:r>
            <a:r>
              <a:rPr lang="sr-Cyrl-CS" altLang="en-US" sz="2200"/>
              <a:t>оксидативних</a:t>
            </a:r>
            <a:r>
              <a:rPr lang="en-US" altLang="en-US" sz="2200"/>
              <a:t> </a:t>
            </a:r>
            <a:r>
              <a:rPr lang="sr-Cyrl-CS" altLang="en-US" sz="2200"/>
              <a:t>ензима</a:t>
            </a:r>
            <a:r>
              <a:rPr lang="en-US" altLang="en-US" sz="2200"/>
              <a:t>. </a:t>
            </a:r>
            <a:r>
              <a:rPr lang="sr-Cyrl-CS" altLang="en-US" sz="2200"/>
              <a:t>Овим</a:t>
            </a:r>
            <a:r>
              <a:rPr lang="en-US" altLang="en-US" sz="2200"/>
              <a:t> </a:t>
            </a:r>
            <a:r>
              <a:rPr lang="sr-Cyrl-CS" altLang="en-US" sz="2200"/>
              <a:t>се</a:t>
            </a:r>
            <a:r>
              <a:rPr lang="en-US" altLang="en-US" sz="2200"/>
              <a:t> </a:t>
            </a:r>
            <a:r>
              <a:rPr lang="sr-Cyrl-CS" altLang="en-US" sz="2200"/>
              <a:t>растерећује</a:t>
            </a:r>
            <a:r>
              <a:rPr lang="en-US" altLang="en-US" sz="2200"/>
              <a:t> </a:t>
            </a:r>
            <a:r>
              <a:rPr lang="sr-Cyrl-CS" altLang="en-US" sz="2200"/>
              <a:t>кардио</a:t>
            </a:r>
            <a:r>
              <a:rPr lang="en-US" altLang="en-US" sz="2200"/>
              <a:t>-</a:t>
            </a:r>
            <a:r>
              <a:rPr lang="sr-Cyrl-CS" altLang="en-US" sz="2200"/>
              <a:t>васкуларни</a:t>
            </a:r>
            <a:r>
              <a:rPr lang="en-US" altLang="en-US" sz="2200"/>
              <a:t> </a:t>
            </a:r>
            <a:r>
              <a:rPr lang="sr-Cyrl-CS" altLang="en-US" sz="2200"/>
              <a:t>систем</a:t>
            </a:r>
            <a:r>
              <a:rPr lang="en-US" altLang="en-US" sz="2200"/>
              <a:t>.</a:t>
            </a:r>
          </a:p>
          <a:p>
            <a:pPr marL="609600" indent="-609600" algn="just" eaLnBrk="1" hangingPunct="1">
              <a:lnSpc>
                <a:spcPct val="80000"/>
              </a:lnSpc>
              <a:buFontTx/>
              <a:buAutoNum type="arabicPeriod"/>
            </a:pPr>
            <a:endParaRPr lang="en-US" altLang="en-US" sz="2200"/>
          </a:p>
          <a:p>
            <a:pPr marL="609600" indent="-609600" algn="just" eaLnBrk="1" hangingPunct="1">
              <a:lnSpc>
                <a:spcPct val="80000"/>
              </a:lnSpc>
              <a:buFontTx/>
              <a:buAutoNum type="arabicPeriod"/>
            </a:pPr>
            <a:r>
              <a:rPr lang="sr-Cyrl-CS" altLang="en-US" sz="2200"/>
              <a:t>Повећава</a:t>
            </a:r>
            <a:r>
              <a:rPr lang="en-US" altLang="en-US" sz="2200"/>
              <a:t> </a:t>
            </a:r>
            <a:r>
              <a:rPr lang="sr-Cyrl-CS" altLang="en-US" sz="2200"/>
              <a:t>се</a:t>
            </a:r>
            <a:r>
              <a:rPr lang="en-US" altLang="en-US" sz="2200"/>
              <a:t> </a:t>
            </a:r>
            <a:r>
              <a:rPr lang="sr-Cyrl-CS" altLang="en-US" sz="2200"/>
              <a:t>снага</a:t>
            </a:r>
            <a:r>
              <a:rPr lang="en-US" altLang="en-US" sz="2200"/>
              <a:t> </a:t>
            </a:r>
            <a:r>
              <a:rPr lang="sr-Cyrl-CS" altLang="en-US" sz="2200"/>
              <a:t>и</a:t>
            </a:r>
            <a:r>
              <a:rPr lang="en-US" altLang="en-US" sz="2200"/>
              <a:t> </a:t>
            </a:r>
            <a:r>
              <a:rPr lang="sr-Cyrl-CS" altLang="en-US" sz="2200"/>
              <a:t>издржљивост</a:t>
            </a:r>
            <a:r>
              <a:rPr lang="en-US" altLang="en-US" sz="2200"/>
              <a:t> </a:t>
            </a:r>
            <a:r>
              <a:rPr lang="sr-Cyrl-CS" altLang="en-US" sz="2200"/>
              <a:t>мишића</a:t>
            </a:r>
            <a:r>
              <a:rPr lang="en-US" altLang="en-US" sz="2200"/>
              <a:t> </a:t>
            </a:r>
            <a:r>
              <a:rPr lang="sr-Cyrl-CS" altLang="en-US" sz="2200"/>
              <a:t>а</a:t>
            </a:r>
            <a:r>
              <a:rPr lang="en-US" altLang="en-US" sz="2200"/>
              <a:t> </a:t>
            </a:r>
            <a:r>
              <a:rPr lang="sr-Cyrl-CS" altLang="en-US" sz="2200"/>
              <a:t>тиме</a:t>
            </a:r>
            <a:r>
              <a:rPr lang="en-US" altLang="en-US" sz="2200"/>
              <a:t> </a:t>
            </a:r>
            <a:r>
              <a:rPr lang="sr-Cyrl-CS" altLang="en-US" sz="2200"/>
              <a:t>и</a:t>
            </a:r>
            <a:r>
              <a:rPr lang="en-US" altLang="en-US" sz="2200"/>
              <a:t> </a:t>
            </a:r>
            <a:r>
              <a:rPr lang="sr-Cyrl-CS" altLang="en-US" sz="2200"/>
              <a:t>снижава</a:t>
            </a:r>
            <a:r>
              <a:rPr lang="en-US" altLang="en-US" sz="2200"/>
              <a:t> </a:t>
            </a:r>
            <a:r>
              <a:rPr lang="sr-Cyrl-CS" altLang="en-US" sz="2200"/>
              <a:t>ниво</a:t>
            </a:r>
            <a:r>
              <a:rPr lang="en-US" altLang="en-US" sz="2200"/>
              <a:t> </a:t>
            </a:r>
            <a:r>
              <a:rPr lang="sr-Cyrl-CS" altLang="en-US" sz="2200"/>
              <a:t>лактата</a:t>
            </a:r>
            <a:r>
              <a:rPr lang="en-US" altLang="en-US" sz="2200"/>
              <a:t> </a:t>
            </a:r>
            <a:r>
              <a:rPr lang="sr-Cyrl-CS" altLang="en-US" sz="2200"/>
              <a:t>у</a:t>
            </a:r>
            <a:r>
              <a:rPr lang="en-US" altLang="en-US" sz="2200"/>
              <a:t> </a:t>
            </a:r>
            <a:r>
              <a:rPr lang="sr-Cyrl-CS" altLang="en-US" sz="2200"/>
              <a:t>крви</a:t>
            </a:r>
            <a:r>
              <a:rPr lang="en-US" altLang="en-US" sz="2200"/>
              <a:t> </a:t>
            </a:r>
            <a:r>
              <a:rPr lang="sr-Cyrl-CS" altLang="en-US" sz="2200"/>
              <a:t>током</a:t>
            </a:r>
            <a:r>
              <a:rPr lang="en-US" altLang="en-US" sz="2200"/>
              <a:t> </a:t>
            </a:r>
            <a:r>
              <a:rPr lang="sr-Cyrl-CS" altLang="en-US" sz="2200"/>
              <a:t>уобичајених</a:t>
            </a:r>
            <a:r>
              <a:rPr lang="en-US" altLang="en-US" sz="2200"/>
              <a:t> </a:t>
            </a:r>
            <a:r>
              <a:rPr lang="sr-Cyrl-CS" altLang="en-US" sz="2200"/>
              <a:t>активности</a:t>
            </a:r>
            <a:r>
              <a:rPr lang="en-US" altLang="en-US" sz="2200"/>
              <a:t>. </a:t>
            </a:r>
          </a:p>
          <a:p>
            <a:pPr marL="609600" indent="-609600" algn="just" eaLnBrk="1" hangingPunct="1">
              <a:lnSpc>
                <a:spcPct val="80000"/>
              </a:lnSpc>
              <a:buFontTx/>
              <a:buAutoNum type="arabicPeriod"/>
            </a:pPr>
            <a:endParaRPr lang="en-US" altLang="en-US" sz="2200"/>
          </a:p>
          <a:p>
            <a:pPr marL="609600" indent="-609600" algn="just" eaLnBrk="1" hangingPunct="1">
              <a:lnSpc>
                <a:spcPct val="80000"/>
              </a:lnSpc>
              <a:buFontTx/>
              <a:buAutoNum type="arabicPeriod"/>
            </a:pPr>
            <a:r>
              <a:rPr lang="sr-Cyrl-CS" altLang="en-US" sz="2200"/>
              <a:t>Побољшава</a:t>
            </a:r>
            <a:r>
              <a:rPr lang="en-US" altLang="en-US" sz="2200"/>
              <a:t> </a:t>
            </a:r>
            <a:r>
              <a:rPr lang="sr-Cyrl-CS" altLang="en-US" sz="2200"/>
              <a:t>се</a:t>
            </a:r>
            <a:r>
              <a:rPr lang="en-US" altLang="en-US" sz="2200"/>
              <a:t> </a:t>
            </a:r>
            <a:r>
              <a:rPr lang="sr-Cyrl-CS" altLang="en-US" sz="2200"/>
              <a:t>ефикасност</a:t>
            </a:r>
            <a:r>
              <a:rPr lang="en-US" altLang="en-US" sz="2200"/>
              <a:t> </a:t>
            </a:r>
            <a:r>
              <a:rPr lang="sr-Cyrl-CS" altLang="en-US" sz="2200"/>
              <a:t>мишићних</a:t>
            </a:r>
            <a:r>
              <a:rPr lang="en-US" altLang="en-US" sz="2200"/>
              <a:t> </a:t>
            </a:r>
            <a:r>
              <a:rPr lang="sr-Cyrl-CS" altLang="en-US" sz="2200"/>
              <a:t>контракција</a:t>
            </a:r>
            <a:r>
              <a:rPr lang="en-US" altLang="en-US" sz="2200"/>
              <a:t> </a:t>
            </a:r>
            <a:r>
              <a:rPr lang="sr-Cyrl-CS" altLang="en-US" sz="2200"/>
              <a:t>тако</a:t>
            </a:r>
            <a:r>
              <a:rPr lang="en-US" altLang="en-US" sz="2200"/>
              <a:t> </a:t>
            </a:r>
            <a:r>
              <a:rPr lang="sr-Cyrl-CS" altLang="en-US" sz="2200"/>
              <a:t>да</a:t>
            </a:r>
            <a:r>
              <a:rPr lang="en-US" altLang="en-US" sz="2200"/>
              <a:t> </a:t>
            </a:r>
            <a:r>
              <a:rPr lang="sr-Cyrl-CS" altLang="en-US" sz="2200"/>
              <a:t>се</a:t>
            </a:r>
            <a:r>
              <a:rPr lang="en-US" altLang="en-US" sz="2200"/>
              <a:t> </a:t>
            </a:r>
            <a:r>
              <a:rPr lang="sr-Cyrl-CS" altLang="en-US" sz="2200"/>
              <a:t>рад</a:t>
            </a:r>
            <a:r>
              <a:rPr lang="en-US" altLang="en-US" sz="2200"/>
              <a:t> </a:t>
            </a:r>
            <a:r>
              <a:rPr lang="sr-Cyrl-CS" altLang="en-US" sz="2200"/>
              <a:t>изводи</a:t>
            </a:r>
            <a:r>
              <a:rPr lang="en-US" altLang="en-US" sz="2200"/>
              <a:t> </a:t>
            </a:r>
            <a:r>
              <a:rPr lang="sr-Cyrl-CS" altLang="en-US" sz="2200"/>
              <a:t>уз</a:t>
            </a:r>
            <a:r>
              <a:rPr lang="en-US" altLang="en-US" sz="2200"/>
              <a:t> </a:t>
            </a:r>
            <a:r>
              <a:rPr lang="sr-Cyrl-CS" altLang="en-US" sz="2200"/>
              <a:t>мању</a:t>
            </a:r>
            <a:r>
              <a:rPr lang="en-US" altLang="en-US" sz="2200"/>
              <a:t> </a:t>
            </a:r>
            <a:r>
              <a:rPr lang="sr-Cyrl-CS" altLang="en-US" sz="2200"/>
              <a:t>потрошњу</a:t>
            </a:r>
            <a:r>
              <a:rPr lang="en-US" altLang="en-US" sz="2200"/>
              <a:t> </a:t>
            </a:r>
            <a:r>
              <a:rPr lang="sr-Cyrl-CS" altLang="en-US" sz="2200"/>
              <a:t>енергије</a:t>
            </a:r>
            <a:r>
              <a:rPr lang="en-US" altLang="en-US" sz="2200"/>
              <a:t> </a:t>
            </a:r>
            <a:r>
              <a:rPr lang="sr-Cyrl-CS" altLang="en-US" sz="2200"/>
              <a:t>и</a:t>
            </a:r>
            <a:r>
              <a:rPr lang="en-US" altLang="en-US" sz="2200"/>
              <a:t> </a:t>
            </a:r>
            <a:r>
              <a:rPr lang="sr-Cyrl-CS" altLang="en-US" sz="2200"/>
              <a:t>мање</a:t>
            </a:r>
            <a:r>
              <a:rPr lang="en-US" altLang="en-US" sz="2200"/>
              <a:t> </a:t>
            </a:r>
            <a:r>
              <a:rPr lang="sr-Cyrl-CS" altLang="en-US" sz="2200"/>
              <a:t>оптерећење</a:t>
            </a:r>
            <a:r>
              <a:rPr lang="en-US" altLang="en-US" sz="2200"/>
              <a:t> </a:t>
            </a:r>
            <a:r>
              <a:rPr lang="sr-Cyrl-CS" altLang="en-US" sz="2200"/>
              <a:t>кардиоваскуларног</a:t>
            </a:r>
            <a:r>
              <a:rPr lang="en-US" altLang="en-US" sz="2200"/>
              <a:t> </a:t>
            </a:r>
            <a:r>
              <a:rPr lang="sr-Cyrl-CS" altLang="en-US" sz="2200"/>
              <a:t>система</a:t>
            </a:r>
            <a:r>
              <a:rPr lang="en-US" altLang="en-US" sz="2200"/>
              <a:t>.</a:t>
            </a:r>
          </a:p>
        </p:txBody>
      </p:sp>
    </p:spTree>
  </p:cSld>
  <p:clrMapOvr>
    <a:masterClrMapping/>
  </p:clrMapOvr>
  <mc:AlternateContent xmlns:mc="http://schemas.openxmlformats.org/markup-compatibility/2006" xmlns:p14="http://schemas.microsoft.com/office/powerpoint/2010/main">
    <mc:Choice Requires="p14">
      <p:transition spd="slow" p14:dur="2000" advTm="44870"/>
    </mc:Choice>
    <mc:Fallback xmlns="">
      <p:transition spd="slow" advTm="4487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descr="Raynaud">
            <a:extLst>
              <a:ext uri="{FF2B5EF4-FFF2-40B4-BE49-F238E27FC236}">
                <a16:creationId xmlns:a16="http://schemas.microsoft.com/office/drawing/2014/main" id="{44172EB9-88FC-4A11-9FE3-ED176F6F0E2B}"/>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600200" y="381000"/>
            <a:ext cx="7543800" cy="6034088"/>
          </a:xfrm>
          <a:noFill/>
        </p:spPr>
      </p:pic>
    </p:spTree>
  </p:cSld>
  <p:clrMapOvr>
    <a:masterClrMapping/>
  </p:clrMapOvr>
  <mc:AlternateContent xmlns:mc="http://schemas.openxmlformats.org/markup-compatibility/2006" xmlns:p14="http://schemas.microsoft.com/office/powerpoint/2010/main">
    <mc:Choice Requires="p14">
      <p:transition spd="slow" p14:dur="2000" advTm="5257"/>
    </mc:Choice>
    <mc:Fallback xmlns="">
      <p:transition spd="slow" advTm="5257"/>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6F59D33D-D81E-4871-8B9E-0EAA85883D4B}"/>
              </a:ext>
            </a:extLst>
          </p:cNvPr>
          <p:cNvSpPr>
            <a:spLocks noGrp="1" noChangeArrowheads="1"/>
          </p:cNvSpPr>
          <p:nvPr>
            <p:ph type="title"/>
          </p:nvPr>
        </p:nvSpPr>
        <p:spPr>
          <a:xfrm>
            <a:off x="457200" y="152400"/>
            <a:ext cx="8229600" cy="457200"/>
          </a:xfrm>
        </p:spPr>
        <p:txBody>
          <a:bodyPr/>
          <a:lstStyle/>
          <a:p>
            <a:pPr eaLnBrk="1" hangingPunct="1"/>
            <a:r>
              <a:rPr lang="sr-Cyrl-CS" altLang="en-US" sz="3200" b="1"/>
              <a:t>Повољни</a:t>
            </a:r>
            <a:r>
              <a:rPr lang="en-US" altLang="en-US" sz="3200" b="1"/>
              <a:t> </a:t>
            </a:r>
            <a:r>
              <a:rPr lang="sr-Cyrl-CS" altLang="en-US" sz="3200" b="1"/>
              <a:t>ефекти</a:t>
            </a:r>
            <a:r>
              <a:rPr lang="en-US" altLang="en-US" sz="3200" b="1"/>
              <a:t> </a:t>
            </a:r>
            <a:r>
              <a:rPr lang="sr-Cyrl-CS" altLang="en-US" sz="3200" b="1"/>
              <a:t>физичког</a:t>
            </a:r>
            <a:r>
              <a:rPr lang="sr-Latn-CS" altLang="en-US" sz="3200" b="1"/>
              <a:t> </a:t>
            </a:r>
            <a:r>
              <a:rPr lang="sr-Cyrl-CS" altLang="en-US" sz="3200" b="1"/>
              <a:t>тренинга</a:t>
            </a:r>
            <a:r>
              <a:rPr lang="en-US" altLang="en-US" sz="3200" b="1"/>
              <a:t>:</a:t>
            </a:r>
          </a:p>
        </p:txBody>
      </p:sp>
      <p:sp>
        <p:nvSpPr>
          <p:cNvPr id="128003" name="Rectangle 3">
            <a:extLst>
              <a:ext uri="{FF2B5EF4-FFF2-40B4-BE49-F238E27FC236}">
                <a16:creationId xmlns:a16="http://schemas.microsoft.com/office/drawing/2014/main" id="{D1D931F3-3746-4FA5-B965-1F14C2831821}"/>
              </a:ext>
            </a:extLst>
          </p:cNvPr>
          <p:cNvSpPr>
            <a:spLocks noGrp="1" noChangeArrowheads="1"/>
          </p:cNvSpPr>
          <p:nvPr>
            <p:ph idx="1"/>
          </p:nvPr>
        </p:nvSpPr>
        <p:spPr>
          <a:xfrm>
            <a:off x="228600" y="762000"/>
            <a:ext cx="8686800" cy="6096000"/>
          </a:xfrm>
        </p:spPr>
        <p:txBody>
          <a:bodyPr/>
          <a:lstStyle/>
          <a:p>
            <a:pPr marL="609600" indent="-609600" algn="just" eaLnBrk="1" hangingPunct="1">
              <a:lnSpc>
                <a:spcPct val="80000"/>
              </a:lnSpc>
              <a:buClr>
                <a:schemeClr val="tx1"/>
              </a:buClr>
              <a:buFontTx/>
              <a:buAutoNum type="arabicPeriod" startAt="5"/>
            </a:pPr>
            <a:r>
              <a:rPr lang="sr-Cyrl-CS" altLang="en-US" sz="2200"/>
              <a:t>Повећањем</a:t>
            </a:r>
            <a:r>
              <a:rPr lang="en-US" altLang="en-US" sz="2200"/>
              <a:t> </a:t>
            </a:r>
            <a:r>
              <a:rPr lang="sr-Cyrl-CS" altLang="en-US" sz="2200"/>
              <a:t>мишићне</a:t>
            </a:r>
            <a:r>
              <a:rPr lang="en-US" altLang="en-US" sz="2200"/>
              <a:t> </a:t>
            </a:r>
            <a:r>
              <a:rPr lang="sr-Cyrl-CS" altLang="en-US" sz="2200"/>
              <a:t>масе</a:t>
            </a:r>
            <a:r>
              <a:rPr lang="en-US" altLang="en-US" sz="2200"/>
              <a:t> </a:t>
            </a:r>
            <a:r>
              <a:rPr lang="sr-Cyrl-CS" altLang="en-US" sz="2200"/>
              <a:t>срца</a:t>
            </a:r>
            <a:r>
              <a:rPr lang="en-US" altLang="en-US" sz="2200"/>
              <a:t>, </a:t>
            </a:r>
            <a:r>
              <a:rPr lang="sr-Cyrl-CS" altLang="en-US" sz="2200"/>
              <a:t>као</a:t>
            </a:r>
            <a:r>
              <a:rPr lang="en-US" altLang="en-US" sz="2200"/>
              <a:t> </a:t>
            </a:r>
            <a:r>
              <a:rPr lang="sr-Cyrl-CS" altLang="en-US" sz="2200"/>
              <a:t>и</a:t>
            </a:r>
            <a:r>
              <a:rPr lang="en-US" altLang="en-US" sz="2200"/>
              <a:t> </a:t>
            </a:r>
            <a:r>
              <a:rPr lang="sr-Cyrl-CS" altLang="en-US" sz="2200"/>
              <a:t>броја</a:t>
            </a:r>
            <a:r>
              <a:rPr lang="en-US" altLang="en-US" sz="2200"/>
              <a:t> </a:t>
            </a:r>
            <a:r>
              <a:rPr lang="sr-Cyrl-CS" altLang="en-US" sz="2200"/>
              <a:t>и</a:t>
            </a:r>
            <a:r>
              <a:rPr lang="en-US" altLang="en-US" sz="2200"/>
              <a:t> </a:t>
            </a:r>
            <a:r>
              <a:rPr lang="sr-Cyrl-CS" altLang="en-US" sz="2200"/>
              <a:t>промера</a:t>
            </a:r>
            <a:r>
              <a:rPr lang="en-US" altLang="en-US" sz="2200"/>
              <a:t> </a:t>
            </a:r>
            <a:r>
              <a:rPr lang="sr-Cyrl-CS" altLang="en-US" sz="2200"/>
              <a:t>коронарних</a:t>
            </a:r>
            <a:r>
              <a:rPr lang="en-US" altLang="en-US" sz="2200"/>
              <a:t> </a:t>
            </a:r>
            <a:r>
              <a:rPr lang="sr-Cyrl-CS" altLang="en-US" sz="2200"/>
              <a:t>артерија</a:t>
            </a:r>
            <a:r>
              <a:rPr lang="en-US" altLang="en-US" sz="2200"/>
              <a:t> (</a:t>
            </a:r>
            <a:r>
              <a:rPr lang="sr-Cyrl-CS" altLang="en-US" sz="2200"/>
              <a:t>капилара</a:t>
            </a:r>
            <a:r>
              <a:rPr lang="en-US" altLang="en-US" sz="2200"/>
              <a:t>) </a:t>
            </a:r>
            <a:r>
              <a:rPr lang="sr-Cyrl-CS" altLang="en-US" sz="2200"/>
              <a:t>долази</a:t>
            </a:r>
            <a:r>
              <a:rPr lang="en-US" altLang="en-US" sz="2200"/>
              <a:t> </a:t>
            </a:r>
            <a:r>
              <a:rPr lang="sr-Cyrl-CS" altLang="en-US" sz="2200"/>
              <a:t>до</a:t>
            </a:r>
            <a:r>
              <a:rPr lang="en-US" altLang="en-US" sz="2200"/>
              <a:t> </a:t>
            </a:r>
            <a:r>
              <a:rPr lang="sr-Cyrl-CS" altLang="en-US" sz="2200"/>
              <a:t>ефикаснијег</a:t>
            </a:r>
            <a:r>
              <a:rPr lang="en-US" altLang="en-US" sz="2200"/>
              <a:t> </a:t>
            </a:r>
            <a:r>
              <a:rPr lang="sr-Cyrl-CS" altLang="en-US" sz="2200"/>
              <a:t>рада</a:t>
            </a:r>
            <a:r>
              <a:rPr lang="en-US" altLang="en-US" sz="2200"/>
              <a:t> </a:t>
            </a:r>
            <a:r>
              <a:rPr lang="sr-Cyrl-CS" altLang="en-US" sz="2200"/>
              <a:t>срца</a:t>
            </a:r>
            <a:r>
              <a:rPr lang="en-US" altLang="en-US" sz="2200"/>
              <a:t> </a:t>
            </a:r>
            <a:r>
              <a:rPr lang="sr-Cyrl-CS" altLang="en-US" sz="2200"/>
              <a:t>и</a:t>
            </a:r>
            <a:r>
              <a:rPr lang="en-US" altLang="en-US" sz="2200"/>
              <a:t> </a:t>
            </a:r>
            <a:r>
              <a:rPr lang="sr-Cyrl-CS" altLang="en-US" sz="2200"/>
              <a:t>боље</a:t>
            </a:r>
            <a:r>
              <a:rPr lang="en-US" altLang="en-US" sz="2200"/>
              <a:t> </a:t>
            </a:r>
            <a:r>
              <a:rPr lang="sr-Cyrl-CS" altLang="en-US" sz="2200"/>
              <a:t>перфузије</a:t>
            </a:r>
            <a:r>
              <a:rPr lang="en-US" altLang="en-US" sz="2200"/>
              <a:t> </a:t>
            </a:r>
            <a:r>
              <a:rPr lang="sr-Cyrl-CS" altLang="en-US" sz="2200"/>
              <a:t>срца</a:t>
            </a:r>
            <a:r>
              <a:rPr lang="en-US" altLang="en-US" sz="2200"/>
              <a:t> </a:t>
            </a:r>
            <a:r>
              <a:rPr lang="sr-Cyrl-CS" altLang="en-US" sz="2200"/>
              <a:t>у</a:t>
            </a:r>
            <a:r>
              <a:rPr lang="en-US" altLang="en-US" sz="2200"/>
              <a:t> </a:t>
            </a:r>
            <a:r>
              <a:rPr lang="sr-Cyrl-CS" altLang="en-US" sz="2200"/>
              <a:t>било</a:t>
            </a:r>
            <a:r>
              <a:rPr lang="en-US" altLang="en-US" sz="2200"/>
              <a:t> </a:t>
            </a:r>
            <a:r>
              <a:rPr lang="sr-Cyrl-CS" altLang="en-US" sz="2200"/>
              <a:t>ком</a:t>
            </a:r>
            <a:r>
              <a:rPr lang="en-US" altLang="en-US" sz="2200"/>
              <a:t> </a:t>
            </a:r>
            <a:r>
              <a:rPr lang="sr-Cyrl-CS" altLang="en-US" sz="2200"/>
              <a:t>стресу</a:t>
            </a:r>
            <a:r>
              <a:rPr lang="en-US" altLang="en-US" sz="2200"/>
              <a:t>. </a:t>
            </a:r>
            <a:endParaRPr lang="sr-Latn-CS" altLang="en-US" sz="2200"/>
          </a:p>
          <a:p>
            <a:pPr marL="609600" indent="-609600" algn="just" eaLnBrk="1" hangingPunct="1">
              <a:lnSpc>
                <a:spcPct val="80000"/>
              </a:lnSpc>
              <a:buClr>
                <a:schemeClr val="tx1"/>
              </a:buClr>
              <a:buFontTx/>
              <a:buAutoNum type="arabicPeriod" startAt="6"/>
            </a:pPr>
            <a:endParaRPr lang="sr-Latn-CS" altLang="en-US" sz="2200"/>
          </a:p>
          <a:p>
            <a:pPr marL="609600" indent="-609600" algn="just" eaLnBrk="1" hangingPunct="1">
              <a:lnSpc>
                <a:spcPct val="80000"/>
              </a:lnSpc>
              <a:buClr>
                <a:schemeClr val="tx1"/>
              </a:buClr>
              <a:buFontTx/>
              <a:buAutoNum type="arabicPeriod" startAt="6"/>
            </a:pPr>
            <a:r>
              <a:rPr lang="sr-Cyrl-CS" altLang="en-US" sz="2200"/>
              <a:t>Повећањем</a:t>
            </a:r>
            <a:r>
              <a:rPr lang="en-US" altLang="en-US" sz="2200"/>
              <a:t> </a:t>
            </a:r>
            <a:r>
              <a:rPr lang="sr-Cyrl-CS" altLang="en-US" sz="2200"/>
              <a:t>стварања</a:t>
            </a:r>
            <a:r>
              <a:rPr lang="en-US" altLang="en-US" sz="2200"/>
              <a:t> </a:t>
            </a:r>
            <a:r>
              <a:rPr lang="sr-Cyrl-CS" altLang="en-US" sz="2200"/>
              <a:t>азот</a:t>
            </a:r>
            <a:r>
              <a:rPr lang="en-US" altLang="en-US" sz="2200"/>
              <a:t> </a:t>
            </a:r>
            <a:r>
              <a:rPr lang="sr-Cyrl-CS" altLang="en-US" sz="2200"/>
              <a:t>оксида</a:t>
            </a:r>
            <a:r>
              <a:rPr lang="en-US" altLang="en-US" sz="2200"/>
              <a:t> </a:t>
            </a:r>
            <a:r>
              <a:rPr lang="sr-Cyrl-CS" altLang="en-US" sz="2200"/>
              <a:t>и</a:t>
            </a:r>
            <a:r>
              <a:rPr lang="en-US" altLang="en-US" sz="2200"/>
              <a:t> </a:t>
            </a:r>
            <a:r>
              <a:rPr lang="sr-Cyrl-CS" altLang="en-US" sz="2200"/>
              <a:t>простациклина</a:t>
            </a:r>
            <a:r>
              <a:rPr lang="en-US" altLang="en-US" sz="2200"/>
              <a:t> </a:t>
            </a:r>
            <a:r>
              <a:rPr lang="sr-Cyrl-CS" altLang="en-US" sz="2200"/>
              <a:t>постиже</a:t>
            </a:r>
            <a:r>
              <a:rPr lang="en-US" altLang="en-US" sz="2200"/>
              <a:t> </a:t>
            </a:r>
            <a:r>
              <a:rPr lang="sr-Cyrl-CS" altLang="en-US" sz="2200"/>
              <a:t>се</a:t>
            </a:r>
            <a:r>
              <a:rPr lang="en-US" altLang="en-US" sz="2200"/>
              <a:t> </a:t>
            </a:r>
            <a:r>
              <a:rPr lang="sr-Cyrl-CS" altLang="en-US" sz="2200"/>
              <a:t>вазодилатација</a:t>
            </a:r>
            <a:r>
              <a:rPr lang="en-US" altLang="en-US" sz="2200"/>
              <a:t> </a:t>
            </a:r>
            <a:r>
              <a:rPr lang="sr-Cyrl-CS" altLang="en-US" sz="2200"/>
              <a:t>коронарних</a:t>
            </a:r>
            <a:r>
              <a:rPr lang="en-US" altLang="en-US" sz="2200"/>
              <a:t> </a:t>
            </a:r>
            <a:r>
              <a:rPr lang="sr-Cyrl-CS" altLang="en-US" sz="2200"/>
              <a:t>артерија</a:t>
            </a:r>
            <a:r>
              <a:rPr lang="en-US" altLang="en-US" sz="2200"/>
              <a:t>.</a:t>
            </a:r>
          </a:p>
          <a:p>
            <a:pPr marL="609600" indent="-609600" algn="just" eaLnBrk="1" hangingPunct="1">
              <a:lnSpc>
                <a:spcPct val="80000"/>
              </a:lnSpc>
              <a:buClr>
                <a:schemeClr val="tx1"/>
              </a:buClr>
              <a:buFontTx/>
              <a:buAutoNum type="arabicPeriod" startAt="6"/>
            </a:pPr>
            <a:endParaRPr lang="en-US" altLang="en-US" sz="2200"/>
          </a:p>
          <a:p>
            <a:pPr marL="609600" indent="-609600" algn="just" eaLnBrk="1" hangingPunct="1">
              <a:lnSpc>
                <a:spcPct val="80000"/>
              </a:lnSpc>
              <a:buClr>
                <a:schemeClr val="tx1"/>
              </a:buClr>
              <a:buFontTx/>
              <a:buAutoNum type="arabicPeriod" startAt="6"/>
            </a:pPr>
            <a:r>
              <a:rPr lang="sr-Cyrl-CS" altLang="en-US" sz="2200"/>
              <a:t>Смањује</a:t>
            </a:r>
            <a:r>
              <a:rPr lang="en-US" altLang="en-US" sz="2200"/>
              <a:t> </a:t>
            </a:r>
            <a:r>
              <a:rPr lang="sr-Cyrl-CS" altLang="en-US" sz="2200"/>
              <a:t>се</a:t>
            </a:r>
            <a:r>
              <a:rPr lang="en-US" altLang="en-US" sz="2200"/>
              <a:t> </a:t>
            </a:r>
            <a:r>
              <a:rPr lang="sr-Cyrl-CS" altLang="en-US" sz="2200"/>
              <a:t>потреба</a:t>
            </a:r>
            <a:r>
              <a:rPr lang="en-US" altLang="en-US" sz="2200"/>
              <a:t> </a:t>
            </a:r>
            <a:r>
              <a:rPr lang="sr-Cyrl-CS" altLang="en-US" sz="2200"/>
              <a:t>за</a:t>
            </a:r>
            <a:r>
              <a:rPr lang="en-US" altLang="en-US" sz="2200"/>
              <a:t> </a:t>
            </a:r>
            <a:r>
              <a:rPr lang="sr-Cyrl-CS" altLang="en-US" sz="2200"/>
              <a:t>инсулином</a:t>
            </a:r>
            <a:r>
              <a:rPr lang="en-US" altLang="en-US" sz="2200"/>
              <a:t> </a:t>
            </a:r>
            <a:r>
              <a:rPr lang="sr-Cyrl-CS" altLang="en-US" sz="2200"/>
              <a:t>због</a:t>
            </a:r>
            <a:r>
              <a:rPr lang="en-US" altLang="en-US" sz="2200"/>
              <a:t> </a:t>
            </a:r>
            <a:r>
              <a:rPr lang="sr-Cyrl-CS" altLang="en-US" sz="2200"/>
              <a:t>бољег</a:t>
            </a:r>
            <a:r>
              <a:rPr lang="en-US" altLang="en-US" sz="2200"/>
              <a:t> </a:t>
            </a:r>
            <a:r>
              <a:rPr lang="sr-Cyrl-CS" altLang="en-US" sz="2200"/>
              <a:t>транспорта</a:t>
            </a:r>
            <a:r>
              <a:rPr lang="en-US" altLang="en-US" sz="2200"/>
              <a:t> </a:t>
            </a:r>
            <a:r>
              <a:rPr lang="sr-Cyrl-CS" altLang="en-US" sz="2200"/>
              <a:t>гликозе</a:t>
            </a:r>
            <a:r>
              <a:rPr lang="en-US" altLang="en-US" sz="2200"/>
              <a:t> </a:t>
            </a:r>
            <a:r>
              <a:rPr lang="sr-Cyrl-CS" altLang="en-US" sz="2200"/>
              <a:t>у</a:t>
            </a:r>
            <a:r>
              <a:rPr lang="en-US" altLang="en-US" sz="2200"/>
              <a:t> </a:t>
            </a:r>
            <a:r>
              <a:rPr lang="sr-Cyrl-CS" altLang="en-US" sz="2200"/>
              <a:t>ћелије</a:t>
            </a:r>
            <a:r>
              <a:rPr lang="en-US" altLang="en-US" sz="2200"/>
              <a:t> </a:t>
            </a:r>
            <a:r>
              <a:rPr lang="sr-Cyrl-CS" altLang="en-US" sz="2200"/>
              <a:t>при</a:t>
            </a:r>
            <a:r>
              <a:rPr lang="en-US" altLang="en-US" sz="2200"/>
              <a:t> </a:t>
            </a:r>
            <a:r>
              <a:rPr lang="sr-Cyrl-CS" altLang="en-US" sz="2200"/>
              <a:t>физичком</a:t>
            </a:r>
            <a:r>
              <a:rPr lang="en-US" altLang="en-US" sz="2200"/>
              <a:t> </a:t>
            </a:r>
            <a:r>
              <a:rPr lang="sr-Cyrl-CS" altLang="en-US" sz="2200"/>
              <a:t>тренингу</a:t>
            </a:r>
            <a:r>
              <a:rPr lang="en-US" altLang="en-US" sz="2200"/>
              <a:t> (</a:t>
            </a:r>
            <a:r>
              <a:rPr lang="sr-Cyrl-CS" altLang="en-US" sz="2200"/>
              <a:t>превенција</a:t>
            </a:r>
            <a:r>
              <a:rPr lang="en-US" altLang="en-US" sz="2200"/>
              <a:t> </a:t>
            </a:r>
            <a:r>
              <a:rPr lang="sr-Cyrl-CS" altLang="en-US" sz="2200"/>
              <a:t>дијабетеса</a:t>
            </a:r>
            <a:r>
              <a:rPr lang="en-US" altLang="en-US" sz="2200"/>
              <a:t> </a:t>
            </a:r>
            <a:r>
              <a:rPr lang="sr-Cyrl-CS" altLang="en-US" sz="2200"/>
              <a:t>мелитуса</a:t>
            </a:r>
            <a:r>
              <a:rPr lang="en-US" altLang="en-US" sz="2200"/>
              <a:t>).</a:t>
            </a:r>
          </a:p>
          <a:p>
            <a:pPr marL="609600" indent="-609600" algn="just" eaLnBrk="1" hangingPunct="1">
              <a:lnSpc>
                <a:spcPct val="80000"/>
              </a:lnSpc>
              <a:buClr>
                <a:schemeClr val="tx1"/>
              </a:buClr>
              <a:buFontTx/>
              <a:buAutoNum type="arabicPeriod" startAt="6"/>
            </a:pPr>
            <a:endParaRPr lang="en-US" altLang="en-US" sz="2200"/>
          </a:p>
          <a:p>
            <a:pPr marL="609600" indent="-609600" algn="just" eaLnBrk="1" hangingPunct="1">
              <a:lnSpc>
                <a:spcPct val="80000"/>
              </a:lnSpc>
              <a:buClr>
                <a:schemeClr val="tx1"/>
              </a:buClr>
              <a:buFontTx/>
              <a:buAutoNum type="arabicPeriod" startAt="6"/>
            </a:pPr>
            <a:r>
              <a:rPr lang="sr-Cyrl-CS" altLang="en-US" sz="2200"/>
              <a:t>Смањују</a:t>
            </a:r>
            <a:r>
              <a:rPr lang="en-US" altLang="en-US" sz="2200"/>
              <a:t> </a:t>
            </a:r>
            <a:r>
              <a:rPr lang="sr-Cyrl-CS" altLang="en-US" sz="2200"/>
              <a:t>се</a:t>
            </a:r>
            <a:r>
              <a:rPr lang="en-US" altLang="en-US" sz="2200"/>
              <a:t> </a:t>
            </a:r>
            <a:r>
              <a:rPr lang="sr-Cyrl-CS" altLang="en-US" sz="2200"/>
              <a:t>вредности</a:t>
            </a:r>
            <a:r>
              <a:rPr lang="en-US" altLang="en-US" sz="2200"/>
              <a:t> </a:t>
            </a:r>
            <a:r>
              <a:rPr lang="sr-Cyrl-CS" altLang="en-US" sz="2200"/>
              <a:t>холестерола</a:t>
            </a:r>
            <a:r>
              <a:rPr lang="en-US" altLang="en-US" sz="2200"/>
              <a:t> </a:t>
            </a:r>
            <a:r>
              <a:rPr lang="sr-Cyrl-CS" altLang="en-US" sz="2200"/>
              <a:t>у</a:t>
            </a:r>
            <a:r>
              <a:rPr lang="en-US" altLang="en-US" sz="2200"/>
              <a:t> </a:t>
            </a:r>
            <a:r>
              <a:rPr lang="sr-Cyrl-CS" altLang="en-US" sz="2200"/>
              <a:t>крви</a:t>
            </a:r>
            <a:r>
              <a:rPr lang="en-US" altLang="en-US" sz="2200"/>
              <a:t>.</a:t>
            </a:r>
          </a:p>
          <a:p>
            <a:pPr marL="609600" indent="-609600" algn="just" eaLnBrk="1" hangingPunct="1">
              <a:lnSpc>
                <a:spcPct val="80000"/>
              </a:lnSpc>
              <a:buClr>
                <a:schemeClr val="tx1"/>
              </a:buClr>
              <a:buFontTx/>
              <a:buAutoNum type="arabicPeriod" startAt="6"/>
            </a:pPr>
            <a:endParaRPr lang="en-US" altLang="en-US" sz="2200"/>
          </a:p>
          <a:p>
            <a:pPr marL="609600" indent="-609600" algn="just" eaLnBrk="1" hangingPunct="1">
              <a:lnSpc>
                <a:spcPct val="80000"/>
              </a:lnSpc>
              <a:buClr>
                <a:schemeClr val="tx1"/>
              </a:buClr>
              <a:buFontTx/>
              <a:buAutoNum type="arabicPeriod" startAt="6"/>
            </a:pPr>
            <a:r>
              <a:rPr lang="sr-Cyrl-CS" altLang="en-US" sz="2200"/>
              <a:t>Смањује</a:t>
            </a:r>
            <a:r>
              <a:rPr lang="en-US" altLang="en-US" sz="2200"/>
              <a:t> </a:t>
            </a:r>
            <a:r>
              <a:rPr lang="sr-Cyrl-CS" altLang="en-US" sz="2200"/>
              <a:t>се</a:t>
            </a:r>
            <a:r>
              <a:rPr lang="en-US" altLang="en-US" sz="2200"/>
              <a:t> </a:t>
            </a:r>
            <a:r>
              <a:rPr lang="sr-Cyrl-CS" altLang="en-US" sz="2200"/>
              <a:t>телесна</a:t>
            </a:r>
            <a:r>
              <a:rPr lang="en-US" altLang="en-US" sz="2200"/>
              <a:t> </a:t>
            </a:r>
            <a:r>
              <a:rPr lang="sr-Cyrl-CS" altLang="en-US" sz="2200"/>
              <a:t>тежина</a:t>
            </a:r>
            <a:r>
              <a:rPr lang="en-US" altLang="en-US" sz="2200"/>
              <a:t> </a:t>
            </a:r>
            <a:r>
              <a:rPr lang="sr-Cyrl-CS" altLang="en-US" sz="2200"/>
              <a:t>и</a:t>
            </a:r>
            <a:r>
              <a:rPr lang="en-US" altLang="en-US" sz="2200"/>
              <a:t> </a:t>
            </a:r>
            <a:r>
              <a:rPr lang="sr-Cyrl-CS" altLang="en-US" sz="2200"/>
              <a:t>распоред</a:t>
            </a:r>
            <a:r>
              <a:rPr lang="en-US" altLang="en-US" sz="2200"/>
              <a:t> </a:t>
            </a:r>
            <a:r>
              <a:rPr lang="sr-Cyrl-CS" altLang="en-US" sz="2200"/>
              <a:t>масног</a:t>
            </a:r>
            <a:r>
              <a:rPr lang="en-US" altLang="en-US" sz="2200"/>
              <a:t> </a:t>
            </a:r>
            <a:r>
              <a:rPr lang="sr-Cyrl-CS" altLang="en-US" sz="2200"/>
              <a:t>ткива</a:t>
            </a:r>
            <a:r>
              <a:rPr lang="en-US" altLang="en-US" sz="2200"/>
              <a:t>.</a:t>
            </a:r>
          </a:p>
          <a:p>
            <a:pPr marL="609600" indent="-609600" algn="just" eaLnBrk="1" hangingPunct="1">
              <a:lnSpc>
                <a:spcPct val="80000"/>
              </a:lnSpc>
              <a:buClr>
                <a:schemeClr val="tx1"/>
              </a:buClr>
              <a:buFontTx/>
              <a:buAutoNum type="arabicPeriod" startAt="6"/>
            </a:pPr>
            <a:endParaRPr lang="en-US" altLang="en-US" sz="2200"/>
          </a:p>
          <a:p>
            <a:pPr marL="609600" indent="-609600" algn="just" eaLnBrk="1" hangingPunct="1">
              <a:lnSpc>
                <a:spcPct val="80000"/>
              </a:lnSpc>
              <a:buClr>
                <a:schemeClr val="tx1"/>
              </a:buClr>
              <a:buFontTx/>
              <a:buAutoNum type="arabicPeriod" startAt="6"/>
            </a:pPr>
            <a:r>
              <a:rPr lang="sr-Cyrl-CS" altLang="en-US" sz="2200"/>
              <a:t>Смањује</a:t>
            </a:r>
            <a:r>
              <a:rPr lang="en-US" altLang="en-US" sz="2200"/>
              <a:t> </a:t>
            </a:r>
            <a:r>
              <a:rPr lang="sr-Cyrl-CS" altLang="en-US" sz="2200"/>
              <a:t>се</a:t>
            </a:r>
            <a:r>
              <a:rPr lang="en-US" altLang="en-US" sz="2200"/>
              <a:t> </a:t>
            </a:r>
            <a:r>
              <a:rPr lang="sr-Cyrl-CS" altLang="en-US" sz="2200"/>
              <a:t>коагуабилност</a:t>
            </a:r>
            <a:r>
              <a:rPr lang="en-US" altLang="en-US" sz="2200"/>
              <a:t> </a:t>
            </a:r>
            <a:r>
              <a:rPr lang="sr-Cyrl-CS" altLang="en-US" sz="2200"/>
              <a:t>крви</a:t>
            </a:r>
            <a:r>
              <a:rPr lang="en-US" altLang="en-US" sz="2200"/>
              <a:t> (</a:t>
            </a:r>
            <a:r>
              <a:rPr lang="sr-Cyrl-CS" altLang="en-US" sz="2200"/>
              <a:t>превенција</a:t>
            </a:r>
            <a:r>
              <a:rPr lang="en-US" altLang="en-US" sz="2200"/>
              <a:t> </a:t>
            </a:r>
            <a:r>
              <a:rPr lang="sr-Cyrl-CS" altLang="en-US" sz="2200"/>
              <a:t>тромбозе</a:t>
            </a:r>
            <a:r>
              <a:rPr lang="en-US" altLang="en-US" sz="2200"/>
              <a:t>)</a:t>
            </a:r>
          </a:p>
          <a:p>
            <a:pPr marL="609600" indent="-609600" algn="just" eaLnBrk="1" hangingPunct="1">
              <a:lnSpc>
                <a:spcPct val="80000"/>
              </a:lnSpc>
              <a:buClr>
                <a:schemeClr val="tx1"/>
              </a:buClr>
              <a:buFontTx/>
              <a:buAutoNum type="arabicPeriod" startAt="6"/>
            </a:pPr>
            <a:endParaRPr lang="en-US" altLang="en-US" sz="2200"/>
          </a:p>
          <a:p>
            <a:pPr marL="609600" indent="-609600" algn="just" eaLnBrk="1" hangingPunct="1">
              <a:lnSpc>
                <a:spcPct val="80000"/>
              </a:lnSpc>
              <a:buClr>
                <a:schemeClr val="tx1"/>
              </a:buClr>
              <a:buFontTx/>
              <a:buAutoNum type="arabicPeriod" startAt="6"/>
            </a:pPr>
            <a:r>
              <a:rPr lang="sr-Cyrl-CS" altLang="en-US" sz="2200"/>
              <a:t>Смањује</a:t>
            </a:r>
            <a:r>
              <a:rPr lang="en-US" altLang="en-US" sz="2200"/>
              <a:t> </a:t>
            </a:r>
            <a:r>
              <a:rPr lang="sr-Cyrl-CS" altLang="en-US" sz="2200"/>
              <a:t>се</a:t>
            </a:r>
            <a:r>
              <a:rPr lang="en-US" altLang="en-US" sz="2200"/>
              <a:t> </a:t>
            </a:r>
            <a:r>
              <a:rPr lang="sr-Cyrl-CS" altLang="en-US" sz="2200"/>
              <a:t>симпатичка</a:t>
            </a:r>
            <a:r>
              <a:rPr lang="en-US" altLang="en-US" sz="2200"/>
              <a:t> </a:t>
            </a:r>
            <a:r>
              <a:rPr lang="sr-Cyrl-CS" altLang="en-US" sz="2200"/>
              <a:t>а</a:t>
            </a:r>
            <a:r>
              <a:rPr lang="en-US" altLang="en-US" sz="2200"/>
              <a:t> </a:t>
            </a:r>
            <a:r>
              <a:rPr lang="sr-Cyrl-CS" altLang="en-US" sz="2200"/>
              <a:t>повећава</a:t>
            </a:r>
            <a:r>
              <a:rPr lang="en-US" altLang="en-US" sz="2200"/>
              <a:t> </a:t>
            </a:r>
            <a:r>
              <a:rPr lang="sr-Cyrl-CS" altLang="en-US" sz="2200"/>
              <a:t>парасимпатичка</a:t>
            </a:r>
            <a:r>
              <a:rPr lang="en-US" altLang="en-US" sz="2200"/>
              <a:t> </a:t>
            </a:r>
            <a:r>
              <a:rPr lang="sr-Cyrl-CS" altLang="en-US" sz="2200"/>
              <a:t>активност</a:t>
            </a:r>
            <a:r>
              <a:rPr lang="en-US" altLang="en-US" sz="2200"/>
              <a:t> </a:t>
            </a:r>
            <a:r>
              <a:rPr lang="sr-Cyrl-CS" altLang="en-US" sz="2200"/>
              <a:t>и</a:t>
            </a:r>
            <a:r>
              <a:rPr lang="en-US" altLang="en-US" sz="2200"/>
              <a:t> </a:t>
            </a:r>
            <a:r>
              <a:rPr lang="sr-Cyrl-CS" altLang="en-US" sz="2200"/>
              <a:t>на</a:t>
            </a:r>
            <a:r>
              <a:rPr lang="en-US" altLang="en-US" sz="2200"/>
              <a:t> </a:t>
            </a:r>
            <a:r>
              <a:rPr lang="sr-Cyrl-CS" altLang="en-US" sz="2200"/>
              <a:t>тај</a:t>
            </a:r>
            <a:r>
              <a:rPr lang="en-US" altLang="en-US" sz="2200"/>
              <a:t> </a:t>
            </a:r>
            <a:r>
              <a:rPr lang="sr-Cyrl-CS" altLang="en-US" sz="2200"/>
              <a:t>начин</a:t>
            </a:r>
            <a:r>
              <a:rPr lang="en-US" altLang="en-US" sz="2200"/>
              <a:t> </a:t>
            </a:r>
            <a:r>
              <a:rPr lang="sr-Cyrl-CS" altLang="en-US" sz="2200"/>
              <a:t>постиже</a:t>
            </a:r>
            <a:r>
              <a:rPr lang="sr-Latn-CS" altLang="en-US" sz="2200"/>
              <a:t> </a:t>
            </a:r>
            <a:r>
              <a:rPr lang="sr-Cyrl-CS" altLang="en-US" sz="2200"/>
              <a:t>вазодилатација</a:t>
            </a:r>
            <a:r>
              <a:rPr lang="sr-Latn-CS" altLang="en-US" sz="2200"/>
              <a:t> </a:t>
            </a:r>
            <a:r>
              <a:rPr lang="sr-Cyrl-CS" altLang="en-US" sz="2200"/>
              <a:t>крвних</a:t>
            </a:r>
            <a:r>
              <a:rPr lang="sr-Latn-CS" altLang="en-US" sz="2200"/>
              <a:t> </a:t>
            </a:r>
            <a:r>
              <a:rPr lang="sr-Cyrl-CS" altLang="en-US" sz="2200"/>
              <a:t>судова</a:t>
            </a:r>
            <a:r>
              <a:rPr lang="en-US" altLang="en-US" sz="2200"/>
              <a:t>.</a:t>
            </a:r>
          </a:p>
        </p:txBody>
      </p:sp>
    </p:spTree>
  </p:cSld>
  <p:clrMapOvr>
    <a:masterClrMapping/>
  </p:clrMapOvr>
  <mc:AlternateContent xmlns:mc="http://schemas.openxmlformats.org/markup-compatibility/2006" xmlns:p14="http://schemas.microsoft.com/office/powerpoint/2010/main">
    <mc:Choice Requires="p14">
      <p:transition spd="slow" p14:dur="2000" advTm="47657"/>
    </mc:Choice>
    <mc:Fallback xmlns="">
      <p:transition spd="slow" advTm="47657"/>
    </mc:Fallback>
  </mc:AlternateContent>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6" name="Rectangle 2">
            <a:extLst>
              <a:ext uri="{FF2B5EF4-FFF2-40B4-BE49-F238E27FC236}">
                <a16:creationId xmlns:a16="http://schemas.microsoft.com/office/drawing/2014/main" id="{9156C28D-4C9A-4E83-8DBC-543238AF255D}"/>
              </a:ext>
            </a:extLst>
          </p:cNvPr>
          <p:cNvSpPr>
            <a:spLocks noGrp="1" noChangeArrowheads="1"/>
          </p:cNvSpPr>
          <p:nvPr>
            <p:ph type="title"/>
          </p:nvPr>
        </p:nvSpPr>
        <p:spPr/>
        <p:txBody>
          <a:bodyPr/>
          <a:lstStyle/>
          <a:p>
            <a:pPr eaLnBrk="1" hangingPunct="1"/>
            <a:r>
              <a:rPr lang="sr-Cyrl-CS" altLang="en-US" b="1"/>
              <a:t>Васкулатор</a:t>
            </a:r>
            <a:r>
              <a:rPr lang="en-US" altLang="en-US" b="1"/>
              <a:t> </a:t>
            </a:r>
            <a:r>
              <a:rPr lang="sr-Cyrl-CS" altLang="en-US" b="1"/>
              <a:t>и</a:t>
            </a:r>
            <a:r>
              <a:rPr lang="en-US" altLang="en-US" b="1"/>
              <a:t> </a:t>
            </a:r>
            <a:r>
              <a:rPr lang="sr-Cyrl-CS" altLang="en-US" b="1"/>
              <a:t>хидротерапија</a:t>
            </a:r>
            <a:endParaRPr lang="en-US" altLang="en-US"/>
          </a:p>
        </p:txBody>
      </p:sp>
      <p:graphicFrame>
        <p:nvGraphicFramePr>
          <p:cNvPr id="8194" name="Object 3">
            <a:extLst>
              <a:ext uri="{FF2B5EF4-FFF2-40B4-BE49-F238E27FC236}">
                <a16:creationId xmlns:a16="http://schemas.microsoft.com/office/drawing/2014/main" id="{68F28268-8862-4922-9803-6F603F0DA0D1}"/>
              </a:ext>
            </a:extLst>
          </p:cNvPr>
          <p:cNvGraphicFramePr>
            <a:graphicFrameLocks noGrp="1" noChangeAspect="1"/>
          </p:cNvGraphicFramePr>
          <p:nvPr>
            <p:ph type="body" sz="half" idx="1"/>
          </p:nvPr>
        </p:nvGraphicFramePr>
        <p:xfrm>
          <a:off x="457200" y="2406650"/>
          <a:ext cx="4033838" cy="2841625"/>
        </p:xfrm>
        <a:graphic>
          <a:graphicData uri="http://schemas.openxmlformats.org/presentationml/2006/ole">
            <mc:AlternateContent xmlns:mc="http://schemas.openxmlformats.org/markup-compatibility/2006">
              <mc:Choice xmlns:v="urn:schemas-microsoft-com:vml" Requires="v">
                <p:oleObj spid="_x0000_s8205" name="Document" r:id="rId3" imgW="4551840" imgH="3206880" progId="Word.Document.8">
                  <p:embed/>
                </p:oleObj>
              </mc:Choice>
              <mc:Fallback>
                <p:oleObj name="Document" r:id="rId3" imgW="4551840" imgH="3206880"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406650"/>
                        <a:ext cx="4033838" cy="2841625"/>
                      </a:xfrm>
                      <a:prstGeom prst="rect">
                        <a:avLst/>
                      </a:prstGeom>
                    </p:spPr>
                  </p:pic>
                </p:oleObj>
              </mc:Fallback>
            </mc:AlternateContent>
          </a:graphicData>
        </a:graphic>
      </p:graphicFrame>
      <p:graphicFrame>
        <p:nvGraphicFramePr>
          <p:cNvPr id="8195" name="Object 4">
            <a:extLst>
              <a:ext uri="{FF2B5EF4-FFF2-40B4-BE49-F238E27FC236}">
                <a16:creationId xmlns:a16="http://schemas.microsoft.com/office/drawing/2014/main" id="{BBFB3989-9AD1-45E9-AC8D-8398B09540C1}"/>
              </a:ext>
            </a:extLst>
          </p:cNvPr>
          <p:cNvGraphicFramePr>
            <a:graphicFrameLocks noGrp="1" noChangeAspect="1"/>
          </p:cNvGraphicFramePr>
          <p:nvPr>
            <p:ph type="clipArt" sz="half" idx="2"/>
          </p:nvPr>
        </p:nvGraphicFramePr>
        <p:xfrm>
          <a:off x="4648200" y="2433638"/>
          <a:ext cx="4038600" cy="2828925"/>
        </p:xfrm>
        <a:graphic>
          <a:graphicData uri="http://schemas.openxmlformats.org/presentationml/2006/ole">
            <mc:AlternateContent xmlns:mc="http://schemas.openxmlformats.org/markup-compatibility/2006">
              <mc:Choice xmlns:v="urn:schemas-microsoft-com:vml" Requires="v">
                <p:oleObj spid="_x0000_s8206" name="Document" r:id="rId5" imgW="4551840" imgH="3188160" progId="Word.Document.8">
                  <p:embed/>
                </p:oleObj>
              </mc:Choice>
              <mc:Fallback>
                <p:oleObj name="Document" r:id="rId5" imgW="4551840" imgH="3188160" progId="Word.Documen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433638"/>
                        <a:ext cx="4038600" cy="282892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7277"/>
    </mc:Choice>
    <mc:Fallback xmlns="">
      <p:transition spd="slow" advTm="7277"/>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303B030D-F62D-4DC3-A915-A2B7A7C9BFBA}"/>
              </a:ext>
            </a:extLst>
          </p:cNvPr>
          <p:cNvSpPr>
            <a:spLocks noGrp="1" noChangeArrowheads="1"/>
          </p:cNvSpPr>
          <p:nvPr>
            <p:ph type="title"/>
          </p:nvPr>
        </p:nvSpPr>
        <p:spPr>
          <a:xfrm>
            <a:off x="457200" y="228600"/>
            <a:ext cx="8229600" cy="792163"/>
          </a:xfrm>
        </p:spPr>
        <p:txBody>
          <a:bodyPr/>
          <a:lstStyle/>
          <a:p>
            <a:pPr eaLnBrk="1" hangingPunct="1"/>
            <a:r>
              <a:rPr lang="sr-Cyrl-CS" altLang="en-US" sz="3600" b="1"/>
              <a:t>Хидротерапија</a:t>
            </a:r>
            <a:endParaRPr lang="en-US" altLang="en-US" sz="3600" b="1"/>
          </a:p>
        </p:txBody>
      </p:sp>
      <p:sp>
        <p:nvSpPr>
          <p:cNvPr id="129027" name="Rectangle 3">
            <a:extLst>
              <a:ext uri="{FF2B5EF4-FFF2-40B4-BE49-F238E27FC236}">
                <a16:creationId xmlns:a16="http://schemas.microsoft.com/office/drawing/2014/main" id="{A1404407-6B9F-485F-A2A3-94074DB167AB}"/>
              </a:ext>
            </a:extLst>
          </p:cNvPr>
          <p:cNvSpPr>
            <a:spLocks noGrp="1" noChangeArrowheads="1"/>
          </p:cNvSpPr>
          <p:nvPr>
            <p:ph idx="1"/>
          </p:nvPr>
        </p:nvSpPr>
        <p:spPr>
          <a:xfrm>
            <a:off x="304800" y="1219200"/>
            <a:ext cx="8839200" cy="5638800"/>
          </a:xfrm>
        </p:spPr>
        <p:txBody>
          <a:bodyPr/>
          <a:lstStyle/>
          <a:p>
            <a:pPr algn="just" eaLnBrk="1" hangingPunct="1">
              <a:lnSpc>
                <a:spcPct val="80000"/>
              </a:lnSpc>
            </a:pPr>
            <a:r>
              <a:rPr lang="sr-Cyrl-CS" altLang="en-US" sz="2400"/>
              <a:t>Терапијска</a:t>
            </a:r>
            <a:r>
              <a:rPr lang="en-US" altLang="en-US" sz="2400"/>
              <a:t> </a:t>
            </a:r>
            <a:r>
              <a:rPr lang="sr-Cyrl-CS" altLang="en-US" sz="2400"/>
              <a:t>примена</a:t>
            </a:r>
            <a:r>
              <a:rPr lang="en-US" altLang="en-US" sz="2400"/>
              <a:t> </a:t>
            </a:r>
            <a:r>
              <a:rPr lang="sr-Cyrl-CS" altLang="en-US" sz="2400"/>
              <a:t>воде</a:t>
            </a:r>
            <a:r>
              <a:rPr lang="en-US" altLang="en-US" sz="2400"/>
              <a:t> </a:t>
            </a:r>
            <a:r>
              <a:rPr lang="sr-Cyrl-CS" altLang="en-US" sz="2400"/>
              <a:t>различите</a:t>
            </a:r>
            <a:r>
              <a:rPr lang="en-US" altLang="en-US" sz="2400"/>
              <a:t> </a:t>
            </a:r>
            <a:r>
              <a:rPr lang="sr-Cyrl-CS" altLang="en-US" sz="2400"/>
              <a:t>температуре</a:t>
            </a:r>
            <a:r>
              <a:rPr lang="en-US" altLang="en-US" sz="2400"/>
              <a:t> (</a:t>
            </a:r>
            <a:r>
              <a:rPr lang="sr-Cyrl-CS" altLang="en-US" sz="2400"/>
              <a:t>без</a:t>
            </a:r>
            <a:r>
              <a:rPr lang="en-US" altLang="en-US" sz="2400"/>
              <a:t> </a:t>
            </a:r>
            <a:r>
              <a:rPr lang="sr-Cyrl-CS" altLang="en-US" sz="2400"/>
              <a:t>или</a:t>
            </a:r>
            <a:r>
              <a:rPr lang="en-US" altLang="en-US" sz="2400"/>
              <a:t> </a:t>
            </a:r>
            <a:r>
              <a:rPr lang="sr-Cyrl-CS" altLang="en-US" sz="2400"/>
              <a:t>с</a:t>
            </a:r>
            <a:r>
              <a:rPr lang="en-US" altLang="en-US" sz="2400"/>
              <a:t> </a:t>
            </a:r>
            <a:r>
              <a:rPr lang="sr-Cyrl-CS" altLang="en-US" sz="2400"/>
              <a:t>додатком</a:t>
            </a:r>
            <a:r>
              <a:rPr lang="en-US" altLang="en-US" sz="2400"/>
              <a:t> </a:t>
            </a:r>
            <a:r>
              <a:rPr lang="sr-Cyrl-CS" altLang="en-US" sz="2400"/>
              <a:t>хемијски</a:t>
            </a:r>
            <a:r>
              <a:rPr lang="en-US" altLang="en-US" sz="2400"/>
              <a:t> </a:t>
            </a:r>
            <a:r>
              <a:rPr lang="sr-Cyrl-CS" altLang="en-US" sz="2400"/>
              <a:t>активних</a:t>
            </a:r>
            <a:r>
              <a:rPr lang="en-US" altLang="en-US" sz="2400"/>
              <a:t> </a:t>
            </a:r>
            <a:r>
              <a:rPr lang="sr-Cyrl-CS" altLang="en-US" sz="2400"/>
              <a:t>супстанци</a:t>
            </a:r>
            <a:r>
              <a:rPr lang="en-US" altLang="en-US" sz="2400"/>
              <a:t>) </a:t>
            </a:r>
            <a:r>
              <a:rPr lang="sr-Cyrl-CS" altLang="en-US" sz="2400"/>
              <a:t>оправдала</a:t>
            </a:r>
            <a:r>
              <a:rPr lang="en-US" altLang="en-US" sz="2400"/>
              <a:t> </a:t>
            </a:r>
            <a:r>
              <a:rPr lang="sr-Cyrl-CS" altLang="en-US" sz="2400"/>
              <a:t>је</a:t>
            </a:r>
            <a:r>
              <a:rPr lang="en-US" altLang="en-US" sz="2400"/>
              <a:t> </a:t>
            </a:r>
            <a:r>
              <a:rPr lang="sr-Cyrl-CS" altLang="en-US" sz="2400"/>
              <a:t>своју</a:t>
            </a:r>
            <a:r>
              <a:rPr lang="en-US" altLang="en-US" sz="2400"/>
              <a:t> </a:t>
            </a:r>
            <a:r>
              <a:rPr lang="sr-Cyrl-CS" altLang="en-US" sz="2400"/>
              <a:t>примену</a:t>
            </a:r>
            <a:r>
              <a:rPr lang="en-US" altLang="en-US" sz="2400"/>
              <a:t>, </a:t>
            </a:r>
            <a:r>
              <a:rPr lang="sr-Cyrl-CS" altLang="en-US" sz="2400"/>
              <a:t>зато</a:t>
            </a:r>
            <a:r>
              <a:rPr lang="en-US" altLang="en-US" sz="2400"/>
              <a:t> </a:t>
            </a:r>
            <a:r>
              <a:rPr lang="sr-Cyrl-CS" altLang="en-US" sz="2400"/>
              <a:t>се</a:t>
            </a:r>
            <a:r>
              <a:rPr lang="en-US" altLang="en-US" sz="2400"/>
              <a:t> </a:t>
            </a:r>
            <a:r>
              <a:rPr lang="sr-Cyrl-CS" altLang="en-US" sz="2400"/>
              <a:t>често</a:t>
            </a:r>
            <a:r>
              <a:rPr lang="en-US" altLang="en-US" sz="2400"/>
              <a:t> </a:t>
            </a:r>
            <a:r>
              <a:rPr lang="sr-Cyrl-CS" altLang="en-US" sz="2400"/>
              <a:t>користи</a:t>
            </a:r>
            <a:r>
              <a:rPr lang="en-US" altLang="en-US" sz="2400"/>
              <a:t> </a:t>
            </a:r>
            <a:r>
              <a:rPr lang="sr-Cyrl-CS" altLang="en-US" sz="2400"/>
              <a:t>у</a:t>
            </a:r>
            <a:r>
              <a:rPr lang="en-US" altLang="en-US" sz="2400"/>
              <a:t> </a:t>
            </a:r>
            <a:r>
              <a:rPr lang="sr-Cyrl-CS" altLang="en-US" sz="2400"/>
              <a:t>физикалном</a:t>
            </a:r>
            <a:r>
              <a:rPr lang="en-US" altLang="en-US" sz="2400"/>
              <a:t> </a:t>
            </a:r>
            <a:r>
              <a:rPr lang="sr-Cyrl-CS" altLang="en-US" sz="2400"/>
              <a:t>лечењу</a:t>
            </a:r>
            <a:r>
              <a:rPr lang="en-US" altLang="en-US" sz="2400"/>
              <a:t> </a:t>
            </a:r>
            <a:r>
              <a:rPr lang="sr-Cyrl-CS" altLang="en-US" sz="2400"/>
              <a:t>поремећаја</a:t>
            </a:r>
            <a:r>
              <a:rPr lang="en-US" altLang="en-US" sz="2400"/>
              <a:t> </a:t>
            </a:r>
            <a:r>
              <a:rPr lang="sr-Cyrl-CS" altLang="en-US" sz="2400"/>
              <a:t>периферног</a:t>
            </a:r>
            <a:r>
              <a:rPr lang="en-US" altLang="en-US" sz="2400"/>
              <a:t> </a:t>
            </a:r>
            <a:r>
              <a:rPr lang="sr-Cyrl-CS" altLang="en-US" sz="2400"/>
              <a:t>крвотока</a:t>
            </a:r>
            <a:r>
              <a:rPr lang="sr-Latn-CS" altLang="en-US" sz="2400"/>
              <a:t>.</a:t>
            </a:r>
          </a:p>
          <a:p>
            <a:pPr algn="just" eaLnBrk="1" hangingPunct="1">
              <a:lnSpc>
                <a:spcPct val="80000"/>
              </a:lnSpc>
            </a:pPr>
            <a:endParaRPr lang="sr-Latn-CS" altLang="en-US" sz="2400"/>
          </a:p>
          <a:p>
            <a:pPr algn="just" eaLnBrk="1" hangingPunct="1">
              <a:lnSpc>
                <a:spcPct val="80000"/>
              </a:lnSpc>
            </a:pPr>
            <a:r>
              <a:rPr lang="sr-Cyrl-CS" altLang="en-US" sz="2400" u="sng"/>
              <a:t>не</a:t>
            </a:r>
            <a:r>
              <a:rPr lang="en-US" altLang="en-US" sz="2400" u="sng"/>
              <a:t> </a:t>
            </a:r>
            <a:r>
              <a:rPr lang="sr-Cyrl-CS" altLang="en-US" sz="2400" u="sng"/>
              <a:t>допуштају</a:t>
            </a:r>
            <a:r>
              <a:rPr lang="en-US" altLang="en-US" sz="2400" u="sng"/>
              <a:t> </a:t>
            </a:r>
            <a:r>
              <a:rPr lang="sr-Cyrl-CS" altLang="en-US" sz="2400" u="sng"/>
              <a:t>јаки</a:t>
            </a:r>
            <a:r>
              <a:rPr lang="en-US" altLang="en-US" sz="2400" u="sng"/>
              <a:t> </a:t>
            </a:r>
            <a:r>
              <a:rPr lang="sr-Cyrl-CS" altLang="en-US" sz="2400" u="sng"/>
              <a:t>контрасти</a:t>
            </a:r>
            <a:r>
              <a:rPr lang="en-US" altLang="en-US" sz="2400"/>
              <a:t>: </a:t>
            </a:r>
            <a:r>
              <a:rPr lang="sr-Cyrl-CS" altLang="en-US" sz="2400"/>
              <a:t>топло</a:t>
            </a:r>
            <a:r>
              <a:rPr lang="en-US" altLang="en-US" sz="2400"/>
              <a:t> – </a:t>
            </a:r>
            <a:r>
              <a:rPr lang="sr-Cyrl-CS" altLang="en-US" sz="2400"/>
              <a:t>хладно</a:t>
            </a:r>
            <a:r>
              <a:rPr lang="en-US" altLang="en-US" sz="2400"/>
              <a:t>, </a:t>
            </a:r>
            <a:r>
              <a:rPr lang="sr-Cyrl-CS" altLang="en-US" sz="2400"/>
              <a:t>због</a:t>
            </a:r>
            <a:r>
              <a:rPr lang="en-US" altLang="en-US" sz="2400"/>
              <a:t> </a:t>
            </a:r>
            <a:r>
              <a:rPr lang="sr-Cyrl-CS" altLang="en-US" sz="2400"/>
              <a:t>малих</a:t>
            </a:r>
            <a:r>
              <a:rPr lang="en-US" altLang="en-US" sz="2400"/>
              <a:t> </a:t>
            </a:r>
            <a:r>
              <a:rPr lang="sr-Cyrl-CS" altLang="en-US" sz="2400"/>
              <a:t>компензаторних</a:t>
            </a:r>
            <a:r>
              <a:rPr lang="en-US" altLang="en-US" sz="2400"/>
              <a:t> </a:t>
            </a:r>
            <a:r>
              <a:rPr lang="sr-Cyrl-CS" altLang="en-US" sz="2400"/>
              <a:t>могућности</a:t>
            </a:r>
            <a:r>
              <a:rPr lang="en-US" altLang="en-US" sz="2400"/>
              <a:t> </a:t>
            </a:r>
            <a:r>
              <a:rPr lang="sr-Cyrl-CS" altLang="en-US" sz="2400"/>
              <a:t>зидова</a:t>
            </a:r>
            <a:r>
              <a:rPr lang="en-US" altLang="en-US" sz="2400"/>
              <a:t> </a:t>
            </a:r>
            <a:r>
              <a:rPr lang="sr-Cyrl-CS" altLang="en-US" sz="2400"/>
              <a:t>крвних</a:t>
            </a:r>
            <a:r>
              <a:rPr lang="en-US" altLang="en-US" sz="2400"/>
              <a:t> </a:t>
            </a:r>
            <a:r>
              <a:rPr lang="sr-Cyrl-CS" altLang="en-US" sz="2400"/>
              <a:t>судова</a:t>
            </a:r>
            <a:r>
              <a:rPr lang="en-US" altLang="en-US" sz="2400"/>
              <a:t> </a:t>
            </a:r>
            <a:r>
              <a:rPr lang="sr-Cyrl-CS" altLang="en-US" sz="2400"/>
              <a:t>и</a:t>
            </a:r>
            <a:r>
              <a:rPr lang="en-US" altLang="en-US" sz="2400"/>
              <a:t> </a:t>
            </a:r>
            <a:r>
              <a:rPr lang="sr-Cyrl-CS" altLang="en-US" sz="2400"/>
              <a:t>аутономног</a:t>
            </a:r>
            <a:r>
              <a:rPr lang="en-US" altLang="en-US" sz="2400"/>
              <a:t> </a:t>
            </a:r>
            <a:r>
              <a:rPr lang="sr-Cyrl-CS" altLang="en-US" sz="2400"/>
              <a:t>нервног</a:t>
            </a:r>
            <a:r>
              <a:rPr lang="en-US" altLang="en-US" sz="2400"/>
              <a:t> </a:t>
            </a:r>
            <a:r>
              <a:rPr lang="sr-Cyrl-CS" altLang="en-US" sz="2400"/>
              <a:t>система</a:t>
            </a:r>
            <a:r>
              <a:rPr lang="en-US" altLang="en-US" sz="2400"/>
              <a:t>. </a:t>
            </a:r>
            <a:endParaRPr lang="sr-Latn-CS" altLang="en-US" sz="2400"/>
          </a:p>
          <a:p>
            <a:pPr algn="just" eaLnBrk="1" hangingPunct="1">
              <a:lnSpc>
                <a:spcPct val="80000"/>
              </a:lnSpc>
            </a:pPr>
            <a:endParaRPr lang="sr-Latn-CS" altLang="en-US" sz="2400" b="1" i="1"/>
          </a:p>
          <a:p>
            <a:pPr algn="just" eaLnBrk="1" hangingPunct="1">
              <a:lnSpc>
                <a:spcPct val="80000"/>
              </a:lnSpc>
            </a:pPr>
            <a:r>
              <a:rPr lang="sr-Cyrl-CS" altLang="en-US" sz="2400" b="1" i="1"/>
              <a:t>Хауфеове</a:t>
            </a:r>
            <a:r>
              <a:rPr lang="sr-Latn-CS" altLang="en-US" sz="2400" b="1" i="1"/>
              <a:t> </a:t>
            </a:r>
            <a:r>
              <a:rPr lang="sr-Cyrl-CS" altLang="en-US" sz="2400" b="1" i="1"/>
              <a:t>купке</a:t>
            </a:r>
            <a:r>
              <a:rPr lang="sr-Latn-CS" altLang="en-US" sz="2400" b="1" i="1"/>
              <a:t> </a:t>
            </a:r>
            <a:r>
              <a:rPr lang="sr-Latn-CS" altLang="en-US" sz="2400"/>
              <a:t>(</a:t>
            </a:r>
            <a:r>
              <a:rPr lang="sr-Cyrl-CS" altLang="en-US" sz="2400"/>
              <a:t>постепен</a:t>
            </a:r>
            <a:r>
              <a:rPr lang="sr-Latn-CS" altLang="en-US" sz="2400"/>
              <a:t> </a:t>
            </a:r>
            <a:r>
              <a:rPr lang="sr-Cyrl-CS" altLang="en-US" sz="2400"/>
              <a:t>пораст</a:t>
            </a:r>
            <a:r>
              <a:rPr lang="sr-Latn-CS" altLang="en-US" sz="2400"/>
              <a:t> </a:t>
            </a:r>
            <a:r>
              <a:rPr lang="sr-Cyrl-CS" altLang="en-US" sz="2400"/>
              <a:t>температуре</a:t>
            </a:r>
            <a:r>
              <a:rPr lang="sr-Latn-CS" altLang="en-US" sz="2400"/>
              <a:t>)</a:t>
            </a:r>
            <a:endParaRPr lang="en-US" altLang="en-US" sz="2400"/>
          </a:p>
          <a:p>
            <a:pPr algn="just" eaLnBrk="1" hangingPunct="1">
              <a:lnSpc>
                <a:spcPct val="80000"/>
              </a:lnSpc>
            </a:pPr>
            <a:endParaRPr lang="sr-Latn-CS" altLang="en-US" sz="2400"/>
          </a:p>
          <a:p>
            <a:pPr algn="just" eaLnBrk="1" hangingPunct="1">
              <a:lnSpc>
                <a:spcPct val="80000"/>
              </a:lnSpc>
            </a:pPr>
            <a:r>
              <a:rPr lang="sr-Cyrl-CS" altLang="en-US" sz="2400" b="1" i="1"/>
              <a:t>Угљенокиселе</a:t>
            </a:r>
            <a:r>
              <a:rPr lang="en-US" altLang="en-US" sz="2400" b="1" i="1"/>
              <a:t> </a:t>
            </a:r>
            <a:r>
              <a:rPr lang="sr-Cyrl-CS" altLang="en-US" sz="2400" b="1" i="1"/>
              <a:t>купке</a:t>
            </a:r>
            <a:r>
              <a:rPr lang="en-US" altLang="en-US" sz="2400" b="1" i="1"/>
              <a:t> </a:t>
            </a:r>
            <a:r>
              <a:rPr lang="en-US" altLang="en-US" sz="2400"/>
              <a:t>(</a:t>
            </a:r>
            <a:r>
              <a:rPr lang="sr-Cyrl-CS" altLang="en-US" sz="2400"/>
              <a:t>ЦО</a:t>
            </a:r>
            <a:r>
              <a:rPr lang="en-US" altLang="en-US" sz="2400"/>
              <a:t>2) </a:t>
            </a:r>
            <a:r>
              <a:rPr lang="sr-Cyrl-CS" altLang="en-US" sz="2400"/>
              <a:t>користе</a:t>
            </a:r>
            <a:r>
              <a:rPr lang="en-US" altLang="en-US" sz="2400"/>
              <a:t> </a:t>
            </a:r>
            <a:r>
              <a:rPr lang="sr-Cyrl-CS" altLang="en-US" sz="2400"/>
              <a:t>се</a:t>
            </a:r>
            <a:r>
              <a:rPr lang="en-US" altLang="en-US" sz="2400"/>
              <a:t> </a:t>
            </a:r>
            <a:r>
              <a:rPr lang="sr-Cyrl-CS" altLang="en-US" sz="2400"/>
              <a:t>ради</a:t>
            </a:r>
            <a:r>
              <a:rPr lang="en-US" altLang="en-US" sz="2400"/>
              <a:t> </a:t>
            </a:r>
            <a:r>
              <a:rPr lang="sr-Cyrl-CS" altLang="en-US" sz="2400"/>
              <a:t>олакшавања</a:t>
            </a:r>
            <a:r>
              <a:rPr lang="en-US" altLang="en-US" sz="2400"/>
              <a:t> </a:t>
            </a:r>
            <a:r>
              <a:rPr lang="sr-Cyrl-CS" altLang="en-US" sz="2400"/>
              <a:t>периферног</a:t>
            </a:r>
            <a:r>
              <a:rPr lang="en-US" altLang="en-US" sz="2400"/>
              <a:t> </a:t>
            </a:r>
            <a:r>
              <a:rPr lang="sr-Cyrl-CS" altLang="en-US" sz="2400"/>
              <a:t>крвотока</a:t>
            </a:r>
            <a:r>
              <a:rPr lang="en-US" altLang="en-US" sz="2400"/>
              <a:t>. </a:t>
            </a:r>
            <a:endParaRPr lang="en-US" altLang="en-US" sz="2400" b="1" i="1"/>
          </a:p>
          <a:p>
            <a:pPr algn="just" eaLnBrk="1" hangingPunct="1">
              <a:lnSpc>
                <a:spcPct val="80000"/>
              </a:lnSpc>
            </a:pPr>
            <a:endParaRPr lang="sr-Latn-CS" altLang="en-US" sz="2400" b="1" i="1"/>
          </a:p>
          <a:p>
            <a:pPr algn="just" eaLnBrk="1" hangingPunct="1">
              <a:lnSpc>
                <a:spcPct val="80000"/>
              </a:lnSpc>
            </a:pPr>
            <a:r>
              <a:rPr lang="sr-Cyrl-CS" altLang="en-US" sz="2400" b="1" i="1"/>
              <a:t>Сумпорводоничне</a:t>
            </a:r>
            <a:r>
              <a:rPr lang="en-US" altLang="en-US" sz="2400" b="1" i="1"/>
              <a:t> </a:t>
            </a:r>
            <a:r>
              <a:rPr lang="sr-Cyrl-CS" altLang="en-US" sz="2400" b="1" i="1"/>
              <a:t>купке</a:t>
            </a:r>
            <a:r>
              <a:rPr lang="en-US" altLang="en-US" sz="2400" b="1" i="1"/>
              <a:t> </a:t>
            </a:r>
            <a:r>
              <a:rPr lang="sr-Latn-CS" altLang="en-US" sz="2400"/>
              <a:t>(</a:t>
            </a:r>
            <a:r>
              <a:rPr lang="sr-Cyrl-CS" altLang="en-US" sz="2400"/>
              <a:t>Х</a:t>
            </a:r>
            <a:r>
              <a:rPr lang="sr-Latn-CS" altLang="en-US" sz="2400"/>
              <a:t>2</a:t>
            </a:r>
            <a:r>
              <a:rPr lang="sr-Cyrl-CS" altLang="en-US" sz="2400"/>
              <a:t>С</a:t>
            </a:r>
            <a:r>
              <a:rPr lang="sr-Latn-CS" altLang="en-US" sz="2400"/>
              <a:t>)</a:t>
            </a:r>
            <a:r>
              <a:rPr lang="sr-Latn-CS" altLang="en-US" sz="2400" b="1" i="1"/>
              <a:t> </a:t>
            </a:r>
            <a:r>
              <a:rPr lang="sr-Cyrl-CS" altLang="en-US" sz="2400"/>
              <a:t>утичу</a:t>
            </a:r>
            <a:r>
              <a:rPr lang="en-US" altLang="en-US" sz="2400"/>
              <a:t> </a:t>
            </a:r>
            <a:r>
              <a:rPr lang="sr-Cyrl-CS" altLang="en-US" sz="2400"/>
              <a:t>у</a:t>
            </a:r>
            <a:r>
              <a:rPr lang="en-US" altLang="en-US" sz="2400"/>
              <a:t> </a:t>
            </a:r>
            <a:r>
              <a:rPr lang="sr-Cyrl-CS" altLang="en-US" sz="2400"/>
              <a:t>смислу</a:t>
            </a:r>
            <a:r>
              <a:rPr lang="en-US" altLang="en-US" sz="2400"/>
              <a:t> </a:t>
            </a:r>
            <a:r>
              <a:rPr lang="sr-Cyrl-CS" altLang="en-US" sz="2400"/>
              <a:t>повећања</a:t>
            </a:r>
            <a:r>
              <a:rPr lang="en-US" altLang="en-US" sz="2400"/>
              <a:t> </a:t>
            </a:r>
            <a:r>
              <a:rPr lang="sr-Cyrl-CS" altLang="en-US" sz="2400"/>
              <a:t>броја</a:t>
            </a:r>
            <a:r>
              <a:rPr lang="en-US" altLang="en-US" sz="2400"/>
              <a:t> </a:t>
            </a:r>
            <a:r>
              <a:rPr lang="sr-Cyrl-CS" altLang="en-US" sz="2400"/>
              <a:t>активних</a:t>
            </a:r>
            <a:r>
              <a:rPr lang="en-US" altLang="en-US" sz="2400"/>
              <a:t> </a:t>
            </a:r>
            <a:r>
              <a:rPr lang="sr-Cyrl-CS" altLang="en-US" sz="2400"/>
              <a:t>капилара</a:t>
            </a:r>
            <a:r>
              <a:rPr lang="en-US" altLang="en-US" sz="2400"/>
              <a:t>, </a:t>
            </a:r>
            <a:r>
              <a:rPr lang="sr-Cyrl-CS" altLang="en-US" sz="2400"/>
              <a:t>убрзавања</a:t>
            </a:r>
            <a:r>
              <a:rPr lang="en-US" altLang="en-US" sz="2400"/>
              <a:t> </a:t>
            </a:r>
            <a:r>
              <a:rPr lang="sr-Cyrl-CS" altLang="en-US" sz="2400"/>
              <a:t>крвотока</a:t>
            </a:r>
            <a:r>
              <a:rPr lang="en-US" altLang="en-US" sz="2400"/>
              <a:t> </a:t>
            </a:r>
            <a:r>
              <a:rPr lang="sr-Cyrl-CS" altLang="en-US" sz="2400"/>
              <a:t>и</a:t>
            </a:r>
            <a:r>
              <a:rPr lang="en-US" altLang="en-US" sz="2400"/>
              <a:t> </a:t>
            </a:r>
            <a:r>
              <a:rPr lang="sr-Cyrl-CS" altLang="en-US" sz="2400"/>
              <a:t>смањења</a:t>
            </a:r>
            <a:r>
              <a:rPr lang="en-US" altLang="en-US" sz="2400"/>
              <a:t> </a:t>
            </a:r>
            <a:r>
              <a:rPr lang="sr-Cyrl-CS" altLang="en-US" sz="2400"/>
              <a:t>вискозности</a:t>
            </a:r>
            <a:r>
              <a:rPr lang="en-US" altLang="en-US" sz="2400"/>
              <a:t> </a:t>
            </a:r>
            <a:r>
              <a:rPr lang="sr-Cyrl-CS" altLang="en-US" sz="2400"/>
              <a:t>крви</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10807"/>
    </mc:Choice>
    <mc:Fallback xmlns="">
      <p:transition spd="slow" advTm="10807"/>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CCEBA413-32AB-4A35-B34A-4869587B9E7B}"/>
              </a:ext>
            </a:extLst>
          </p:cNvPr>
          <p:cNvSpPr>
            <a:spLocks noGrp="1" noChangeArrowheads="1"/>
          </p:cNvSpPr>
          <p:nvPr>
            <p:ph type="title"/>
          </p:nvPr>
        </p:nvSpPr>
        <p:spPr/>
        <p:txBody>
          <a:bodyPr/>
          <a:lstStyle/>
          <a:p>
            <a:pPr eaLnBrk="1" hangingPunct="1"/>
            <a:r>
              <a:rPr lang="sr-Cyrl-CS" altLang="en-US"/>
              <a:t>Угљено</a:t>
            </a:r>
            <a:r>
              <a:rPr lang="en-US" altLang="en-US"/>
              <a:t> </a:t>
            </a:r>
            <a:r>
              <a:rPr lang="sr-Cyrl-CS" altLang="en-US"/>
              <a:t>киселе</a:t>
            </a:r>
            <a:r>
              <a:rPr lang="en-US" altLang="en-US"/>
              <a:t> </a:t>
            </a:r>
            <a:r>
              <a:rPr lang="sr-Cyrl-CS" altLang="en-US"/>
              <a:t>минералне</a:t>
            </a:r>
            <a:r>
              <a:rPr lang="en-US" altLang="en-US"/>
              <a:t> </a:t>
            </a:r>
            <a:r>
              <a:rPr lang="sr-Cyrl-CS" altLang="en-US"/>
              <a:t>воде</a:t>
            </a:r>
            <a:endParaRPr lang="en-US" altLang="en-US"/>
          </a:p>
        </p:txBody>
      </p:sp>
      <p:sp>
        <p:nvSpPr>
          <p:cNvPr id="130051" name="Rectangle 3">
            <a:extLst>
              <a:ext uri="{FF2B5EF4-FFF2-40B4-BE49-F238E27FC236}">
                <a16:creationId xmlns:a16="http://schemas.microsoft.com/office/drawing/2014/main" id="{8DF50692-41F4-4AD3-90B2-4AC421B1A467}"/>
              </a:ext>
            </a:extLst>
          </p:cNvPr>
          <p:cNvSpPr>
            <a:spLocks noGrp="1" noChangeArrowheads="1"/>
          </p:cNvSpPr>
          <p:nvPr>
            <p:ph idx="1"/>
          </p:nvPr>
        </p:nvSpPr>
        <p:spPr>
          <a:xfrm>
            <a:off x="457200" y="1600200"/>
            <a:ext cx="8229600" cy="4953000"/>
          </a:xfrm>
        </p:spPr>
        <p:txBody>
          <a:bodyPr/>
          <a:lstStyle/>
          <a:p>
            <a:pPr eaLnBrk="1" hangingPunct="1">
              <a:lnSpc>
                <a:spcPct val="90000"/>
              </a:lnSpc>
            </a:pPr>
            <a:r>
              <a:rPr lang="sr-Cyrl-CS" altLang="en-US" sz="2400"/>
              <a:t>су</a:t>
            </a:r>
            <a:r>
              <a:rPr lang="en-US" altLang="en-US" sz="2400"/>
              <a:t> </a:t>
            </a:r>
            <a:r>
              <a:rPr lang="sr-Cyrl-CS" altLang="en-US" sz="2400"/>
              <a:t>оне</a:t>
            </a:r>
            <a:r>
              <a:rPr lang="en-US" altLang="en-US" sz="2400"/>
              <a:t> </a:t>
            </a:r>
            <a:r>
              <a:rPr lang="sr-Cyrl-CS" altLang="en-US" sz="2400"/>
              <a:t>воде</a:t>
            </a:r>
            <a:r>
              <a:rPr lang="en-US" altLang="en-US" sz="2400"/>
              <a:t> </a:t>
            </a:r>
            <a:r>
              <a:rPr lang="sr-Cyrl-CS" altLang="en-US" sz="2400"/>
              <a:t>које</a:t>
            </a:r>
            <a:r>
              <a:rPr lang="en-US" altLang="en-US" sz="2400"/>
              <a:t> </a:t>
            </a:r>
            <a:r>
              <a:rPr lang="sr-Cyrl-CS" altLang="en-US" sz="2400"/>
              <a:t>у</a:t>
            </a:r>
            <a:r>
              <a:rPr lang="en-US" altLang="en-US" sz="2400"/>
              <a:t> </a:t>
            </a:r>
            <a:r>
              <a:rPr lang="sr-Cyrl-CS" altLang="en-US" sz="2400"/>
              <a:t>себи</a:t>
            </a:r>
            <a:r>
              <a:rPr lang="en-US" altLang="en-US" sz="2400"/>
              <a:t> </a:t>
            </a:r>
            <a:r>
              <a:rPr lang="sr-Cyrl-CS" altLang="en-US" sz="2400"/>
              <a:t>садрже</a:t>
            </a:r>
            <a:r>
              <a:rPr lang="en-US" altLang="en-US" sz="2400"/>
              <a:t> </a:t>
            </a:r>
            <a:r>
              <a:rPr lang="sr-Cyrl-CS" altLang="en-US" sz="2400"/>
              <a:t>више</a:t>
            </a:r>
            <a:r>
              <a:rPr lang="en-US" altLang="en-US" sz="2400"/>
              <a:t> </a:t>
            </a:r>
            <a:r>
              <a:rPr lang="sr-Cyrl-CS" altLang="en-US" sz="2400"/>
              <a:t>од</a:t>
            </a:r>
            <a:r>
              <a:rPr lang="en-US" altLang="en-US" sz="2400"/>
              <a:t> 1 </a:t>
            </a:r>
            <a:r>
              <a:rPr lang="sr-Cyrl-CS" altLang="en-US" sz="2400"/>
              <a:t>г</a:t>
            </a:r>
            <a:r>
              <a:rPr lang="en-US" altLang="en-US" sz="2400"/>
              <a:t> </a:t>
            </a:r>
            <a:r>
              <a:rPr lang="sr-Cyrl-CS" altLang="en-US" sz="2400"/>
              <a:t>на</a:t>
            </a:r>
            <a:r>
              <a:rPr lang="en-US" altLang="en-US" sz="2400"/>
              <a:t> </a:t>
            </a:r>
            <a:r>
              <a:rPr lang="sr-Cyrl-CS" altLang="en-US" sz="2400"/>
              <a:t>литар</a:t>
            </a:r>
            <a:r>
              <a:rPr lang="en-US" altLang="en-US" sz="2400"/>
              <a:t> </a:t>
            </a:r>
            <a:r>
              <a:rPr lang="sr-Cyrl-CS" altLang="en-US" sz="2400"/>
              <a:t>слободног</a:t>
            </a:r>
            <a:r>
              <a:rPr lang="en-US" altLang="en-US" sz="2400"/>
              <a:t> </a:t>
            </a:r>
            <a:r>
              <a:rPr lang="sr-Cyrl-CS" altLang="en-US" sz="2400"/>
              <a:t>угљен</a:t>
            </a:r>
            <a:r>
              <a:rPr lang="en-US" altLang="en-US" sz="2400"/>
              <a:t> </a:t>
            </a:r>
            <a:r>
              <a:rPr lang="sr-Cyrl-CS" altLang="en-US" sz="2400"/>
              <a:t>диоксида</a:t>
            </a:r>
            <a:r>
              <a:rPr lang="en-US" altLang="en-US" sz="2400"/>
              <a:t>. </a:t>
            </a:r>
          </a:p>
          <a:p>
            <a:pPr eaLnBrk="1" hangingPunct="1">
              <a:lnSpc>
                <a:spcPct val="90000"/>
              </a:lnSpc>
            </a:pPr>
            <a:r>
              <a:rPr lang="sr-Cyrl-CS" altLang="en-US" sz="2400"/>
              <a:t>Угљендиоксид</a:t>
            </a:r>
            <a:r>
              <a:rPr lang="en-US" altLang="en-US" sz="2400"/>
              <a:t> </a:t>
            </a:r>
            <a:r>
              <a:rPr lang="sr-Cyrl-CS" altLang="en-US" sz="2400"/>
              <a:t>спада</a:t>
            </a:r>
            <a:r>
              <a:rPr lang="en-US" altLang="en-US" sz="2400"/>
              <a:t> </a:t>
            </a:r>
            <a:r>
              <a:rPr lang="sr-Cyrl-CS" altLang="en-US" sz="2400"/>
              <a:t>у</a:t>
            </a:r>
            <a:r>
              <a:rPr lang="en-US" altLang="en-US" sz="2400"/>
              <a:t> </a:t>
            </a:r>
            <a:r>
              <a:rPr lang="sr-Cyrl-CS" altLang="en-US" sz="2400"/>
              <a:t>групу</a:t>
            </a:r>
            <a:r>
              <a:rPr lang="en-US" altLang="en-US" sz="2400"/>
              <a:t> </a:t>
            </a:r>
            <a:r>
              <a:rPr lang="sr-Cyrl-CS" altLang="en-US" sz="2400"/>
              <a:t>липоидних</a:t>
            </a:r>
            <a:r>
              <a:rPr lang="en-US" altLang="en-US" sz="2400"/>
              <a:t> </a:t>
            </a:r>
            <a:r>
              <a:rPr lang="sr-Cyrl-CS" altLang="en-US" sz="2400"/>
              <a:t>гасова</a:t>
            </a:r>
            <a:r>
              <a:rPr lang="en-US" altLang="en-US" sz="2400"/>
              <a:t> </a:t>
            </a:r>
            <a:r>
              <a:rPr lang="sr-Cyrl-CS" altLang="en-US" sz="2400"/>
              <a:t>који</a:t>
            </a:r>
            <a:r>
              <a:rPr lang="en-US" altLang="en-US" sz="2400"/>
              <a:t> </a:t>
            </a:r>
            <a:r>
              <a:rPr lang="sr-Cyrl-CS" altLang="en-US" sz="2400"/>
              <a:t>лако</a:t>
            </a:r>
            <a:r>
              <a:rPr lang="en-US" altLang="en-US" sz="2400"/>
              <a:t> </a:t>
            </a:r>
            <a:r>
              <a:rPr lang="sr-Cyrl-CS" altLang="en-US" sz="2400"/>
              <a:t>дифундују</a:t>
            </a:r>
            <a:r>
              <a:rPr lang="en-US" altLang="en-US" sz="2400"/>
              <a:t> </a:t>
            </a:r>
            <a:r>
              <a:rPr lang="sr-Cyrl-CS" altLang="en-US" sz="2400"/>
              <a:t>кроз</a:t>
            </a:r>
            <a:r>
              <a:rPr lang="en-US" altLang="en-US" sz="2400"/>
              <a:t> </a:t>
            </a:r>
            <a:r>
              <a:rPr lang="sr-Cyrl-CS" altLang="en-US" sz="2400"/>
              <a:t>кожу</a:t>
            </a:r>
            <a:r>
              <a:rPr lang="en-US" altLang="en-US" sz="2400"/>
              <a:t>. </a:t>
            </a:r>
          </a:p>
          <a:p>
            <a:pPr eaLnBrk="1" hangingPunct="1">
              <a:lnSpc>
                <a:spcPct val="90000"/>
              </a:lnSpc>
            </a:pPr>
            <a:r>
              <a:rPr lang="sr-Cyrl-CS" altLang="en-US" sz="2400"/>
              <a:t>Када</a:t>
            </a:r>
            <a:r>
              <a:rPr lang="en-US" altLang="en-US" sz="2400"/>
              <a:t> </a:t>
            </a:r>
            <a:r>
              <a:rPr lang="sr-Cyrl-CS" altLang="en-US" sz="2400"/>
              <a:t>продире</a:t>
            </a:r>
            <a:r>
              <a:rPr lang="en-US" altLang="en-US" sz="2400"/>
              <a:t> </a:t>
            </a:r>
            <a:r>
              <a:rPr lang="sr-Cyrl-CS" altLang="en-US" sz="2400"/>
              <a:t>у</a:t>
            </a:r>
            <a:r>
              <a:rPr lang="en-US" altLang="en-US" sz="2400"/>
              <a:t> </a:t>
            </a:r>
            <a:r>
              <a:rPr lang="sr-Cyrl-CS" altLang="en-US" sz="2400"/>
              <a:t>кожу</a:t>
            </a:r>
            <a:r>
              <a:rPr lang="en-US" altLang="en-US" sz="2400"/>
              <a:t>, </a:t>
            </a:r>
            <a:r>
              <a:rPr lang="sr-Cyrl-CS" altLang="en-US" sz="2400"/>
              <a:t>хемијским</a:t>
            </a:r>
            <a:r>
              <a:rPr lang="en-US" altLang="en-US" sz="2400"/>
              <a:t> </a:t>
            </a:r>
            <a:r>
              <a:rPr lang="sr-Cyrl-CS" altLang="en-US" sz="2400"/>
              <a:t>путем</a:t>
            </a:r>
            <a:r>
              <a:rPr lang="en-US" altLang="en-US" sz="2400"/>
              <a:t> </a:t>
            </a:r>
            <a:r>
              <a:rPr lang="sr-Cyrl-CS" altLang="en-US" sz="2400"/>
              <a:t>дражи</a:t>
            </a:r>
            <a:r>
              <a:rPr lang="en-US" altLang="en-US" sz="2400"/>
              <a:t> </a:t>
            </a:r>
            <a:r>
              <a:rPr lang="sr-Cyrl-CS" altLang="en-US" sz="2400"/>
              <a:t>завршетке</a:t>
            </a:r>
            <a:r>
              <a:rPr lang="en-US" altLang="en-US" sz="2400"/>
              <a:t> </a:t>
            </a:r>
            <a:r>
              <a:rPr lang="sr-Cyrl-CS" altLang="en-US" sz="2400"/>
              <a:t>рецептора</a:t>
            </a:r>
            <a:r>
              <a:rPr lang="en-US" altLang="en-US" sz="2400"/>
              <a:t> </a:t>
            </a:r>
            <a:r>
              <a:rPr lang="sr-Cyrl-CS" altLang="en-US" sz="2400"/>
              <a:t>у</a:t>
            </a:r>
            <a:r>
              <a:rPr lang="en-US" altLang="en-US" sz="2400"/>
              <a:t> </a:t>
            </a:r>
            <a:r>
              <a:rPr lang="sr-Cyrl-CS" altLang="en-US" sz="2400"/>
              <a:t>самој</a:t>
            </a:r>
            <a:r>
              <a:rPr lang="en-US" altLang="en-US" sz="2400"/>
              <a:t> </a:t>
            </a:r>
            <a:r>
              <a:rPr lang="sr-Cyrl-CS" altLang="en-US" sz="2400"/>
              <a:t>кожи</a:t>
            </a:r>
            <a:r>
              <a:rPr lang="en-US" altLang="en-US" sz="2400"/>
              <a:t>. </a:t>
            </a:r>
            <a:r>
              <a:rPr lang="sr-Cyrl-CS" altLang="en-US" sz="2400"/>
              <a:t>Ова</a:t>
            </a:r>
            <a:r>
              <a:rPr lang="en-US" altLang="en-US" sz="2400"/>
              <a:t> </a:t>
            </a:r>
            <a:r>
              <a:rPr lang="sr-Cyrl-CS" altLang="en-US" sz="2400"/>
              <a:t>драж</a:t>
            </a:r>
            <a:r>
              <a:rPr lang="en-US" altLang="en-US" sz="2400"/>
              <a:t> </a:t>
            </a:r>
            <a:r>
              <a:rPr lang="sr-Cyrl-CS" altLang="en-US" sz="2400"/>
              <a:t>изазива</a:t>
            </a:r>
            <a:r>
              <a:rPr lang="en-US" altLang="en-US" sz="2400"/>
              <a:t> </a:t>
            </a:r>
            <a:r>
              <a:rPr lang="sr-Cyrl-CS" altLang="en-US" sz="2400"/>
              <a:t>осећај</a:t>
            </a:r>
            <a:r>
              <a:rPr lang="en-US" altLang="en-US" sz="2400"/>
              <a:t> </a:t>
            </a:r>
            <a:r>
              <a:rPr lang="sr-Cyrl-CS" altLang="en-US" sz="2400"/>
              <a:t>топлоте</a:t>
            </a:r>
            <a:r>
              <a:rPr lang="en-US" altLang="en-US" sz="2400"/>
              <a:t>, </a:t>
            </a:r>
            <a:r>
              <a:rPr lang="sr-Cyrl-CS" altLang="en-US" sz="2400"/>
              <a:t>рефлексним</a:t>
            </a:r>
            <a:r>
              <a:rPr lang="en-US" altLang="en-US" sz="2400"/>
              <a:t> </a:t>
            </a:r>
            <a:r>
              <a:rPr lang="sr-Cyrl-CS" altLang="en-US" sz="2400"/>
              <a:t>путем</a:t>
            </a:r>
            <a:r>
              <a:rPr lang="en-US" altLang="en-US" sz="2400"/>
              <a:t> </a:t>
            </a:r>
            <a:r>
              <a:rPr lang="sr-Cyrl-CS" altLang="en-US" sz="2400"/>
              <a:t>долази</a:t>
            </a:r>
            <a:r>
              <a:rPr lang="en-US" altLang="en-US" sz="2400"/>
              <a:t> </a:t>
            </a:r>
            <a:r>
              <a:rPr lang="sr-Cyrl-CS" altLang="en-US" sz="2400"/>
              <a:t>до</a:t>
            </a:r>
            <a:r>
              <a:rPr lang="en-US" altLang="en-US" sz="2400"/>
              <a:t> </a:t>
            </a:r>
            <a:r>
              <a:rPr lang="sr-Cyrl-CS" altLang="en-US" sz="2400"/>
              <a:t>вазодилатације</a:t>
            </a:r>
            <a:r>
              <a:rPr lang="en-US" altLang="en-US" sz="2400"/>
              <a:t> </a:t>
            </a:r>
            <a:r>
              <a:rPr lang="sr-Cyrl-CS" altLang="en-US" sz="2400"/>
              <a:t>периферних</a:t>
            </a:r>
            <a:r>
              <a:rPr lang="en-US" altLang="en-US" sz="2400"/>
              <a:t> </a:t>
            </a:r>
            <a:r>
              <a:rPr lang="sr-Cyrl-CS" altLang="en-US" sz="2400"/>
              <a:t>артериола</a:t>
            </a:r>
            <a:r>
              <a:rPr lang="en-US" altLang="en-US" sz="2400"/>
              <a:t> </a:t>
            </a:r>
            <a:r>
              <a:rPr lang="sr-Cyrl-CS" altLang="en-US" sz="2400"/>
              <a:t>и</a:t>
            </a:r>
            <a:r>
              <a:rPr lang="en-US" altLang="en-US" sz="2400"/>
              <a:t> </a:t>
            </a:r>
            <a:r>
              <a:rPr lang="sr-Cyrl-CS" altLang="en-US" sz="2400"/>
              <a:t>капилара</a:t>
            </a:r>
            <a:r>
              <a:rPr lang="en-US" altLang="en-US" sz="2400"/>
              <a:t>. </a:t>
            </a:r>
          </a:p>
          <a:p>
            <a:pPr eaLnBrk="1" hangingPunct="1">
              <a:lnSpc>
                <a:spcPct val="90000"/>
              </a:lnSpc>
            </a:pPr>
            <a:r>
              <a:rPr lang="sr-Cyrl-CS" altLang="en-US" sz="2400"/>
              <a:t>Овај</a:t>
            </a:r>
            <a:r>
              <a:rPr lang="en-US" altLang="en-US" sz="2400"/>
              <a:t> </a:t>
            </a:r>
            <a:r>
              <a:rPr lang="sr-Cyrl-CS" altLang="en-US" sz="2400"/>
              <a:t>ефекат</a:t>
            </a:r>
            <a:r>
              <a:rPr lang="en-US" altLang="en-US" sz="2400"/>
              <a:t> </a:t>
            </a:r>
            <a:r>
              <a:rPr lang="sr-Cyrl-CS" altLang="en-US" sz="2400"/>
              <a:t>се</a:t>
            </a:r>
            <a:r>
              <a:rPr lang="en-US" altLang="en-US" sz="2400"/>
              <a:t> </a:t>
            </a:r>
            <a:r>
              <a:rPr lang="sr-Cyrl-CS" altLang="en-US" sz="2400"/>
              <a:t>јавља</a:t>
            </a:r>
            <a:r>
              <a:rPr lang="en-US" altLang="en-US" sz="2400"/>
              <a:t> </a:t>
            </a:r>
            <a:r>
              <a:rPr lang="sr-Cyrl-CS" altLang="en-US" sz="2400"/>
              <a:t>у</a:t>
            </a:r>
            <a:r>
              <a:rPr lang="en-US" altLang="en-US" sz="2400"/>
              <a:t> </a:t>
            </a:r>
            <a:r>
              <a:rPr lang="sr-Cyrl-CS" altLang="en-US" sz="2400"/>
              <a:t>купкама</a:t>
            </a:r>
            <a:r>
              <a:rPr lang="en-US" altLang="en-US" sz="2400"/>
              <a:t> </a:t>
            </a:r>
            <a:r>
              <a:rPr lang="sr-Cyrl-CS" altLang="en-US" sz="2400"/>
              <a:t>температуре</a:t>
            </a:r>
            <a:r>
              <a:rPr lang="en-US" altLang="en-US" sz="2400"/>
              <a:t> 30-34 </a:t>
            </a:r>
            <a:r>
              <a:rPr lang="sr-Cyrl-CS" altLang="en-US" sz="2400"/>
              <a:t>степени</a:t>
            </a:r>
            <a:r>
              <a:rPr lang="en-US" altLang="en-US" sz="2400"/>
              <a:t>, </a:t>
            </a:r>
            <a:r>
              <a:rPr lang="sr-Cyrl-CS" altLang="en-US" sz="2400"/>
              <a:t>будући</a:t>
            </a:r>
            <a:r>
              <a:rPr lang="en-US" altLang="en-US" sz="2400"/>
              <a:t> </a:t>
            </a:r>
            <a:r>
              <a:rPr lang="sr-Cyrl-CS" altLang="en-US" sz="2400"/>
              <a:t>да</a:t>
            </a:r>
            <a:r>
              <a:rPr lang="en-US" altLang="en-US" sz="2400"/>
              <a:t> </a:t>
            </a:r>
            <a:r>
              <a:rPr lang="sr-Cyrl-CS" altLang="en-US" sz="2400"/>
              <a:t>је</a:t>
            </a:r>
            <a:r>
              <a:rPr lang="en-US" altLang="en-US" sz="2400"/>
              <a:t> </a:t>
            </a:r>
            <a:r>
              <a:rPr lang="sr-Cyrl-CS" altLang="en-US" sz="2400"/>
              <a:t>индиферентна</a:t>
            </a:r>
            <a:r>
              <a:rPr lang="en-US" altLang="en-US" sz="2400"/>
              <a:t> </a:t>
            </a:r>
            <a:r>
              <a:rPr lang="sr-Cyrl-CS" altLang="en-US" sz="2400"/>
              <a:t>температура</a:t>
            </a:r>
            <a:r>
              <a:rPr lang="en-US" altLang="en-US" sz="2400"/>
              <a:t> </a:t>
            </a:r>
            <a:r>
              <a:rPr lang="sr-Cyrl-CS" altLang="en-US" sz="2400"/>
              <a:t>ЦО</a:t>
            </a:r>
            <a:r>
              <a:rPr lang="en-US" altLang="en-US" sz="2400"/>
              <a:t>2 32-33 </a:t>
            </a:r>
            <a:r>
              <a:rPr lang="sr-Cyrl-CS" altLang="en-US" sz="2400"/>
              <a:t>Ц</a:t>
            </a:r>
            <a:r>
              <a:rPr lang="en-US" altLang="en-US" sz="2400"/>
              <a:t>. </a:t>
            </a:r>
            <a:r>
              <a:rPr lang="sr-Cyrl-CS" altLang="en-US" sz="2400"/>
              <a:t>На</a:t>
            </a:r>
            <a:r>
              <a:rPr lang="en-US" altLang="en-US" sz="2400"/>
              <a:t> </a:t>
            </a:r>
            <a:r>
              <a:rPr lang="sr-Cyrl-CS" altLang="en-US" sz="2400"/>
              <a:t>тај</a:t>
            </a:r>
            <a:r>
              <a:rPr lang="en-US" altLang="en-US" sz="2400"/>
              <a:t> </a:t>
            </a:r>
            <a:r>
              <a:rPr lang="sr-Cyrl-CS" altLang="en-US" sz="2400"/>
              <a:t>начин</a:t>
            </a:r>
            <a:r>
              <a:rPr lang="en-US" altLang="en-US" sz="2400"/>
              <a:t> </a:t>
            </a:r>
            <a:r>
              <a:rPr lang="sr-Cyrl-CS" altLang="en-US" sz="2400"/>
              <a:t>настаје</a:t>
            </a:r>
            <a:r>
              <a:rPr lang="en-US" altLang="en-US" sz="2400"/>
              <a:t> </a:t>
            </a:r>
            <a:r>
              <a:rPr lang="en-US" altLang="en-US" sz="2400" b="1" u="sng">
                <a:solidFill>
                  <a:srgbClr val="FFFF00"/>
                </a:solidFill>
              </a:rPr>
              <a:t>“</a:t>
            </a:r>
            <a:r>
              <a:rPr lang="sr-Cyrl-CS" altLang="en-US" sz="2400" b="1" u="sng">
                <a:solidFill>
                  <a:srgbClr val="FFFF00"/>
                </a:solidFill>
              </a:rPr>
              <a:t>атермичка</a:t>
            </a:r>
            <a:r>
              <a:rPr lang="en-US" altLang="en-US" sz="2400" b="1" u="sng">
                <a:solidFill>
                  <a:srgbClr val="FFFF00"/>
                </a:solidFill>
              </a:rPr>
              <a:t> </a:t>
            </a:r>
            <a:r>
              <a:rPr lang="sr-Cyrl-CS" altLang="en-US" sz="2400" b="1" u="sng">
                <a:solidFill>
                  <a:srgbClr val="FFFF00"/>
                </a:solidFill>
              </a:rPr>
              <a:t>вазодилатација</a:t>
            </a:r>
            <a:r>
              <a:rPr lang="en-US" altLang="en-US" sz="2400" b="1" u="sng">
                <a:solidFill>
                  <a:srgbClr val="FFFF00"/>
                </a:solidFill>
              </a:rPr>
              <a:t>''</a:t>
            </a:r>
            <a:r>
              <a:rPr lang="en-US" altLang="en-US" sz="2400"/>
              <a:t> </a:t>
            </a:r>
            <a:r>
              <a:rPr lang="sr-Cyrl-CS" altLang="en-US" sz="2400"/>
              <a:t>без</a:t>
            </a:r>
            <a:r>
              <a:rPr lang="en-US" altLang="en-US" sz="2400"/>
              <a:t> </a:t>
            </a:r>
            <a:r>
              <a:rPr lang="sr-Cyrl-CS" altLang="en-US" sz="2400"/>
              <a:t>примене</a:t>
            </a:r>
            <a:r>
              <a:rPr lang="en-US" altLang="en-US" sz="2400"/>
              <a:t> </a:t>
            </a:r>
            <a:r>
              <a:rPr lang="sr-Cyrl-CS" altLang="en-US" sz="2400"/>
              <a:t>топлоте</a:t>
            </a:r>
            <a:r>
              <a:rPr lang="en-US" altLang="en-US" sz="2400"/>
              <a:t> .</a:t>
            </a:r>
            <a:br>
              <a:rPr lang="en-US" altLang="en-US" sz="2400"/>
            </a:b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13593"/>
    </mc:Choice>
    <mc:Fallback xmlns="">
      <p:transition spd="slow" advTm="13593"/>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BFA93E20-722F-44A3-960A-A1B138C676D4}"/>
              </a:ext>
            </a:extLst>
          </p:cNvPr>
          <p:cNvSpPr>
            <a:spLocks noGrp="1" noChangeArrowheads="1"/>
          </p:cNvSpPr>
          <p:nvPr>
            <p:ph type="title"/>
          </p:nvPr>
        </p:nvSpPr>
        <p:spPr/>
        <p:txBody>
          <a:bodyPr/>
          <a:lstStyle/>
          <a:p>
            <a:pPr eaLnBrk="1" hangingPunct="1"/>
            <a:r>
              <a:rPr lang="sr-Cyrl-CS" altLang="en-US" sz="4000" b="1"/>
              <a:t>Лековити</a:t>
            </a:r>
            <a:r>
              <a:rPr lang="en-US" altLang="en-US" sz="4000" b="1"/>
              <a:t> </a:t>
            </a:r>
            <a:r>
              <a:rPr lang="sr-Cyrl-CS" altLang="en-US" sz="4000" b="1"/>
              <a:t>гасови</a:t>
            </a:r>
            <a:r>
              <a:rPr lang="en-US" altLang="en-US" sz="4000" b="1"/>
              <a:t> - "</a:t>
            </a:r>
            <a:r>
              <a:rPr lang="sr-Cyrl-CS" altLang="en-US" sz="4000" b="1"/>
              <a:t>Суве</a:t>
            </a:r>
            <a:r>
              <a:rPr lang="en-US" altLang="en-US" sz="4000" b="1"/>
              <a:t>" </a:t>
            </a:r>
            <a:r>
              <a:rPr lang="sr-Cyrl-CS" altLang="en-US" sz="4000" b="1"/>
              <a:t>угљен</a:t>
            </a:r>
            <a:r>
              <a:rPr lang="en-US" altLang="en-US" sz="4000" b="1"/>
              <a:t>-</a:t>
            </a:r>
            <a:r>
              <a:rPr lang="sr-Cyrl-CS" altLang="en-US" sz="4000" b="1"/>
              <a:t>диоксидне</a:t>
            </a:r>
            <a:r>
              <a:rPr lang="en-US" altLang="en-US" sz="4000" b="1"/>
              <a:t> </a:t>
            </a:r>
            <a:r>
              <a:rPr lang="sr-Cyrl-CS" altLang="en-US" sz="4000" b="1"/>
              <a:t>купке</a:t>
            </a:r>
            <a:endParaRPr lang="en-US" altLang="en-US" sz="4000"/>
          </a:p>
        </p:txBody>
      </p:sp>
      <p:sp>
        <p:nvSpPr>
          <p:cNvPr id="131075" name="Rectangle 3">
            <a:extLst>
              <a:ext uri="{FF2B5EF4-FFF2-40B4-BE49-F238E27FC236}">
                <a16:creationId xmlns:a16="http://schemas.microsoft.com/office/drawing/2014/main" id="{18ED7C59-9387-4F2F-8825-085F0960ED66}"/>
              </a:ext>
            </a:extLst>
          </p:cNvPr>
          <p:cNvSpPr>
            <a:spLocks noGrp="1" noChangeArrowheads="1"/>
          </p:cNvSpPr>
          <p:nvPr>
            <p:ph idx="1"/>
          </p:nvPr>
        </p:nvSpPr>
        <p:spPr/>
        <p:txBody>
          <a:bodyPr/>
          <a:lstStyle/>
          <a:p>
            <a:pPr eaLnBrk="1" hangingPunct="1">
              <a:lnSpc>
                <a:spcPct val="80000"/>
              </a:lnSpc>
            </a:pPr>
            <a:r>
              <a:rPr lang="sr-Cyrl-CS" altLang="en-US" sz="2400"/>
              <a:t>За</a:t>
            </a:r>
            <a:r>
              <a:rPr lang="en-US" altLang="en-US" sz="2400"/>
              <a:t> </a:t>
            </a:r>
            <a:r>
              <a:rPr lang="sr-Cyrl-CS" altLang="en-US" sz="2400"/>
              <a:t>разлику</a:t>
            </a:r>
            <a:r>
              <a:rPr lang="en-US" altLang="en-US" sz="2400"/>
              <a:t> </a:t>
            </a:r>
            <a:r>
              <a:rPr lang="sr-Cyrl-CS" altLang="en-US" sz="2400"/>
              <a:t>од</a:t>
            </a:r>
            <a:r>
              <a:rPr lang="en-US" altLang="en-US" sz="2400"/>
              <a:t> </a:t>
            </a:r>
            <a:r>
              <a:rPr lang="sr-Cyrl-CS" altLang="en-US" sz="2400"/>
              <a:t>купки</a:t>
            </a:r>
            <a:r>
              <a:rPr lang="en-US" altLang="en-US" sz="2400"/>
              <a:t> </a:t>
            </a:r>
            <a:r>
              <a:rPr lang="sr-Cyrl-CS" altLang="en-US" sz="2400"/>
              <a:t>угљено</a:t>
            </a:r>
            <a:r>
              <a:rPr lang="en-US" altLang="en-US" sz="2400"/>
              <a:t>-</a:t>
            </a:r>
            <a:r>
              <a:rPr lang="sr-Cyrl-CS" altLang="en-US" sz="2400"/>
              <a:t>киселих</a:t>
            </a:r>
            <a:r>
              <a:rPr lang="en-US" altLang="en-US" sz="2400"/>
              <a:t> </a:t>
            </a:r>
            <a:r>
              <a:rPr lang="sr-Cyrl-CS" altLang="en-US" sz="2400"/>
              <a:t>вода</a:t>
            </a:r>
            <a:r>
              <a:rPr lang="en-US" altLang="en-US" sz="2400"/>
              <a:t>, </a:t>
            </a:r>
            <a:r>
              <a:rPr lang="sr-Cyrl-CS" altLang="en-US" sz="2400"/>
              <a:t>код</a:t>
            </a:r>
            <a:r>
              <a:rPr lang="en-US" altLang="en-US" sz="2400"/>
              <a:t> </a:t>
            </a:r>
            <a:r>
              <a:rPr lang="sr-Cyrl-CS" altLang="en-US" sz="2400"/>
              <a:t>сувих</a:t>
            </a:r>
            <a:r>
              <a:rPr lang="en-US" altLang="en-US" sz="2400"/>
              <a:t> </a:t>
            </a:r>
            <a:r>
              <a:rPr lang="sr-Cyrl-CS" altLang="en-US" sz="2400"/>
              <a:t>угљендиоксидних</a:t>
            </a:r>
            <a:r>
              <a:rPr lang="en-US" altLang="en-US" sz="2400"/>
              <a:t> </a:t>
            </a:r>
            <a:r>
              <a:rPr lang="sr-Cyrl-CS" altLang="en-US" sz="2400"/>
              <a:t>купки</a:t>
            </a:r>
            <a:r>
              <a:rPr lang="en-US" altLang="en-US" sz="2400"/>
              <a:t> </a:t>
            </a:r>
            <a:r>
              <a:rPr lang="sr-Cyrl-CS" altLang="en-US" sz="2400" u="sng"/>
              <a:t>нема</a:t>
            </a:r>
            <a:r>
              <a:rPr lang="en-US" altLang="en-US" sz="2400" u="sng"/>
              <a:t> </a:t>
            </a:r>
            <a:r>
              <a:rPr lang="sr-Cyrl-CS" altLang="en-US" sz="2400" u="sng"/>
              <a:t>ефеката</a:t>
            </a:r>
            <a:r>
              <a:rPr lang="en-US" altLang="en-US" sz="2400" u="sng"/>
              <a:t> </a:t>
            </a:r>
            <a:r>
              <a:rPr lang="sr-Cyrl-CS" altLang="en-US" sz="2400" u="sng"/>
              <a:t>хидростатског</a:t>
            </a:r>
            <a:r>
              <a:rPr lang="en-US" altLang="en-US" sz="2400" u="sng"/>
              <a:t> </a:t>
            </a:r>
            <a:r>
              <a:rPr lang="sr-Cyrl-CS" altLang="en-US" sz="2400" u="sng"/>
              <a:t>притиска</a:t>
            </a:r>
            <a:r>
              <a:rPr lang="en-US" altLang="en-US" sz="2400" u="sng"/>
              <a:t>. </a:t>
            </a:r>
          </a:p>
          <a:p>
            <a:pPr eaLnBrk="1" hangingPunct="1">
              <a:lnSpc>
                <a:spcPct val="80000"/>
              </a:lnSpc>
            </a:pPr>
            <a:r>
              <a:rPr lang="sr-Cyrl-CS" altLang="en-US" sz="2400"/>
              <a:t>Спроводе</a:t>
            </a:r>
            <a:r>
              <a:rPr lang="en-US" altLang="en-US" sz="2400"/>
              <a:t> </a:t>
            </a:r>
            <a:r>
              <a:rPr lang="sr-Cyrl-CS" altLang="en-US" sz="2400"/>
              <a:t>се</a:t>
            </a:r>
            <a:r>
              <a:rPr lang="en-US" altLang="en-US" sz="2400"/>
              <a:t> </a:t>
            </a:r>
            <a:r>
              <a:rPr lang="sr-Cyrl-CS" altLang="en-US" sz="2400"/>
              <a:t>као</a:t>
            </a:r>
            <a:r>
              <a:rPr lang="en-US" altLang="en-US" sz="2400"/>
              <a:t> </a:t>
            </a:r>
            <a:r>
              <a:rPr lang="sr-Cyrl-CS" altLang="en-US" sz="2400"/>
              <a:t>опште</a:t>
            </a:r>
            <a:r>
              <a:rPr lang="en-US" altLang="en-US" sz="2400"/>
              <a:t> </a:t>
            </a:r>
            <a:r>
              <a:rPr lang="sr-Cyrl-CS" altLang="en-US" sz="2400"/>
              <a:t>купке</a:t>
            </a:r>
            <a:r>
              <a:rPr lang="en-US" altLang="en-US" sz="2400"/>
              <a:t> </a:t>
            </a:r>
            <a:r>
              <a:rPr lang="sr-Cyrl-CS" altLang="en-US" sz="2400"/>
              <a:t>у</a:t>
            </a:r>
            <a:r>
              <a:rPr lang="en-US" altLang="en-US" sz="2400"/>
              <a:t> </a:t>
            </a:r>
            <a:r>
              <a:rPr lang="sr-Cyrl-CS" altLang="en-US" sz="2400"/>
              <a:t>специјалним</a:t>
            </a:r>
            <a:r>
              <a:rPr lang="en-US" altLang="en-US" sz="2400"/>
              <a:t> </a:t>
            </a:r>
            <a:r>
              <a:rPr lang="sr-Cyrl-CS" altLang="en-US" sz="2400"/>
              <a:t>кадама</a:t>
            </a:r>
            <a:r>
              <a:rPr lang="en-US" altLang="en-US" sz="2400"/>
              <a:t> </a:t>
            </a:r>
            <a:r>
              <a:rPr lang="sr-Cyrl-CS" altLang="en-US" sz="2400"/>
              <a:t>и</a:t>
            </a:r>
            <a:r>
              <a:rPr lang="en-US" altLang="en-US" sz="2400"/>
              <a:t> </a:t>
            </a:r>
            <a:r>
              <a:rPr lang="sr-Cyrl-CS" altLang="en-US" sz="2400"/>
              <a:t>локалне</a:t>
            </a:r>
            <a:r>
              <a:rPr lang="en-US" altLang="en-US" sz="2400"/>
              <a:t>, </a:t>
            </a:r>
            <a:r>
              <a:rPr lang="sr-Cyrl-CS" altLang="en-US" sz="2400"/>
              <a:t>стављањем</a:t>
            </a:r>
            <a:r>
              <a:rPr lang="en-US" altLang="en-US" sz="2400"/>
              <a:t> </a:t>
            </a:r>
            <a:r>
              <a:rPr lang="sr-Cyrl-CS" altLang="en-US" sz="2400"/>
              <a:t>жељеног</a:t>
            </a:r>
            <a:r>
              <a:rPr lang="en-US" altLang="en-US" sz="2400"/>
              <a:t> </a:t>
            </a:r>
            <a:r>
              <a:rPr lang="sr-Cyrl-CS" altLang="en-US" sz="2400"/>
              <a:t>дела</a:t>
            </a:r>
            <a:r>
              <a:rPr lang="en-US" altLang="en-US" sz="2400"/>
              <a:t> </a:t>
            </a:r>
            <a:r>
              <a:rPr lang="sr-Cyrl-CS" altLang="en-US" sz="2400"/>
              <a:t>тела</a:t>
            </a:r>
            <a:r>
              <a:rPr lang="en-US" altLang="en-US" sz="2400"/>
              <a:t> </a:t>
            </a:r>
            <a:r>
              <a:rPr lang="sr-Cyrl-CS" altLang="en-US" sz="2400"/>
              <a:t>у</a:t>
            </a:r>
            <a:r>
              <a:rPr lang="en-US" altLang="en-US" sz="2400"/>
              <a:t> </a:t>
            </a:r>
            <a:r>
              <a:rPr lang="sr-Cyrl-CS" altLang="en-US" sz="2400"/>
              <a:t>специјалне</a:t>
            </a:r>
            <a:r>
              <a:rPr lang="en-US" altLang="en-US" sz="2400"/>
              <a:t> </a:t>
            </a:r>
            <a:r>
              <a:rPr lang="sr-Cyrl-CS" altLang="en-US" sz="2400"/>
              <a:t>кесе</a:t>
            </a:r>
            <a:r>
              <a:rPr lang="en-US" altLang="en-US" sz="2400"/>
              <a:t>. </a:t>
            </a:r>
          </a:p>
          <a:p>
            <a:pPr eaLnBrk="1" hangingPunct="1">
              <a:lnSpc>
                <a:spcPct val="80000"/>
              </a:lnSpc>
            </a:pPr>
            <a:r>
              <a:rPr lang="sr-Cyrl-CS" altLang="en-US" sz="2400" b="1" u="sng"/>
              <a:t>Код</a:t>
            </a:r>
            <a:r>
              <a:rPr lang="en-US" altLang="en-US" sz="2400" b="1" u="sng"/>
              <a:t> </a:t>
            </a:r>
            <a:r>
              <a:rPr lang="sr-Cyrl-CS" altLang="en-US" sz="2400" b="1" u="sng"/>
              <a:t>општих</a:t>
            </a:r>
            <a:r>
              <a:rPr lang="en-US" altLang="en-US" sz="2400" b="1" u="sng"/>
              <a:t> </a:t>
            </a:r>
            <a:r>
              <a:rPr lang="sr-Cyrl-CS" altLang="en-US" sz="2400" b="1" u="sng"/>
              <a:t>купки</a:t>
            </a:r>
            <a:r>
              <a:rPr lang="en-US" altLang="en-US" sz="2400"/>
              <a:t> </a:t>
            </a:r>
            <a:r>
              <a:rPr lang="sr-Cyrl-CS" altLang="en-US" sz="2400"/>
              <a:t>слободни</a:t>
            </a:r>
            <a:r>
              <a:rPr lang="en-US" altLang="en-US" sz="2400"/>
              <a:t> </a:t>
            </a:r>
            <a:r>
              <a:rPr lang="sr-Cyrl-CS" altLang="en-US" sz="2400"/>
              <a:t>гас</a:t>
            </a:r>
            <a:r>
              <a:rPr lang="en-US" altLang="en-US" sz="2400"/>
              <a:t> </a:t>
            </a:r>
            <a:r>
              <a:rPr lang="sr-Cyrl-CS" altLang="en-US" sz="2400"/>
              <a:t>ЦО</a:t>
            </a:r>
            <a:r>
              <a:rPr lang="en-US" altLang="en-US" sz="2400"/>
              <a:t>2 </a:t>
            </a:r>
            <a:r>
              <a:rPr lang="sr-Cyrl-CS" altLang="en-US" sz="2400"/>
              <a:t>се</a:t>
            </a:r>
            <a:r>
              <a:rPr lang="en-US" altLang="en-US" sz="2400"/>
              <a:t> </a:t>
            </a:r>
            <a:r>
              <a:rPr lang="sr-Cyrl-CS" altLang="en-US" sz="2400"/>
              <a:t>доводи</a:t>
            </a:r>
            <a:r>
              <a:rPr lang="en-US" altLang="en-US" sz="2400"/>
              <a:t> </a:t>
            </a:r>
            <a:r>
              <a:rPr lang="sr-Cyrl-CS" altLang="en-US" sz="2400"/>
              <a:t>у</a:t>
            </a:r>
            <a:r>
              <a:rPr lang="en-US" altLang="en-US" sz="2400"/>
              <a:t> </a:t>
            </a:r>
            <a:r>
              <a:rPr lang="sr-Cyrl-CS" altLang="en-US" sz="2400"/>
              <a:t>специјалну</a:t>
            </a:r>
            <a:r>
              <a:rPr lang="en-US" altLang="en-US" sz="2400"/>
              <a:t> </a:t>
            </a:r>
            <a:r>
              <a:rPr lang="sr-Cyrl-CS" altLang="en-US" sz="2400"/>
              <a:t>каду</a:t>
            </a:r>
            <a:r>
              <a:rPr lang="en-US" altLang="en-US" sz="2400"/>
              <a:t> </a:t>
            </a:r>
            <a:r>
              <a:rPr lang="sr-Cyrl-CS" altLang="en-US" sz="2400"/>
              <a:t>у</a:t>
            </a:r>
            <a:r>
              <a:rPr lang="en-US" altLang="en-US" sz="2400"/>
              <a:t> </a:t>
            </a:r>
            <a:r>
              <a:rPr lang="sr-Cyrl-CS" altLang="en-US" sz="2400"/>
              <a:t>којој</a:t>
            </a:r>
            <a:r>
              <a:rPr lang="en-US" altLang="en-US" sz="2400"/>
              <a:t> </a:t>
            </a:r>
            <a:r>
              <a:rPr lang="sr-Cyrl-CS" altLang="en-US" sz="2400"/>
              <a:t>пацијент</a:t>
            </a:r>
            <a:r>
              <a:rPr lang="en-US" altLang="en-US" sz="2400"/>
              <a:t> </a:t>
            </a:r>
            <a:r>
              <a:rPr lang="sr-Cyrl-CS" altLang="en-US" sz="2400"/>
              <a:t>за</a:t>
            </a:r>
            <a:r>
              <a:rPr lang="en-US" altLang="en-US" sz="2400"/>
              <a:t> </a:t>
            </a:r>
            <a:r>
              <a:rPr lang="sr-Cyrl-CS" altLang="en-US" sz="2400"/>
              <a:t>време</a:t>
            </a:r>
            <a:r>
              <a:rPr lang="en-US" altLang="en-US" sz="2400"/>
              <a:t> </a:t>
            </a:r>
            <a:r>
              <a:rPr lang="sr-Cyrl-CS" altLang="en-US" sz="2400"/>
              <a:t>апликације</a:t>
            </a:r>
            <a:r>
              <a:rPr lang="en-US" altLang="en-US" sz="2400"/>
              <a:t> </a:t>
            </a:r>
            <a:r>
              <a:rPr lang="sr-Cyrl-CS" altLang="en-US" sz="2400"/>
              <a:t>лежи</a:t>
            </a:r>
            <a:r>
              <a:rPr lang="en-US" altLang="en-US" sz="2400"/>
              <a:t> </a:t>
            </a:r>
            <a:r>
              <a:rPr lang="sr-Cyrl-CS" altLang="en-US" sz="2400"/>
              <a:t>или</a:t>
            </a:r>
            <a:r>
              <a:rPr lang="en-US" altLang="en-US" sz="2400"/>
              <a:t> </a:t>
            </a:r>
            <a:r>
              <a:rPr lang="sr-Cyrl-CS" altLang="en-US" sz="2400"/>
              <a:t>седи</a:t>
            </a:r>
            <a:r>
              <a:rPr lang="en-US" altLang="en-US" sz="2400"/>
              <a:t>, </a:t>
            </a:r>
            <a:r>
              <a:rPr lang="sr-Cyrl-CS" altLang="en-US" sz="2400"/>
              <a:t>са</a:t>
            </a:r>
            <a:r>
              <a:rPr lang="en-US" altLang="en-US" sz="2400"/>
              <a:t> </a:t>
            </a:r>
            <a:r>
              <a:rPr lang="sr-Cyrl-CS" altLang="en-US" sz="2400"/>
              <a:t>главом</a:t>
            </a:r>
            <a:r>
              <a:rPr lang="en-US" altLang="en-US" sz="2400"/>
              <a:t> </a:t>
            </a:r>
            <a:r>
              <a:rPr lang="sr-Cyrl-CS" altLang="en-US" sz="2400"/>
              <a:t>ван</a:t>
            </a:r>
            <a:r>
              <a:rPr lang="en-US" altLang="en-US" sz="2400"/>
              <a:t> </a:t>
            </a:r>
            <a:r>
              <a:rPr lang="sr-Cyrl-CS" altLang="en-US" sz="2400"/>
              <a:t>домашаја</a:t>
            </a:r>
            <a:r>
              <a:rPr lang="en-US" altLang="en-US" sz="2400"/>
              <a:t> </a:t>
            </a:r>
            <a:r>
              <a:rPr lang="sr-Cyrl-CS" altLang="en-US" sz="2400"/>
              <a:t>гаса</a:t>
            </a:r>
            <a:r>
              <a:rPr lang="en-US" altLang="en-US" sz="2400"/>
              <a:t>. </a:t>
            </a:r>
            <a:r>
              <a:rPr lang="sr-Cyrl-CS" altLang="en-US" sz="2400"/>
              <a:t>Пре</a:t>
            </a:r>
            <a:r>
              <a:rPr lang="en-US" altLang="en-US" sz="2400"/>
              <a:t> </a:t>
            </a:r>
            <a:r>
              <a:rPr lang="sr-Cyrl-CS" altLang="en-US" sz="2400"/>
              <a:t>уласка</a:t>
            </a:r>
            <a:r>
              <a:rPr lang="en-US" altLang="en-US" sz="2400"/>
              <a:t> </a:t>
            </a:r>
            <a:r>
              <a:rPr lang="sr-Cyrl-CS" altLang="en-US" sz="2400"/>
              <a:t>у</a:t>
            </a:r>
            <a:r>
              <a:rPr lang="en-US" altLang="en-US" sz="2400"/>
              <a:t> </a:t>
            </a:r>
            <a:r>
              <a:rPr lang="sr-Cyrl-CS" altLang="en-US" sz="2400"/>
              <a:t>каду</a:t>
            </a:r>
            <a:r>
              <a:rPr lang="en-US" altLang="en-US" sz="2400"/>
              <a:t> </a:t>
            </a:r>
            <a:r>
              <a:rPr lang="sr-Cyrl-CS" altLang="en-US" sz="2400"/>
              <a:t>проверава</a:t>
            </a:r>
            <a:r>
              <a:rPr lang="en-US" altLang="en-US" sz="2400"/>
              <a:t> </a:t>
            </a:r>
            <a:r>
              <a:rPr lang="sr-Cyrl-CS" altLang="en-US" sz="2400"/>
              <a:t>се</a:t>
            </a:r>
            <a:r>
              <a:rPr lang="en-US" altLang="en-US" sz="2400"/>
              <a:t> </a:t>
            </a:r>
            <a:r>
              <a:rPr lang="sr-Cyrl-CS" altLang="en-US" sz="2400"/>
              <a:t>да</a:t>
            </a:r>
            <a:r>
              <a:rPr lang="en-US" altLang="en-US" sz="2400"/>
              <a:t> </a:t>
            </a:r>
            <a:r>
              <a:rPr lang="sr-Cyrl-CS" altLang="en-US" sz="2400"/>
              <a:t>ли</a:t>
            </a:r>
            <a:r>
              <a:rPr lang="en-US" altLang="en-US" sz="2400"/>
              <a:t> </a:t>
            </a:r>
            <a:r>
              <a:rPr lang="sr-Cyrl-CS" altLang="en-US" sz="2400"/>
              <a:t>је</a:t>
            </a:r>
            <a:r>
              <a:rPr lang="en-US" altLang="en-US" sz="2400"/>
              <a:t> </a:t>
            </a:r>
            <a:r>
              <a:rPr lang="sr-Cyrl-CS" altLang="en-US" sz="2400"/>
              <a:t>кожа</a:t>
            </a:r>
            <a:r>
              <a:rPr lang="en-US" altLang="en-US" sz="2400"/>
              <a:t> </a:t>
            </a:r>
            <a:r>
              <a:rPr lang="sr-Cyrl-CS" altLang="en-US" sz="2400"/>
              <a:t>потпуно</a:t>
            </a:r>
            <a:r>
              <a:rPr lang="en-US" altLang="en-US" sz="2400"/>
              <a:t> </a:t>
            </a:r>
            <a:r>
              <a:rPr lang="sr-Cyrl-CS" altLang="en-US" sz="2400"/>
              <a:t>сува</a:t>
            </a:r>
            <a:r>
              <a:rPr lang="en-US" altLang="en-US" sz="2400"/>
              <a:t>. </a:t>
            </a:r>
            <a:r>
              <a:rPr lang="sr-Cyrl-CS" altLang="en-US" sz="2400"/>
              <a:t>Купка</a:t>
            </a:r>
            <a:r>
              <a:rPr lang="en-US" altLang="en-US" sz="2400"/>
              <a:t> </a:t>
            </a:r>
            <a:r>
              <a:rPr lang="sr-Cyrl-CS" altLang="en-US" sz="2400"/>
              <a:t>траје</a:t>
            </a:r>
            <a:r>
              <a:rPr lang="en-US" altLang="en-US" sz="2400"/>
              <a:t> 10-15 </a:t>
            </a:r>
            <a:r>
              <a:rPr lang="sr-Cyrl-CS" altLang="en-US" sz="2400"/>
              <a:t>минута</a:t>
            </a:r>
            <a:r>
              <a:rPr lang="en-US" altLang="en-US" sz="2400"/>
              <a:t>, </a:t>
            </a:r>
            <a:r>
              <a:rPr lang="sr-Cyrl-CS" altLang="en-US" sz="2400"/>
              <a:t>након</a:t>
            </a:r>
            <a:r>
              <a:rPr lang="en-US" altLang="en-US" sz="2400"/>
              <a:t> </a:t>
            </a:r>
            <a:r>
              <a:rPr lang="sr-Cyrl-CS" altLang="en-US" sz="2400"/>
              <a:t>чега</a:t>
            </a:r>
            <a:r>
              <a:rPr lang="en-US" altLang="en-US" sz="2400"/>
              <a:t> </a:t>
            </a:r>
            <a:r>
              <a:rPr lang="sr-Cyrl-CS" altLang="en-US" sz="2400"/>
              <a:t>пацијент</a:t>
            </a:r>
            <a:r>
              <a:rPr lang="en-US" altLang="en-US" sz="2400"/>
              <a:t> </a:t>
            </a:r>
            <a:r>
              <a:rPr lang="sr-Cyrl-CS" altLang="en-US" sz="2400"/>
              <a:t>остаје</a:t>
            </a:r>
            <a:r>
              <a:rPr lang="en-US" altLang="en-US" sz="2400"/>
              <a:t> </a:t>
            </a:r>
            <a:r>
              <a:rPr lang="sr-Cyrl-CS" altLang="en-US" sz="2400"/>
              <a:t>лежећи</a:t>
            </a:r>
            <a:r>
              <a:rPr lang="en-US" altLang="en-US" sz="2400"/>
              <a:t> </a:t>
            </a:r>
            <a:r>
              <a:rPr lang="sr-Cyrl-CS" altLang="en-US" sz="2400"/>
              <a:t>још</a:t>
            </a:r>
            <a:r>
              <a:rPr lang="en-US" altLang="en-US" sz="2400"/>
              <a:t> </a:t>
            </a:r>
            <a:r>
              <a:rPr lang="sr-Cyrl-CS" altLang="en-US" sz="2400"/>
              <a:t>шездесетак</a:t>
            </a:r>
            <a:r>
              <a:rPr lang="en-US" altLang="en-US" sz="2400"/>
              <a:t> </a:t>
            </a:r>
            <a:r>
              <a:rPr lang="sr-Cyrl-CS" altLang="en-US" sz="2400"/>
              <a:t>минута</a:t>
            </a:r>
            <a:r>
              <a:rPr lang="en-US" altLang="en-US" sz="2400"/>
              <a:t>. </a:t>
            </a:r>
          </a:p>
          <a:p>
            <a:pPr eaLnBrk="1" hangingPunct="1">
              <a:lnSpc>
                <a:spcPct val="80000"/>
              </a:lnSpc>
            </a:pPr>
            <a:r>
              <a:rPr lang="sr-Cyrl-CS" altLang="en-US" sz="2400"/>
              <a:t>Накнадни</a:t>
            </a:r>
            <a:r>
              <a:rPr lang="en-US" altLang="en-US" sz="2400"/>
              <a:t> </a:t>
            </a:r>
            <a:r>
              <a:rPr lang="sr-Cyrl-CS" altLang="en-US" sz="2400"/>
              <a:t>ефекат</a:t>
            </a:r>
            <a:r>
              <a:rPr lang="en-US" altLang="en-US" sz="2400"/>
              <a:t> </a:t>
            </a:r>
            <a:r>
              <a:rPr lang="sr-Cyrl-CS" altLang="en-US" sz="2400"/>
              <a:t>примене</a:t>
            </a:r>
            <a:r>
              <a:rPr lang="en-US" altLang="en-US" sz="2400"/>
              <a:t> </a:t>
            </a:r>
            <a:r>
              <a:rPr lang="sr-Cyrl-CS" altLang="en-US" sz="2400"/>
              <a:t>купке</a:t>
            </a:r>
            <a:r>
              <a:rPr lang="en-US" altLang="en-US" sz="2400"/>
              <a:t> </a:t>
            </a:r>
            <a:r>
              <a:rPr lang="sr-Cyrl-CS" altLang="en-US" sz="2400"/>
              <a:t>траје</a:t>
            </a:r>
            <a:r>
              <a:rPr lang="en-US" altLang="en-US" sz="2400"/>
              <a:t> </a:t>
            </a:r>
            <a:r>
              <a:rPr lang="sr-Cyrl-CS" altLang="en-US" sz="2400"/>
              <a:t>најмање</a:t>
            </a:r>
            <a:r>
              <a:rPr lang="en-US" altLang="en-US" sz="2400"/>
              <a:t> </a:t>
            </a:r>
            <a:r>
              <a:rPr lang="sr-Cyrl-CS" altLang="en-US" sz="2400"/>
              <a:t>два</a:t>
            </a:r>
            <a:r>
              <a:rPr lang="en-US" altLang="en-US" sz="2400"/>
              <a:t> </a:t>
            </a:r>
            <a:r>
              <a:rPr lang="sr-Cyrl-CS" altLang="en-US" sz="2400"/>
              <a:t>сата</a:t>
            </a:r>
            <a:r>
              <a:rPr lang="en-US" altLang="en-US" sz="2400"/>
              <a:t> </a:t>
            </a:r>
            <a:r>
              <a:rPr lang="sr-Cyrl-CS" altLang="en-US" sz="2400"/>
              <a:t>и</a:t>
            </a:r>
            <a:r>
              <a:rPr lang="en-US" altLang="en-US" sz="2400"/>
              <a:t> </a:t>
            </a:r>
            <a:r>
              <a:rPr lang="sr-Cyrl-CS" altLang="en-US" sz="2400"/>
              <a:t>за</a:t>
            </a:r>
            <a:r>
              <a:rPr lang="en-US" altLang="en-US" sz="2400"/>
              <a:t> </a:t>
            </a:r>
            <a:r>
              <a:rPr lang="sr-Cyrl-CS" altLang="en-US" sz="2400"/>
              <a:t>то</a:t>
            </a:r>
            <a:r>
              <a:rPr lang="en-US" altLang="en-US" sz="2400"/>
              <a:t> </a:t>
            </a:r>
            <a:r>
              <a:rPr lang="sr-Cyrl-CS" altLang="en-US" sz="2400"/>
              <a:t>време</a:t>
            </a:r>
            <a:r>
              <a:rPr lang="en-US" altLang="en-US" sz="2400"/>
              <a:t> </a:t>
            </a:r>
            <a:r>
              <a:rPr lang="sr-Cyrl-CS" altLang="en-US" sz="2400"/>
              <a:t>пацијент</a:t>
            </a:r>
            <a:r>
              <a:rPr lang="en-US" altLang="en-US" sz="2400"/>
              <a:t> </a:t>
            </a:r>
            <a:r>
              <a:rPr lang="sr-Cyrl-CS" altLang="en-US" sz="2400"/>
              <a:t>је</a:t>
            </a:r>
            <a:r>
              <a:rPr lang="en-US" altLang="en-US" sz="2400"/>
              <a:t> </a:t>
            </a:r>
            <a:r>
              <a:rPr lang="sr-Cyrl-CS" altLang="en-US" sz="2400"/>
              <a:t>под</a:t>
            </a:r>
            <a:r>
              <a:rPr lang="en-US" altLang="en-US" sz="2400"/>
              <a:t> </a:t>
            </a:r>
            <a:r>
              <a:rPr lang="sr-Cyrl-CS" altLang="en-US" sz="2400"/>
              <a:t>надзором</a:t>
            </a:r>
            <a:r>
              <a:rPr lang="en-US" altLang="en-US" sz="2400"/>
              <a:t> </a:t>
            </a:r>
            <a:r>
              <a:rPr lang="sr-Cyrl-CS" altLang="en-US" sz="2400"/>
              <a:t>и</a:t>
            </a:r>
            <a:r>
              <a:rPr lang="en-US" altLang="en-US" sz="2400"/>
              <a:t> </a:t>
            </a:r>
            <a:r>
              <a:rPr lang="sr-Cyrl-CS" altLang="en-US" sz="2400"/>
              <a:t>не</a:t>
            </a:r>
            <a:r>
              <a:rPr lang="en-US" altLang="en-US" sz="2400"/>
              <a:t> </a:t>
            </a:r>
            <a:r>
              <a:rPr lang="sr-Cyrl-CS" altLang="en-US" sz="2400"/>
              <a:t>сме</a:t>
            </a:r>
            <a:r>
              <a:rPr lang="en-US" altLang="en-US" sz="2400"/>
              <a:t> </a:t>
            </a:r>
            <a:r>
              <a:rPr lang="sr-Cyrl-CS" altLang="en-US" sz="2400"/>
              <a:t>да</a:t>
            </a:r>
            <a:r>
              <a:rPr lang="en-US" altLang="en-US" sz="2400"/>
              <a:t> </a:t>
            </a:r>
            <a:r>
              <a:rPr lang="sr-Cyrl-CS" altLang="en-US" sz="2400"/>
              <a:t>користи</a:t>
            </a:r>
            <a:r>
              <a:rPr lang="en-US" altLang="en-US" sz="2400"/>
              <a:t> </a:t>
            </a:r>
            <a:r>
              <a:rPr lang="sr-Cyrl-CS" altLang="en-US" sz="2400"/>
              <a:t>друге</a:t>
            </a:r>
            <a:r>
              <a:rPr lang="en-US" altLang="en-US" sz="2400"/>
              <a:t> </a:t>
            </a:r>
            <a:r>
              <a:rPr lang="sr-Cyrl-CS" altLang="en-US" sz="2400"/>
              <a:t>терапијске</a:t>
            </a:r>
            <a:r>
              <a:rPr lang="en-US" altLang="en-US" sz="2400"/>
              <a:t> </a:t>
            </a:r>
            <a:r>
              <a:rPr lang="sr-Cyrl-CS" altLang="en-US" sz="2400"/>
              <a:t>процедуре</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11248"/>
    </mc:Choice>
    <mc:Fallback xmlns="">
      <p:transition spd="slow" advTm="11248"/>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4">
            <a:extLst>
              <a:ext uri="{FF2B5EF4-FFF2-40B4-BE49-F238E27FC236}">
                <a16:creationId xmlns:a16="http://schemas.microsoft.com/office/drawing/2014/main" id="{9E5E2A07-74E2-4A0F-BDEB-354CA52E5E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609600"/>
            <a:ext cx="70294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519"/>
    </mc:Choice>
    <mc:Fallback xmlns="">
      <p:transition spd="slow" advTm="1519"/>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AC7FABE-9F6E-4023-93F6-D25ED88ED934}"/>
              </a:ext>
            </a:extLst>
          </p:cNvPr>
          <p:cNvSpPr>
            <a:spLocks noGrp="1" noChangeArrowheads="1"/>
          </p:cNvSpPr>
          <p:nvPr>
            <p:ph type="title"/>
          </p:nvPr>
        </p:nvSpPr>
        <p:spPr/>
        <p:txBody>
          <a:bodyPr/>
          <a:lstStyle/>
          <a:p>
            <a:pPr eaLnBrk="1" hangingPunct="1"/>
            <a:br>
              <a:rPr lang="sr-Latn-CS" altLang="en-US" b="1">
                <a:latin typeface="Tahoma" panose="020B0604030504040204" pitchFamily="34" charset="0"/>
              </a:rPr>
            </a:br>
            <a:r>
              <a:rPr lang="sr-Cyrl-CS" altLang="en-US" b="1">
                <a:latin typeface="Tahoma" panose="020B0604030504040204" pitchFamily="34" charset="0"/>
              </a:rPr>
              <a:t>ФИЗИКАЛНА</a:t>
            </a:r>
            <a:r>
              <a:rPr lang="sr-Latn-CS" altLang="en-US" b="1">
                <a:latin typeface="Tahoma" panose="020B0604030504040204" pitchFamily="34" charset="0"/>
              </a:rPr>
              <a:t> </a:t>
            </a:r>
            <a:r>
              <a:rPr lang="sr-Cyrl-CS" altLang="en-US" b="1">
                <a:latin typeface="Tahoma" panose="020B0604030504040204" pitchFamily="34" charset="0"/>
              </a:rPr>
              <a:t>ТЕРАПИЈА</a:t>
            </a:r>
            <a:br>
              <a:rPr lang="sr-Latn-CS" altLang="en-US" b="1">
                <a:latin typeface="Tahoma" panose="020B0604030504040204" pitchFamily="34" charset="0"/>
              </a:rPr>
            </a:br>
            <a:endParaRPr lang="en-US" altLang="en-US" b="1">
              <a:latin typeface="Tahoma" panose="020B0604030504040204" pitchFamily="34" charset="0"/>
            </a:endParaRPr>
          </a:p>
        </p:txBody>
      </p:sp>
      <p:graphicFrame>
        <p:nvGraphicFramePr>
          <p:cNvPr id="9218" name="Object 3">
            <a:extLst>
              <a:ext uri="{FF2B5EF4-FFF2-40B4-BE49-F238E27FC236}">
                <a16:creationId xmlns:a16="http://schemas.microsoft.com/office/drawing/2014/main" id="{2F701503-8611-48D4-8E5C-DC53B58A7EF7}"/>
              </a:ext>
            </a:extLst>
          </p:cNvPr>
          <p:cNvGraphicFramePr>
            <a:graphicFrameLocks noGrp="1" noChangeAspect="1"/>
          </p:cNvGraphicFramePr>
          <p:nvPr>
            <p:ph type="tbl" idx="1"/>
          </p:nvPr>
        </p:nvGraphicFramePr>
        <p:xfrm>
          <a:off x="1757363" y="1778000"/>
          <a:ext cx="5629275" cy="4140200"/>
        </p:xfrm>
        <a:graphic>
          <a:graphicData uri="http://schemas.openxmlformats.org/presentationml/2006/ole">
            <mc:AlternateContent xmlns:mc="http://schemas.openxmlformats.org/markup-compatibility/2006">
              <mc:Choice xmlns:v="urn:schemas-microsoft-com:vml" Requires="v">
                <p:oleObj spid="_x0000_s9224" name="Document" r:id="rId3" imgW="5630040" imgH="4140000" progId="Word.Document.8">
                  <p:embed/>
                </p:oleObj>
              </mc:Choice>
              <mc:Fallback>
                <p:oleObj name="Document" r:id="rId3" imgW="5630040" imgH="4140000"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7363" y="1778000"/>
                        <a:ext cx="5629275" cy="4140200"/>
                      </a:xfrm>
                      <a:prstGeom prst="rect">
                        <a:avLst/>
                      </a:prstGeom>
                      <a:solidFill>
                        <a:srgbClr val="FFFF99"/>
                      </a:solid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8671"/>
    </mc:Choice>
    <mc:Fallback xmlns="">
      <p:transition spd="slow" advTm="8671"/>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a:extLst>
              <a:ext uri="{FF2B5EF4-FFF2-40B4-BE49-F238E27FC236}">
                <a16:creationId xmlns:a16="http://schemas.microsoft.com/office/drawing/2014/main" id="{9822F533-C0F2-4B50-8069-194F618D6BC7}"/>
              </a:ext>
            </a:extLst>
          </p:cNvPr>
          <p:cNvSpPr>
            <a:spLocks noGrp="1" noChangeArrowheads="1"/>
          </p:cNvSpPr>
          <p:nvPr>
            <p:ph type="title"/>
          </p:nvPr>
        </p:nvSpPr>
        <p:spPr/>
        <p:txBody>
          <a:bodyPr/>
          <a:lstStyle/>
          <a:p>
            <a:pPr eaLnBrk="1" hangingPunct="1"/>
            <a:br>
              <a:rPr lang="sr-Latn-CS" altLang="en-US" b="1">
                <a:latin typeface="Tahoma" panose="020B0604030504040204" pitchFamily="34" charset="0"/>
              </a:rPr>
            </a:br>
            <a:r>
              <a:rPr lang="sr-Cyrl-CS" altLang="en-US" b="1">
                <a:latin typeface="Tahoma" panose="020B0604030504040204" pitchFamily="34" charset="0"/>
              </a:rPr>
              <a:t>ФИЗИКАЛНА</a:t>
            </a:r>
            <a:r>
              <a:rPr lang="sr-Latn-CS" altLang="en-US" b="1">
                <a:latin typeface="Tahoma" panose="020B0604030504040204" pitchFamily="34" charset="0"/>
              </a:rPr>
              <a:t> </a:t>
            </a:r>
            <a:r>
              <a:rPr lang="sr-Cyrl-CS" altLang="en-US" b="1">
                <a:latin typeface="Tahoma" panose="020B0604030504040204" pitchFamily="34" charset="0"/>
              </a:rPr>
              <a:t>ТЕРАПИЈА</a:t>
            </a:r>
            <a:br>
              <a:rPr lang="sr-Latn-CS" altLang="en-US" b="1">
                <a:latin typeface="Tahoma" panose="020B0604030504040204" pitchFamily="34" charset="0"/>
              </a:rPr>
            </a:br>
            <a:endParaRPr lang="en-US" altLang="en-US" b="1">
              <a:latin typeface="Tahoma" panose="020B0604030504040204" pitchFamily="34" charset="0"/>
            </a:endParaRPr>
          </a:p>
        </p:txBody>
      </p:sp>
      <p:graphicFrame>
        <p:nvGraphicFramePr>
          <p:cNvPr id="10242" name="Object 3">
            <a:extLst>
              <a:ext uri="{FF2B5EF4-FFF2-40B4-BE49-F238E27FC236}">
                <a16:creationId xmlns:a16="http://schemas.microsoft.com/office/drawing/2014/main" id="{7B698A96-7AF6-4910-881C-D3A46E8CA838}"/>
              </a:ext>
            </a:extLst>
          </p:cNvPr>
          <p:cNvGraphicFramePr>
            <a:graphicFrameLocks noGrp="1" noChangeAspect="1"/>
          </p:cNvGraphicFramePr>
          <p:nvPr>
            <p:ph type="tbl" idx="1"/>
          </p:nvPr>
        </p:nvGraphicFramePr>
        <p:xfrm>
          <a:off x="1066800" y="1550988"/>
          <a:ext cx="7239000" cy="4516437"/>
        </p:xfrm>
        <a:graphic>
          <a:graphicData uri="http://schemas.openxmlformats.org/presentationml/2006/ole">
            <mc:AlternateContent xmlns:mc="http://schemas.openxmlformats.org/markup-compatibility/2006">
              <mc:Choice xmlns:v="urn:schemas-microsoft-com:vml" Requires="v">
                <p:oleObj spid="_x0000_s10248" name="Document" r:id="rId3" imgW="5630040" imgH="3512160" progId="Word.Document.8">
                  <p:embed/>
                </p:oleObj>
              </mc:Choice>
              <mc:Fallback>
                <p:oleObj name="Document" r:id="rId3" imgW="5630040" imgH="3512160"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550988"/>
                        <a:ext cx="7239000" cy="4516437"/>
                      </a:xfrm>
                      <a:prstGeom prst="rect">
                        <a:avLst/>
                      </a:prstGeom>
                      <a:solidFill>
                        <a:srgbClr val="00FFFF"/>
                      </a:solid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610"/>
    </mc:Choice>
    <mc:Fallback xmlns="">
      <p:transition spd="slow" advTm="2610"/>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a:extLst>
              <a:ext uri="{FF2B5EF4-FFF2-40B4-BE49-F238E27FC236}">
                <a16:creationId xmlns:a16="http://schemas.microsoft.com/office/drawing/2014/main" id="{6899FD07-D7E7-4A68-90ED-793D44B7D35A}"/>
              </a:ext>
            </a:extLst>
          </p:cNvPr>
          <p:cNvSpPr>
            <a:spLocks noGrp="1" noChangeArrowheads="1"/>
          </p:cNvSpPr>
          <p:nvPr>
            <p:ph type="title"/>
          </p:nvPr>
        </p:nvSpPr>
        <p:spPr/>
        <p:txBody>
          <a:bodyPr/>
          <a:lstStyle/>
          <a:p>
            <a:pPr eaLnBrk="1" hangingPunct="1"/>
            <a:r>
              <a:rPr lang="sr-Cyrl-CS" altLang="en-US"/>
              <a:t>ФИЗИКАЛНА</a:t>
            </a:r>
            <a:r>
              <a:rPr lang="en-US" altLang="en-US"/>
              <a:t> </a:t>
            </a:r>
            <a:r>
              <a:rPr lang="sr-Cyrl-CS" altLang="en-US"/>
              <a:t>ТЕРАПИЈА</a:t>
            </a:r>
            <a:endParaRPr lang="en-US" altLang="en-US"/>
          </a:p>
        </p:txBody>
      </p:sp>
      <p:graphicFrame>
        <p:nvGraphicFramePr>
          <p:cNvPr id="11266" name="Object 3">
            <a:extLst>
              <a:ext uri="{FF2B5EF4-FFF2-40B4-BE49-F238E27FC236}">
                <a16:creationId xmlns:a16="http://schemas.microsoft.com/office/drawing/2014/main" id="{C0BC5631-8E10-477F-8B04-2265E972246F}"/>
              </a:ext>
            </a:extLst>
          </p:cNvPr>
          <p:cNvGraphicFramePr>
            <a:graphicFrameLocks noGrp="1" noChangeAspect="1"/>
          </p:cNvGraphicFramePr>
          <p:nvPr>
            <p:ph type="tbl" idx="1"/>
          </p:nvPr>
        </p:nvGraphicFramePr>
        <p:xfrm>
          <a:off x="609600" y="2025650"/>
          <a:ext cx="7727950" cy="3316288"/>
        </p:xfrm>
        <a:graphic>
          <a:graphicData uri="http://schemas.openxmlformats.org/presentationml/2006/ole">
            <mc:AlternateContent xmlns:mc="http://schemas.openxmlformats.org/markup-compatibility/2006">
              <mc:Choice xmlns:v="urn:schemas-microsoft-com:vml" Requires="v">
                <p:oleObj spid="_x0000_s11272" name="Document" r:id="rId3" imgW="5630040" imgH="2416680" progId="Word.Document.8">
                  <p:embed/>
                </p:oleObj>
              </mc:Choice>
              <mc:Fallback>
                <p:oleObj name="Document" r:id="rId3" imgW="5630040" imgH="2416680"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025650"/>
                        <a:ext cx="7727950" cy="3316288"/>
                      </a:xfrm>
                      <a:prstGeom prst="rect">
                        <a:avLst/>
                      </a:prstGeom>
                      <a:solidFill>
                        <a:srgbClr val="00FFFF"/>
                      </a:solid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030"/>
    </mc:Choice>
    <mc:Fallback xmlns="">
      <p:transition spd="slow" advTm="2030"/>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a:extLst>
              <a:ext uri="{FF2B5EF4-FFF2-40B4-BE49-F238E27FC236}">
                <a16:creationId xmlns:a16="http://schemas.microsoft.com/office/drawing/2014/main" id="{CED98324-BD2D-4E4C-8E67-08B168BFC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549275"/>
            <a:ext cx="7993062"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3459"/>
    </mc:Choice>
    <mc:Fallback xmlns="">
      <p:transition spd="slow" advTm="1345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6CDB60EE-41A0-4599-81D4-CE7253C0A1AA}"/>
              </a:ext>
            </a:extLst>
          </p:cNvPr>
          <p:cNvSpPr>
            <a:spLocks noGrp="1" noChangeArrowheads="1"/>
          </p:cNvSpPr>
          <p:nvPr>
            <p:ph type="title"/>
          </p:nvPr>
        </p:nvSpPr>
        <p:spPr/>
        <p:txBody>
          <a:bodyPr/>
          <a:lstStyle/>
          <a:p>
            <a:pPr eaLnBrk="1" hangingPunct="1"/>
            <a:r>
              <a:rPr lang="sr-Cyrl-CS" altLang="en-US"/>
              <a:t>Терапија</a:t>
            </a:r>
            <a:r>
              <a:rPr lang="en-US" altLang="en-US"/>
              <a:t> </a:t>
            </a:r>
            <a:r>
              <a:rPr lang="sr-Cyrl-CS" altLang="en-US"/>
              <a:t>Рејнова</a:t>
            </a:r>
            <a:r>
              <a:rPr lang="en-US" altLang="en-US"/>
              <a:t> </a:t>
            </a:r>
            <a:r>
              <a:rPr lang="sr-Cyrl-CS" altLang="en-US"/>
              <a:t>болест</a:t>
            </a:r>
            <a:r>
              <a:rPr lang="en-US" altLang="en-US"/>
              <a:t> </a:t>
            </a:r>
            <a:endParaRPr lang="en-US" altLang="en-US" b="1"/>
          </a:p>
        </p:txBody>
      </p:sp>
      <p:sp>
        <p:nvSpPr>
          <p:cNvPr id="25603" name="Rectangle 3">
            <a:extLst>
              <a:ext uri="{FF2B5EF4-FFF2-40B4-BE49-F238E27FC236}">
                <a16:creationId xmlns:a16="http://schemas.microsoft.com/office/drawing/2014/main" id="{FD6B51B6-614C-4FF9-9B0C-E38A202B2630}"/>
              </a:ext>
            </a:extLst>
          </p:cNvPr>
          <p:cNvSpPr>
            <a:spLocks noGrp="1" noChangeArrowheads="1"/>
          </p:cNvSpPr>
          <p:nvPr>
            <p:ph sz="half" idx="1"/>
          </p:nvPr>
        </p:nvSpPr>
        <p:spPr/>
        <p:txBody>
          <a:bodyPr/>
          <a:lstStyle/>
          <a:p>
            <a:pPr eaLnBrk="1" hangingPunct="1"/>
            <a:r>
              <a:rPr lang="sr-Cyrl-CS" altLang="en-US" sz="2400"/>
              <a:t>Психотерапија</a:t>
            </a:r>
            <a:endParaRPr lang="sr-Latn-CS" altLang="en-US" sz="2400"/>
          </a:p>
          <a:p>
            <a:pPr eaLnBrk="1" hangingPunct="1"/>
            <a:r>
              <a:rPr lang="sr-Cyrl-CS" altLang="en-US" sz="2400"/>
              <a:t>Хигијенско</a:t>
            </a:r>
            <a:r>
              <a:rPr lang="sr-Latn-CS" altLang="en-US" sz="2400"/>
              <a:t> </a:t>
            </a:r>
            <a:r>
              <a:rPr lang="sr-Cyrl-CS" altLang="en-US" sz="2400"/>
              <a:t>дијететски</a:t>
            </a:r>
            <a:r>
              <a:rPr lang="sr-Latn-CS" altLang="en-US" sz="2400"/>
              <a:t> </a:t>
            </a:r>
            <a:r>
              <a:rPr lang="sr-Cyrl-CS" altLang="en-US" sz="2400"/>
              <a:t>режим</a:t>
            </a:r>
            <a:endParaRPr lang="en-US" altLang="en-US" sz="2400"/>
          </a:p>
          <a:p>
            <a:pPr lvl="1" eaLnBrk="1" hangingPunct="1"/>
            <a:r>
              <a:rPr lang="sr-Cyrl-CS" altLang="en-US" sz="2000"/>
              <a:t>Избегавање</a:t>
            </a:r>
            <a:r>
              <a:rPr lang="en-US" altLang="en-US" sz="2000"/>
              <a:t> </a:t>
            </a:r>
            <a:r>
              <a:rPr lang="sr-Cyrl-CS" altLang="en-US" sz="2000"/>
              <a:t>излагања</a:t>
            </a:r>
            <a:r>
              <a:rPr lang="en-US" altLang="en-US" sz="2000"/>
              <a:t> </a:t>
            </a:r>
            <a:r>
              <a:rPr lang="sr-Cyrl-CS" altLang="en-US" sz="2000"/>
              <a:t>хладноћи</a:t>
            </a:r>
            <a:endParaRPr lang="en-US" altLang="en-US" sz="2000"/>
          </a:p>
          <a:p>
            <a:pPr lvl="1" eaLnBrk="1" hangingPunct="1"/>
            <a:r>
              <a:rPr lang="sr-Cyrl-CS" altLang="en-US" sz="2000"/>
              <a:t>Забрана</a:t>
            </a:r>
            <a:r>
              <a:rPr lang="en-US" altLang="en-US" sz="2000"/>
              <a:t> </a:t>
            </a:r>
            <a:r>
              <a:rPr lang="sr-Cyrl-CS" altLang="en-US" sz="2000"/>
              <a:t>пушења</a:t>
            </a:r>
            <a:endParaRPr lang="en-US" altLang="en-US" sz="2000"/>
          </a:p>
          <a:p>
            <a:pPr eaLnBrk="1" hangingPunct="1"/>
            <a:r>
              <a:rPr lang="sr-Cyrl-CS" altLang="en-US" sz="2400"/>
              <a:t>Медикаментозна</a:t>
            </a:r>
            <a:r>
              <a:rPr lang="en-US" altLang="en-US" sz="2400"/>
              <a:t> </a:t>
            </a:r>
            <a:r>
              <a:rPr lang="sr-Cyrl-CS" altLang="en-US" sz="2400"/>
              <a:t>терапија</a:t>
            </a:r>
            <a:r>
              <a:rPr lang="en-US" altLang="en-US" sz="2400"/>
              <a:t>:</a:t>
            </a:r>
          </a:p>
          <a:p>
            <a:pPr lvl="1" eaLnBrk="1" hangingPunct="1"/>
            <a:r>
              <a:rPr lang="sr-Cyrl-CS" altLang="en-US" sz="2000"/>
              <a:t>Седативи</a:t>
            </a:r>
            <a:r>
              <a:rPr lang="en-US" altLang="en-US" sz="2000"/>
              <a:t>, </a:t>
            </a:r>
          </a:p>
          <a:p>
            <a:pPr lvl="1" eaLnBrk="1" hangingPunct="1"/>
            <a:r>
              <a:rPr lang="sr-Cyrl-CS" altLang="en-US" sz="2000"/>
              <a:t>кожни</a:t>
            </a:r>
            <a:r>
              <a:rPr lang="en-US" altLang="en-US" sz="2000"/>
              <a:t> </a:t>
            </a:r>
            <a:r>
              <a:rPr lang="sr-Cyrl-CS" altLang="en-US" sz="2000"/>
              <a:t>вазодилататори</a:t>
            </a:r>
            <a:r>
              <a:rPr lang="en-US" altLang="en-US" sz="2000"/>
              <a:t> (Complamin, Prazosin)</a:t>
            </a:r>
          </a:p>
          <a:p>
            <a:pPr lvl="1" eaLnBrk="1" hangingPunct="1"/>
            <a:r>
              <a:rPr lang="sr-Cyrl-CS" altLang="en-US" sz="2000"/>
              <a:t>инхибитори</a:t>
            </a:r>
            <a:r>
              <a:rPr lang="en-US" altLang="en-US" sz="2000"/>
              <a:t> </a:t>
            </a:r>
            <a:r>
              <a:rPr lang="sr-Cyrl-CS" altLang="en-US" sz="2000"/>
              <a:t>калцијума</a:t>
            </a:r>
            <a:r>
              <a:rPr lang="en-US" altLang="en-US" sz="2000"/>
              <a:t> (Nifelat)</a:t>
            </a:r>
          </a:p>
        </p:txBody>
      </p:sp>
      <p:sp>
        <p:nvSpPr>
          <p:cNvPr id="25604" name="Rectangle 4">
            <a:extLst>
              <a:ext uri="{FF2B5EF4-FFF2-40B4-BE49-F238E27FC236}">
                <a16:creationId xmlns:a16="http://schemas.microsoft.com/office/drawing/2014/main" id="{1547C856-7DAD-4D96-B1DB-6EBB50359057}"/>
              </a:ext>
            </a:extLst>
          </p:cNvPr>
          <p:cNvSpPr>
            <a:spLocks noGrp="1" noChangeArrowheads="1"/>
          </p:cNvSpPr>
          <p:nvPr>
            <p:ph sz="half" idx="2"/>
          </p:nvPr>
        </p:nvSpPr>
        <p:spPr>
          <a:xfrm>
            <a:off x="5029200" y="1600200"/>
            <a:ext cx="3886200" cy="4525963"/>
          </a:xfrm>
        </p:spPr>
        <p:txBody>
          <a:bodyPr/>
          <a:lstStyle/>
          <a:p>
            <a:pPr algn="ctr" eaLnBrk="1" hangingPunct="1">
              <a:buFontTx/>
              <a:buNone/>
            </a:pPr>
            <a:r>
              <a:rPr lang="sr-Latn-CS" altLang="en-US" sz="2400" b="1" u="sng"/>
              <a:t>Fizikalna terapija</a:t>
            </a:r>
          </a:p>
          <a:p>
            <a:pPr eaLnBrk="1" hangingPunct="1"/>
            <a:r>
              <a:rPr lang="sr-Latn-CS" altLang="en-US" sz="2400"/>
              <a:t>DDS </a:t>
            </a:r>
          </a:p>
          <a:p>
            <a:pPr eaLnBrk="1" hangingPunct="1"/>
            <a:r>
              <a:rPr lang="sr-Cyrl-CS" altLang="en-US" sz="2400"/>
              <a:t>Стабил</a:t>
            </a:r>
            <a:r>
              <a:rPr lang="sr-Latn-CS" altLang="en-US" sz="2400"/>
              <a:t>na galvanizacija</a:t>
            </a:r>
          </a:p>
          <a:p>
            <a:pPr eaLnBrk="1" hangingPunct="1"/>
            <a:r>
              <a:rPr lang="sr-Latn-CS" altLang="en-US" sz="2400"/>
              <a:t>IFS</a:t>
            </a:r>
          </a:p>
          <a:p>
            <a:pPr eaLnBrk="1" hangingPunct="1"/>
            <a:r>
              <a:rPr lang="sr-Latn-CS" altLang="en-US" sz="2400"/>
              <a:t>Magnetoterapija</a:t>
            </a:r>
          </a:p>
          <a:p>
            <a:pPr eaLnBrk="1" hangingPunct="1"/>
            <a:r>
              <a:rPr lang="sr-Latn-CS" altLang="en-US" sz="2400"/>
              <a:t>Laseroterapija</a:t>
            </a:r>
          </a:p>
          <a:p>
            <a:pPr eaLnBrk="1" hangingPunct="1"/>
            <a:r>
              <a:rPr lang="sr-Latn-CS" altLang="en-US" sz="2400"/>
              <a:t>Vakusak</a:t>
            </a:r>
          </a:p>
          <a:p>
            <a:pPr eaLnBrk="1" hangingPunct="1"/>
            <a:r>
              <a:rPr lang="sr-Latn-CS" altLang="en-US" sz="2400"/>
              <a:t>Vaskulator</a:t>
            </a:r>
            <a:endParaRPr lang="en-US" altLang="en-US" sz="2400"/>
          </a:p>
          <a:p>
            <a:pPr eaLnBrk="1" hangingPunct="1"/>
            <a:r>
              <a:rPr lang="en-US" altLang="en-US" sz="2400"/>
              <a:t>HBO</a:t>
            </a:r>
            <a:endParaRPr lang="sr-Cyrl-CS" altLang="en-US" sz="2400"/>
          </a:p>
          <a:p>
            <a:pPr eaLnBrk="1" hangingPunct="1"/>
            <a:r>
              <a:rPr lang="sr-Cyrl-CS" altLang="en-US" sz="2400"/>
              <a:t>Кинезитерапија</a:t>
            </a:r>
            <a:r>
              <a:rPr lang="en-US" altLang="en-US" sz="2400"/>
              <a:t>..</a:t>
            </a:r>
            <a:endParaRPr lang="sr-Latn-CS" altLang="en-US" sz="2400"/>
          </a:p>
          <a:p>
            <a:pPr eaLnBrk="1" hangingPunct="1"/>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30637"/>
    </mc:Choice>
    <mc:Fallback xmlns="">
      <p:transition spd="slow" advTm="30637"/>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E10C77F6-3B08-4A72-B380-9D1FB180AC13}"/>
              </a:ext>
            </a:extLst>
          </p:cNvPr>
          <p:cNvSpPr>
            <a:spLocks noGrp="1"/>
          </p:cNvSpPr>
          <p:nvPr>
            <p:ph type="title"/>
          </p:nvPr>
        </p:nvSpPr>
        <p:spPr>
          <a:xfrm>
            <a:off x="425450" y="0"/>
            <a:ext cx="8228013" cy="1144588"/>
          </a:xfrm>
        </p:spPr>
        <p:txBody>
          <a:bodyPr/>
          <a:lstStyle/>
          <a:p>
            <a:pPr eaLnBrk="1" hangingPunct="1"/>
            <a:r>
              <a:rPr lang="en-US" altLang="en-US" sz="3600" b="1" u="sng"/>
              <a:t>Б)  ОШТЕЋЕЊЕ  ВЕНСКОГ  СИСТЕМА</a:t>
            </a:r>
          </a:p>
        </p:txBody>
      </p:sp>
      <p:sp>
        <p:nvSpPr>
          <p:cNvPr id="134147" name="Rectangle 3">
            <a:extLst>
              <a:ext uri="{FF2B5EF4-FFF2-40B4-BE49-F238E27FC236}">
                <a16:creationId xmlns:a16="http://schemas.microsoft.com/office/drawing/2014/main" id="{6046750E-2050-4765-8CE9-FA3ED4989B54}"/>
              </a:ext>
            </a:extLst>
          </p:cNvPr>
          <p:cNvSpPr>
            <a:spLocks noGrp="1"/>
          </p:cNvSpPr>
          <p:nvPr>
            <p:ph idx="1"/>
          </p:nvPr>
        </p:nvSpPr>
        <p:spPr>
          <a:xfrm>
            <a:off x="914400" y="2286000"/>
            <a:ext cx="7772400" cy="4297363"/>
          </a:xfrm>
        </p:spPr>
        <p:txBody>
          <a:bodyPr/>
          <a:lstStyle/>
          <a:p>
            <a:pPr marL="552450" indent="-552450" defTabSz="828675" eaLnBrk="1" hangingPunct="1">
              <a:buFontTx/>
              <a:buAutoNum type="arabicPeriod"/>
            </a:pPr>
            <a:r>
              <a:rPr lang="en-US" altLang="en-US" b="1" dirty="0" err="1"/>
              <a:t>Proširenje</a:t>
            </a:r>
            <a:r>
              <a:rPr lang="en-US" altLang="en-US" b="1" dirty="0"/>
              <a:t> vena (Varices cruris)</a:t>
            </a:r>
            <a:r>
              <a:rPr lang="sr-Latn-CS" altLang="en-US" b="1" dirty="0"/>
              <a:t>	</a:t>
            </a:r>
          </a:p>
          <a:p>
            <a:pPr marL="552450" indent="-552450" defTabSz="828675" eaLnBrk="1" hangingPunct="1">
              <a:buFontTx/>
              <a:buAutoNum type="arabicPeriod"/>
            </a:pPr>
            <a:endParaRPr lang="sr-Latn-CS" altLang="en-US" b="1" dirty="0"/>
          </a:p>
          <a:p>
            <a:pPr marL="552450" indent="-552450" defTabSz="828675" eaLnBrk="1" hangingPunct="1">
              <a:buFontTx/>
              <a:buAutoNum type="arabicPeriod"/>
            </a:pPr>
            <a:r>
              <a:rPr lang="en-US" altLang="en-US" b="1" dirty="0" err="1"/>
              <a:t>Tromboza</a:t>
            </a:r>
            <a:r>
              <a:rPr lang="en-US" altLang="en-US" b="1" dirty="0"/>
              <a:t> </a:t>
            </a:r>
            <a:r>
              <a:rPr lang="en-US" altLang="en-US" b="1" dirty="0" err="1"/>
              <a:t>sa</a:t>
            </a:r>
            <a:r>
              <a:rPr lang="en-US" altLang="en-US" b="1" dirty="0"/>
              <a:t> </a:t>
            </a:r>
            <a:r>
              <a:rPr lang="en-US" altLang="en-US" b="1" dirty="0" err="1"/>
              <a:t>zapaljenjem</a:t>
            </a:r>
            <a:r>
              <a:rPr lang="en-US" altLang="en-US" b="1" dirty="0"/>
              <a:t> vena (Thrombophlebitis)</a:t>
            </a:r>
            <a:endParaRPr lang="sr-Latn-CS" altLang="en-US" b="1" dirty="0"/>
          </a:p>
          <a:p>
            <a:pPr marL="552450" indent="-552450" defTabSz="828675" eaLnBrk="1" hangingPunct="1">
              <a:buFontTx/>
              <a:buAutoNum type="arabicPeriod"/>
            </a:pPr>
            <a:endParaRPr lang="sr-Latn-CS" altLang="en-US" b="1" dirty="0"/>
          </a:p>
          <a:p>
            <a:pPr marL="552450" indent="-552450" defTabSz="828675" eaLnBrk="1" hangingPunct="1">
              <a:buFontTx/>
              <a:buAutoNum type="arabicPeriod"/>
            </a:pPr>
            <a:r>
              <a:rPr lang="en-US" altLang="en-US" b="1" dirty="0" err="1"/>
              <a:t>Prisustvo</a:t>
            </a:r>
            <a:r>
              <a:rPr lang="en-US" altLang="en-US" b="1" dirty="0"/>
              <a:t> tromba u </a:t>
            </a:r>
            <a:r>
              <a:rPr lang="en-US" altLang="en-US" b="1" dirty="0" err="1"/>
              <a:t>venama</a:t>
            </a:r>
            <a:r>
              <a:rPr lang="en-US" altLang="en-US" b="1" dirty="0"/>
              <a:t> (Phlebothrombosis)</a:t>
            </a:r>
          </a:p>
        </p:txBody>
      </p:sp>
    </p:spTree>
  </p:cSld>
  <p:clrMapOvr>
    <a:masterClrMapping/>
  </p:clrMapOvr>
  <p:transition advTm="16635"/>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D9AF0337-DC0C-43E4-82FA-995D89B11A66}"/>
              </a:ext>
            </a:extLst>
          </p:cNvPr>
          <p:cNvSpPr>
            <a:spLocks noGrp="1" noChangeArrowheads="1"/>
          </p:cNvSpPr>
          <p:nvPr>
            <p:ph type="title"/>
          </p:nvPr>
        </p:nvSpPr>
        <p:spPr>
          <a:xfrm>
            <a:off x="425450" y="0"/>
            <a:ext cx="8228013" cy="563563"/>
          </a:xfrm>
        </p:spPr>
        <p:txBody>
          <a:bodyPr rtlCol="0">
            <a:normAutofit fontScale="90000"/>
          </a:bodyPr>
          <a:lstStyle/>
          <a:p>
            <a:pPr eaLnBrk="1" fontAlgn="auto" hangingPunct="1">
              <a:spcAft>
                <a:spcPts val="0"/>
              </a:spcAft>
              <a:defRPr/>
            </a:pPr>
            <a:r>
              <a:rPr lang="x-none" sz="3600"/>
              <a:t>Терапија</a:t>
            </a:r>
            <a:endParaRPr lang="en-US" sz="3600" dirty="0"/>
          </a:p>
        </p:txBody>
      </p:sp>
      <p:sp>
        <p:nvSpPr>
          <p:cNvPr id="135171" name="Rectangle 3">
            <a:extLst>
              <a:ext uri="{FF2B5EF4-FFF2-40B4-BE49-F238E27FC236}">
                <a16:creationId xmlns:a16="http://schemas.microsoft.com/office/drawing/2014/main" id="{29022C34-CE97-4B02-AC2E-17821682148C}"/>
              </a:ext>
            </a:extLst>
          </p:cNvPr>
          <p:cNvSpPr>
            <a:spLocks noGrp="1"/>
          </p:cNvSpPr>
          <p:nvPr>
            <p:ph idx="1"/>
          </p:nvPr>
        </p:nvSpPr>
        <p:spPr>
          <a:xfrm>
            <a:off x="381000" y="1066800"/>
            <a:ext cx="8458200" cy="5791200"/>
          </a:xfrm>
        </p:spPr>
        <p:txBody>
          <a:bodyPr/>
          <a:lstStyle/>
          <a:p>
            <a:pPr algn="just" eaLnBrk="1" hangingPunct="1">
              <a:lnSpc>
                <a:spcPct val="80000"/>
              </a:lnSpc>
              <a:buFont typeface="Wingdings" panose="05000000000000000000" pitchFamily="2" charset="2"/>
              <a:buNone/>
            </a:pPr>
            <a:r>
              <a:rPr lang="en-US" altLang="en-US" sz="2000" b="1" u="sng"/>
              <a:t>Медикаментна</a:t>
            </a:r>
            <a:endParaRPr lang="sr-Latn-CS" altLang="en-US" sz="2000" b="1" u="sng"/>
          </a:p>
          <a:p>
            <a:pPr algn="just" eaLnBrk="1" hangingPunct="1">
              <a:lnSpc>
                <a:spcPct val="80000"/>
              </a:lnSpc>
            </a:pPr>
            <a:r>
              <a:rPr lang="en-US" altLang="en-US" sz="2000"/>
              <a:t>Антибиотици</a:t>
            </a:r>
            <a:endParaRPr lang="sr-Latn-CS" altLang="en-US" sz="2000"/>
          </a:p>
          <a:p>
            <a:pPr algn="just" eaLnBrk="1" hangingPunct="1">
              <a:lnSpc>
                <a:spcPct val="80000"/>
              </a:lnSpc>
            </a:pPr>
            <a:r>
              <a:rPr lang="en-US" altLang="en-US" sz="2000"/>
              <a:t>Антикоагулантна</a:t>
            </a:r>
            <a:r>
              <a:rPr lang="sr-Latn-CS" altLang="en-US" sz="2000"/>
              <a:t> </a:t>
            </a:r>
            <a:r>
              <a:rPr lang="en-US" altLang="en-US" sz="2000"/>
              <a:t>терапија</a:t>
            </a:r>
            <a:endParaRPr lang="sr-Latn-CS" altLang="en-US" sz="2000"/>
          </a:p>
          <a:p>
            <a:pPr algn="just" eaLnBrk="1" hangingPunct="1">
              <a:lnSpc>
                <a:spcPct val="80000"/>
              </a:lnSpc>
              <a:buFont typeface="Wingdings" panose="05000000000000000000" pitchFamily="2" charset="2"/>
              <a:buNone/>
            </a:pPr>
            <a:endParaRPr lang="sr-Latn-CS" altLang="en-US" sz="2000"/>
          </a:p>
          <a:p>
            <a:pPr algn="ctr" eaLnBrk="1" hangingPunct="1">
              <a:lnSpc>
                <a:spcPct val="80000"/>
              </a:lnSpc>
              <a:buFont typeface="Wingdings" panose="05000000000000000000" pitchFamily="2" charset="2"/>
              <a:buNone/>
            </a:pPr>
            <a:r>
              <a:rPr lang="en-US" altLang="en-US" sz="2000" b="1" u="sng"/>
              <a:t>Н е г а</a:t>
            </a:r>
          </a:p>
          <a:p>
            <a:pPr algn="just" eaLnBrk="1" hangingPunct="1">
              <a:lnSpc>
                <a:spcPct val="80000"/>
              </a:lnSpc>
            </a:pPr>
            <a:r>
              <a:rPr lang="en-US" altLang="en-US" sz="2000"/>
              <a:t>нога поставља</a:t>
            </a:r>
            <a:r>
              <a:rPr lang="sr-Latn-CS" altLang="en-US" sz="2000"/>
              <a:t> </a:t>
            </a:r>
            <a:r>
              <a:rPr lang="en-US" altLang="en-US" sz="2000"/>
              <a:t>у повишен коси положај, уз помоћ јастука које степенасто поређа. У овом положају нога строго мирује.</a:t>
            </a:r>
          </a:p>
          <a:p>
            <a:pPr algn="just" eaLnBrk="1" hangingPunct="1">
              <a:lnSpc>
                <a:spcPct val="80000"/>
              </a:lnSpc>
            </a:pPr>
            <a:endParaRPr lang="sr-Latn-CS" altLang="en-US" sz="2000"/>
          </a:p>
          <a:p>
            <a:pPr algn="just" eaLnBrk="1" hangingPunct="1">
              <a:lnSpc>
                <a:spcPct val="80000"/>
              </a:lnSpc>
            </a:pPr>
            <a:r>
              <a:rPr lang="en-US" altLang="en-US" sz="2000" b="1"/>
              <a:t>Бурове облоге</a:t>
            </a:r>
            <a:r>
              <a:rPr lang="sr-Cyrl-CS" altLang="en-US" sz="2000" b="1"/>
              <a:t>/</a:t>
            </a:r>
            <a:r>
              <a:rPr lang="en-US" altLang="en-US" sz="2000" b="1"/>
              <a:t> или облоге разблаженог алкохола 4-6 пута</a:t>
            </a:r>
            <a:r>
              <a:rPr lang="sr-Cyrl-CS" altLang="en-US" sz="2000" b="1"/>
              <a:t> дневно</a:t>
            </a:r>
            <a:r>
              <a:rPr lang="en-US" altLang="en-US" sz="2000"/>
              <a:t>. Облог има три слоја од наквашене, непромочиве и суве тканине. Нога се подигне и облог подвуче испод ноге и обавије; постеља се заштити попречним чаршавом и платном од гуме.</a:t>
            </a:r>
          </a:p>
          <a:p>
            <a:pPr algn="just" eaLnBrk="1" hangingPunct="1">
              <a:lnSpc>
                <a:spcPct val="80000"/>
              </a:lnSpc>
            </a:pPr>
            <a:endParaRPr lang="sr-Latn-CS" altLang="en-US" sz="2000"/>
          </a:p>
          <a:p>
            <a:pPr algn="just" eaLnBrk="1" hangingPunct="1">
              <a:lnSpc>
                <a:spcPct val="80000"/>
              </a:lnSpc>
            </a:pPr>
            <a:r>
              <a:rPr lang="en-US" altLang="en-US" sz="2000"/>
              <a:t>У фази излечења спроводе свакодневне пасивне </a:t>
            </a:r>
            <a:r>
              <a:rPr lang="en-US" altLang="en-US" sz="2000" b="1"/>
              <a:t>вежбе </a:t>
            </a:r>
            <a:r>
              <a:rPr lang="en-US" altLang="en-US" sz="2000"/>
              <a:t>за активирање екстремитета- савијање и опружање, чиме појачава циркулацију крви </a:t>
            </a:r>
            <a:endParaRPr lang="sr-Cyrl-CS" altLang="en-US" sz="2000"/>
          </a:p>
          <a:p>
            <a:pPr algn="just" eaLnBrk="1" hangingPunct="1">
              <a:lnSpc>
                <a:spcPct val="80000"/>
              </a:lnSpc>
              <a:buFont typeface="Arial" panose="020B0604020202020204" pitchFamily="34" charset="0"/>
              <a:buNone/>
            </a:pPr>
            <a:r>
              <a:rPr lang="sr-Cyrl-CS" altLang="en-US" sz="2000"/>
              <a:t>     </a:t>
            </a:r>
            <a:r>
              <a:rPr lang="en-US" altLang="en-US" sz="2000"/>
              <a:t>и мишићни тонус, као и </a:t>
            </a:r>
            <a:r>
              <a:rPr lang="en-US" altLang="en-US" sz="2000" b="1"/>
              <a:t>масажу потколен</a:t>
            </a:r>
            <a:r>
              <a:rPr lang="en-US" altLang="en-US" sz="2000"/>
              <a:t>ице, коју обавља лагано, нежно и пажљиво.</a:t>
            </a:r>
          </a:p>
        </p:txBody>
      </p:sp>
    </p:spTree>
  </p:cSld>
  <p:clrMapOvr>
    <a:masterClrMapping/>
  </p:clrMapOvr>
  <p:transition advTm="7339"/>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DD2DC4CE-3CCA-4A65-A8C1-20BA6058D257}"/>
              </a:ext>
            </a:extLst>
          </p:cNvPr>
          <p:cNvSpPr>
            <a:spLocks noGrp="1"/>
          </p:cNvSpPr>
          <p:nvPr>
            <p:ph type="title"/>
          </p:nvPr>
        </p:nvSpPr>
        <p:spPr>
          <a:xfrm>
            <a:off x="425450" y="0"/>
            <a:ext cx="8228013" cy="1144588"/>
          </a:xfrm>
        </p:spPr>
        <p:txBody>
          <a:bodyPr/>
          <a:lstStyle/>
          <a:p>
            <a:pPr marL="760413" indent="-760413" defTabSz="828675" eaLnBrk="1" hangingPunct="1"/>
            <a:r>
              <a:rPr lang="en-US" altLang="en-US"/>
              <a:t>Физикална профилакса: </a:t>
            </a:r>
          </a:p>
        </p:txBody>
      </p:sp>
      <p:sp>
        <p:nvSpPr>
          <p:cNvPr id="136195" name="Rectangle 3">
            <a:extLst>
              <a:ext uri="{FF2B5EF4-FFF2-40B4-BE49-F238E27FC236}">
                <a16:creationId xmlns:a16="http://schemas.microsoft.com/office/drawing/2014/main" id="{656F1CA9-D366-4CD3-8206-F9C05A2CA66C}"/>
              </a:ext>
            </a:extLst>
          </p:cNvPr>
          <p:cNvSpPr>
            <a:spLocks noGrp="1"/>
          </p:cNvSpPr>
          <p:nvPr>
            <p:ph idx="1"/>
          </p:nvPr>
        </p:nvSpPr>
        <p:spPr>
          <a:xfrm>
            <a:off x="352425" y="1122363"/>
            <a:ext cx="8791575" cy="5735637"/>
          </a:xfrm>
        </p:spPr>
        <p:txBody>
          <a:bodyPr/>
          <a:lstStyle/>
          <a:p>
            <a:pPr algn="just" eaLnBrk="1" hangingPunct="1">
              <a:lnSpc>
                <a:spcPct val="90000"/>
              </a:lnSpc>
              <a:buClr>
                <a:srgbClr val="FFFF00"/>
              </a:buClr>
              <a:buFont typeface="Wingdings" panose="05000000000000000000" pitchFamily="2" charset="2"/>
              <a:buChar char="v"/>
            </a:pPr>
            <a:r>
              <a:rPr lang="en-US" altLang="en-US" sz="2500"/>
              <a:t>Вежбе дисања (дијафрагмално и доње костално),</a:t>
            </a:r>
          </a:p>
          <a:p>
            <a:pPr algn="just" eaLnBrk="1" hangingPunct="1">
              <a:lnSpc>
                <a:spcPct val="90000"/>
              </a:lnSpc>
              <a:buClr>
                <a:srgbClr val="FFFF00"/>
              </a:buClr>
              <a:buFont typeface="Wingdings" panose="05000000000000000000" pitchFamily="2" charset="2"/>
              <a:buChar char="v"/>
            </a:pPr>
            <a:endParaRPr lang="en-US" altLang="en-US" sz="2500"/>
          </a:p>
          <a:p>
            <a:pPr algn="just" eaLnBrk="1" hangingPunct="1">
              <a:lnSpc>
                <a:spcPct val="90000"/>
              </a:lnSpc>
              <a:buClr>
                <a:srgbClr val="FFFF00"/>
              </a:buClr>
              <a:buFont typeface="Wingdings" panose="05000000000000000000" pitchFamily="2" charset="2"/>
              <a:buChar char="v"/>
            </a:pPr>
            <a:r>
              <a:rPr lang="en-US" altLang="en-US" sz="2500"/>
              <a:t>Масажа доњих екстремитета, </a:t>
            </a:r>
          </a:p>
          <a:p>
            <a:pPr algn="just" eaLnBrk="1" hangingPunct="1">
              <a:lnSpc>
                <a:spcPct val="90000"/>
              </a:lnSpc>
              <a:buClr>
                <a:srgbClr val="FFFF00"/>
              </a:buClr>
              <a:buFont typeface="Wingdings" panose="05000000000000000000" pitchFamily="2" charset="2"/>
              <a:buChar char="v"/>
            </a:pPr>
            <a:endParaRPr lang="en-US" altLang="en-US" sz="2500"/>
          </a:p>
          <a:p>
            <a:pPr algn="just" eaLnBrk="1" hangingPunct="1">
              <a:lnSpc>
                <a:spcPct val="90000"/>
              </a:lnSpc>
              <a:buClr>
                <a:srgbClr val="FFFF00"/>
              </a:buClr>
              <a:buFont typeface="Wingdings" panose="05000000000000000000" pitchFamily="2" charset="2"/>
              <a:buChar char="v"/>
            </a:pPr>
            <a:r>
              <a:rPr lang="en-US" altLang="en-US" sz="2500"/>
              <a:t>Активне/Пасивне вежбе за мишиће доњих екстремитета.</a:t>
            </a:r>
          </a:p>
          <a:p>
            <a:pPr algn="just" eaLnBrk="1" hangingPunct="1">
              <a:lnSpc>
                <a:spcPct val="90000"/>
              </a:lnSpc>
              <a:buClr>
                <a:srgbClr val="FFFF00"/>
              </a:buClr>
              <a:buFont typeface="Wingdings" panose="05000000000000000000" pitchFamily="2" charset="2"/>
              <a:buChar char="v"/>
            </a:pPr>
            <a:endParaRPr lang="en-US" altLang="en-US" sz="2500"/>
          </a:p>
          <a:p>
            <a:pPr algn="just" eaLnBrk="1" hangingPunct="1">
              <a:lnSpc>
                <a:spcPct val="90000"/>
              </a:lnSpc>
              <a:buClr>
                <a:srgbClr val="FFFF00"/>
              </a:buClr>
              <a:buFont typeface="Wingdings" panose="05000000000000000000" pitchFamily="2" charset="2"/>
              <a:buChar char="v"/>
            </a:pPr>
            <a:r>
              <a:rPr lang="en-US" altLang="en-US" sz="2500"/>
              <a:t>Електромагнетно поље </a:t>
            </a:r>
          </a:p>
          <a:p>
            <a:pPr algn="just" eaLnBrk="1" hangingPunct="1">
              <a:lnSpc>
                <a:spcPct val="90000"/>
              </a:lnSpc>
              <a:buClr>
                <a:srgbClr val="FFFF00"/>
              </a:buClr>
              <a:buFont typeface="Wingdings" panose="05000000000000000000" pitchFamily="2" charset="2"/>
              <a:buChar char="v"/>
            </a:pPr>
            <a:endParaRPr lang="en-US" altLang="en-US" sz="2500"/>
          </a:p>
          <a:p>
            <a:pPr algn="just" eaLnBrk="1" hangingPunct="1">
              <a:lnSpc>
                <a:spcPct val="90000"/>
              </a:lnSpc>
              <a:buClr>
                <a:srgbClr val="FFFF00"/>
              </a:buClr>
              <a:buFont typeface="Wingdings" panose="05000000000000000000" pitchFamily="2" charset="2"/>
              <a:buChar char="v"/>
            </a:pPr>
            <a:r>
              <a:rPr lang="sr-Cyrl-CS" altLang="en-US" sz="2500"/>
              <a:t>И</a:t>
            </a:r>
            <a:r>
              <a:rPr lang="en-US" altLang="en-US" sz="2500"/>
              <a:t>нтерферент</a:t>
            </a:r>
            <a:r>
              <a:rPr lang="sr-Latn-CS" altLang="en-US" sz="2500"/>
              <a:t>e</a:t>
            </a:r>
            <a:r>
              <a:rPr lang="en-US" altLang="en-US" sz="2500"/>
              <a:t> и дијадинамичк</a:t>
            </a:r>
            <a:r>
              <a:rPr lang="sr-Latn-CS" altLang="en-US" sz="2500"/>
              <a:t>e</a:t>
            </a:r>
            <a:r>
              <a:rPr lang="en-US" altLang="en-US" sz="2500"/>
              <a:t> струј</a:t>
            </a:r>
            <a:r>
              <a:rPr lang="sr-Latn-CS" altLang="en-US" sz="2500"/>
              <a:t>e</a:t>
            </a:r>
            <a:endParaRPr lang="en-US" altLang="en-US" sz="2500"/>
          </a:p>
          <a:p>
            <a:pPr algn="just" eaLnBrk="1" hangingPunct="1">
              <a:lnSpc>
                <a:spcPct val="90000"/>
              </a:lnSpc>
              <a:buClr>
                <a:srgbClr val="FFFF00"/>
              </a:buClr>
              <a:buFont typeface="Wingdings" panose="05000000000000000000" pitchFamily="2" charset="2"/>
              <a:buChar char="v"/>
            </a:pPr>
            <a:r>
              <a:rPr lang="en-US" altLang="en-US" sz="2500"/>
              <a:t>Е</a:t>
            </a:r>
            <a:r>
              <a:rPr lang="sr-Cyrl-CS" altLang="en-US" sz="2500"/>
              <a:t>С</a:t>
            </a:r>
            <a:r>
              <a:rPr lang="en-US" altLang="en-US" sz="2500"/>
              <a:t> мишића потколеница </a:t>
            </a:r>
            <a:r>
              <a:rPr lang="sr-Latn-CS" altLang="en-US" sz="2500"/>
              <a:t>sp</a:t>
            </a:r>
            <a:r>
              <a:rPr lang="en-US" altLang="en-US" sz="2500"/>
              <a:t> обликом експоненцијалних струја.</a:t>
            </a:r>
          </a:p>
        </p:txBody>
      </p:sp>
    </p:spTree>
  </p:cSld>
  <p:clrMapOvr>
    <a:masterClrMapping/>
  </p:clrMapOvr>
  <p:transition advTm="48864"/>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62B3D4D7-D05F-4A89-9A9E-23F475FF8630}"/>
              </a:ext>
            </a:extLst>
          </p:cNvPr>
          <p:cNvSpPr>
            <a:spLocks noGrp="1"/>
          </p:cNvSpPr>
          <p:nvPr>
            <p:ph type="title"/>
          </p:nvPr>
        </p:nvSpPr>
        <p:spPr>
          <a:xfrm>
            <a:off x="457200" y="0"/>
            <a:ext cx="8229600" cy="1143000"/>
          </a:xfrm>
        </p:spPr>
        <p:txBody>
          <a:bodyPr/>
          <a:lstStyle/>
          <a:p>
            <a:pPr eaLnBrk="1" hangingPunct="1"/>
            <a:r>
              <a:rPr lang="en-US" altLang="en-US" sz="2900"/>
              <a:t>ФИЗИКАЛНА ТЕРАПИЈА КОД ОШТЕЋЕЊА ВЕНСКИХ КРВНИХ СУДОВА</a:t>
            </a:r>
          </a:p>
        </p:txBody>
      </p:sp>
      <p:sp>
        <p:nvSpPr>
          <p:cNvPr id="137219" name="Rectangle 3">
            <a:extLst>
              <a:ext uri="{FF2B5EF4-FFF2-40B4-BE49-F238E27FC236}">
                <a16:creationId xmlns:a16="http://schemas.microsoft.com/office/drawing/2014/main" id="{5E8C3262-28FE-42F6-92FB-3994F6191B6E}"/>
              </a:ext>
            </a:extLst>
          </p:cNvPr>
          <p:cNvSpPr>
            <a:spLocks noGrp="1"/>
          </p:cNvSpPr>
          <p:nvPr>
            <p:ph idx="1"/>
          </p:nvPr>
        </p:nvSpPr>
        <p:spPr>
          <a:xfrm>
            <a:off x="700088" y="1079500"/>
            <a:ext cx="8077200" cy="5778500"/>
          </a:xfrm>
        </p:spPr>
        <p:txBody>
          <a:bodyPr/>
          <a:lstStyle/>
          <a:p>
            <a:pPr marL="552450" indent="-552450" defTabSz="828675" eaLnBrk="1" hangingPunct="1">
              <a:lnSpc>
                <a:spcPct val="80000"/>
              </a:lnSpc>
              <a:buFontTx/>
              <a:buAutoNum type="arabicPeriod"/>
            </a:pPr>
            <a:r>
              <a:rPr lang="en-US" altLang="en-US" sz="2200" b="1" u="sng"/>
              <a:t>Аналгетска терапија</a:t>
            </a:r>
          </a:p>
          <a:p>
            <a:pPr marL="898525" lvl="1" indent="-482600" defTabSz="828675" eaLnBrk="1" hangingPunct="1">
              <a:lnSpc>
                <a:spcPct val="80000"/>
              </a:lnSpc>
            </a:pPr>
            <a:r>
              <a:rPr lang="en-US" altLang="en-US" sz="1800"/>
              <a:t>Анодна галванизација</a:t>
            </a:r>
          </a:p>
          <a:p>
            <a:pPr marL="898525" lvl="1" indent="-482600" defTabSz="828675" eaLnBrk="1" hangingPunct="1">
              <a:lnSpc>
                <a:spcPct val="80000"/>
              </a:lnSpc>
            </a:pPr>
            <a:r>
              <a:rPr lang="en-US" altLang="en-US" sz="1800"/>
              <a:t>Електрофореза Новокаина</a:t>
            </a:r>
          </a:p>
          <a:p>
            <a:pPr marL="898525" lvl="1" indent="-482600" defTabSz="828675" eaLnBrk="1" hangingPunct="1">
              <a:lnSpc>
                <a:spcPct val="80000"/>
              </a:lnSpc>
            </a:pPr>
            <a:r>
              <a:rPr lang="en-US" altLang="en-US" sz="1800"/>
              <a:t>ТЕНС терапија</a:t>
            </a:r>
          </a:p>
          <a:p>
            <a:pPr marL="898525" lvl="1" indent="-482600" defTabSz="828675" eaLnBrk="1" hangingPunct="1">
              <a:lnSpc>
                <a:spcPct val="80000"/>
              </a:lnSpc>
            </a:pPr>
            <a:r>
              <a:rPr lang="en-US" altLang="en-US" sz="1800"/>
              <a:t>Ласер</a:t>
            </a:r>
            <a:r>
              <a:rPr lang="sr-Latn-CS" altLang="en-US" sz="1800"/>
              <a:t>o</a:t>
            </a:r>
            <a:r>
              <a:rPr lang="en-US" altLang="en-US" sz="1800"/>
              <a:t>терапија</a:t>
            </a:r>
          </a:p>
          <a:p>
            <a:pPr marL="898525" lvl="1" indent="-482600" defTabSz="828675" eaLnBrk="1" hangingPunct="1">
              <a:lnSpc>
                <a:spcPct val="80000"/>
              </a:lnSpc>
            </a:pPr>
            <a:r>
              <a:rPr lang="en-US" altLang="en-US" sz="1800"/>
              <a:t>ДДС</a:t>
            </a:r>
          </a:p>
          <a:p>
            <a:pPr marL="552450" indent="-552450" defTabSz="828675" eaLnBrk="1" hangingPunct="1">
              <a:lnSpc>
                <a:spcPct val="80000"/>
              </a:lnSpc>
              <a:buFontTx/>
              <a:buAutoNum type="arabicPeriod"/>
            </a:pPr>
            <a:r>
              <a:rPr lang="en-US" altLang="en-US" sz="2200" b="1" u="sng"/>
              <a:t>Антиедематозна терапија</a:t>
            </a:r>
          </a:p>
          <a:p>
            <a:pPr marL="898525" lvl="1" indent="-482600" defTabSz="828675" eaLnBrk="1" hangingPunct="1">
              <a:lnSpc>
                <a:spcPct val="80000"/>
              </a:lnSpc>
            </a:pPr>
            <a:r>
              <a:rPr lang="en-US" altLang="en-US" sz="1800"/>
              <a:t>Анодна галванизација (анода дистално, катода проксимално)</a:t>
            </a:r>
          </a:p>
          <a:p>
            <a:pPr marL="898525" lvl="1" indent="-482600" defTabSz="828675" eaLnBrk="1" hangingPunct="1">
              <a:lnSpc>
                <a:spcPct val="80000"/>
              </a:lnSpc>
            </a:pPr>
            <a:r>
              <a:rPr lang="en-US" altLang="en-US" sz="1800"/>
              <a:t>Електрофореза Т</a:t>
            </a:r>
            <a:r>
              <a:rPr lang="sr-Latn-CS" altLang="en-US" sz="1800"/>
              <a:t>hiomucase</a:t>
            </a:r>
            <a:endParaRPr lang="en-US" altLang="en-US" sz="1800"/>
          </a:p>
          <a:p>
            <a:pPr marL="898525" lvl="1" indent="-482600" defTabSz="828675" eaLnBrk="1" hangingPunct="1">
              <a:lnSpc>
                <a:spcPct val="80000"/>
              </a:lnSpc>
            </a:pPr>
            <a:r>
              <a:rPr lang="en-US" altLang="en-US" sz="1800"/>
              <a:t>ИФС (1-100 </a:t>
            </a:r>
            <a:r>
              <a:rPr lang="sr-Latn-CS" altLang="en-US" sz="1800"/>
              <a:t>Hz</a:t>
            </a:r>
            <a:r>
              <a:rPr lang="en-US" altLang="en-US" sz="1800"/>
              <a:t>)</a:t>
            </a:r>
          </a:p>
          <a:p>
            <a:pPr marL="898525" lvl="1" indent="-482600" defTabSz="828675" eaLnBrk="1" hangingPunct="1">
              <a:lnSpc>
                <a:spcPct val="80000"/>
              </a:lnSpc>
            </a:pPr>
            <a:r>
              <a:rPr lang="en-US" altLang="en-US" sz="1800"/>
              <a:t>СП облик експоненцијалне струје </a:t>
            </a:r>
            <a:r>
              <a:rPr lang="sr-Latn-CS" altLang="en-US" sz="1800"/>
              <a:t>/</a:t>
            </a:r>
            <a:r>
              <a:rPr lang="en-US" altLang="en-US" sz="1800"/>
              <a:t> модулисане импулсне струје</a:t>
            </a:r>
          </a:p>
          <a:p>
            <a:pPr marL="898525" lvl="1" indent="-482600" defTabSz="828675" eaLnBrk="1" hangingPunct="1">
              <a:lnSpc>
                <a:spcPct val="80000"/>
              </a:lnSpc>
            </a:pPr>
            <a:r>
              <a:rPr lang="en-US" altLang="en-US" sz="1800"/>
              <a:t>ДДС</a:t>
            </a:r>
          </a:p>
          <a:p>
            <a:pPr marL="552450" indent="-552450" defTabSz="828675" eaLnBrk="1" hangingPunct="1">
              <a:lnSpc>
                <a:spcPct val="80000"/>
              </a:lnSpc>
              <a:buFontTx/>
              <a:buAutoNum type="arabicPeriod"/>
            </a:pPr>
            <a:r>
              <a:rPr lang="en-US" altLang="en-US" sz="2200" b="1" u="sng"/>
              <a:t>Антиинфламаторна терапија</a:t>
            </a:r>
          </a:p>
          <a:p>
            <a:pPr marL="898525" lvl="1" indent="-482600" defTabSz="828675" eaLnBrk="1" hangingPunct="1">
              <a:lnSpc>
                <a:spcPct val="80000"/>
              </a:lnSpc>
            </a:pPr>
            <a:r>
              <a:rPr lang="en-US" altLang="en-US" sz="1800"/>
              <a:t>Ласер</a:t>
            </a:r>
            <a:r>
              <a:rPr lang="sr-Latn-CS" altLang="en-US" sz="1800"/>
              <a:t>o</a:t>
            </a:r>
            <a:r>
              <a:rPr lang="en-US" altLang="en-US" sz="1800"/>
              <a:t>терапија</a:t>
            </a:r>
          </a:p>
          <a:p>
            <a:pPr marL="898525" lvl="1" indent="-482600" defTabSz="828675" eaLnBrk="1" hangingPunct="1">
              <a:lnSpc>
                <a:spcPct val="80000"/>
              </a:lnSpc>
            </a:pPr>
            <a:r>
              <a:rPr lang="en-US" altLang="en-US" sz="1800"/>
              <a:t>Бактерицидне дозе УВ зрака код улцера</a:t>
            </a:r>
          </a:p>
          <a:p>
            <a:pPr marL="898525" lvl="1" indent="-482600" defTabSz="828675" eaLnBrk="1" hangingPunct="1">
              <a:lnSpc>
                <a:spcPct val="80000"/>
              </a:lnSpc>
            </a:pPr>
            <a:r>
              <a:rPr lang="en-US" altLang="en-US" sz="1800"/>
              <a:t>Ниске дозе УЗ код улцера</a:t>
            </a:r>
          </a:p>
        </p:txBody>
      </p:sp>
    </p:spTree>
  </p:cSld>
  <p:clrMapOvr>
    <a:masterClrMapping/>
  </p:clrMapOvr>
  <p:transition advTm="36883"/>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a:extLst>
              <a:ext uri="{FF2B5EF4-FFF2-40B4-BE49-F238E27FC236}">
                <a16:creationId xmlns:a16="http://schemas.microsoft.com/office/drawing/2014/main" id="{C67F5564-5BD1-43E8-86C9-210EB533EA65}"/>
              </a:ext>
            </a:extLst>
          </p:cNvPr>
          <p:cNvSpPr>
            <a:spLocks noGrp="1" noChangeArrowheads="1"/>
          </p:cNvSpPr>
          <p:nvPr>
            <p:ph idx="1"/>
          </p:nvPr>
        </p:nvSpPr>
        <p:spPr>
          <a:xfrm>
            <a:off x="285750" y="457200"/>
            <a:ext cx="8505825" cy="6149975"/>
          </a:xfrm>
          <a:effectLst>
            <a:outerShdw dist="35921" dir="2700000" algn="ctr" rotWithShape="0">
              <a:srgbClr val="000000"/>
            </a:outerShdw>
          </a:effectLst>
        </p:spPr>
        <p:txBody>
          <a:bodyPr rtlCol="0">
            <a:normAutofit lnSpcReduction="10000"/>
          </a:bodyPr>
          <a:lstStyle/>
          <a:p>
            <a:pPr marL="390289" indent="-293797" eaLnBrk="1" fontAlgn="auto" hangingPunct="1">
              <a:lnSpc>
                <a:spcPct val="97000"/>
              </a:lnSpc>
              <a:spcAft>
                <a:spcPts val="1293"/>
              </a:spcAft>
              <a:buClr>
                <a:srgbClr val="0066CC"/>
              </a:buCl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sr-Cyrl-CS" dirty="0">
                <a:cs typeface="Times New Roman" pitchFamily="18" charset="0"/>
              </a:rPr>
              <a:t>За </a:t>
            </a:r>
            <a:r>
              <a:rPr lang="x-none">
                <a:cs typeface="Times New Roman" pitchFamily="18" charset="0"/>
              </a:rPr>
              <a:t>пацијенат</a:t>
            </a:r>
            <a:r>
              <a:rPr lang="sr-Cyrl-CS" dirty="0">
                <a:cs typeface="Times New Roman" pitchFamily="18" charset="0"/>
              </a:rPr>
              <a:t>е</a:t>
            </a:r>
            <a:r>
              <a:rPr lang="en-GB" dirty="0">
                <a:cs typeface="Times New Roman" pitchFamily="18" charset="0"/>
              </a:rPr>
              <a:t> </a:t>
            </a:r>
            <a:r>
              <a:rPr lang="x-none" dirty="0">
                <a:cs typeface="Times New Roman" pitchFamily="18" charset="0"/>
              </a:rPr>
              <a:t>са</a:t>
            </a:r>
            <a:r>
              <a:rPr lang="en-GB" dirty="0">
                <a:cs typeface="Times New Roman" pitchFamily="18" charset="0"/>
              </a:rPr>
              <a:t> </a:t>
            </a:r>
            <a:r>
              <a:rPr lang="x-none" dirty="0">
                <a:cs typeface="Times New Roman" pitchFamily="18" charset="0"/>
              </a:rPr>
              <a:t>хроничним</a:t>
            </a:r>
            <a:r>
              <a:rPr lang="en-GB" dirty="0">
                <a:cs typeface="Times New Roman" pitchFamily="18" charset="0"/>
              </a:rPr>
              <a:t> </a:t>
            </a:r>
            <a:r>
              <a:rPr lang="x-none" dirty="0">
                <a:cs typeface="Times New Roman" pitchFamily="18" charset="0"/>
              </a:rPr>
              <a:t>венским</a:t>
            </a:r>
            <a:r>
              <a:rPr lang="en-GB" dirty="0">
                <a:cs typeface="Times New Roman" pitchFamily="18" charset="0"/>
              </a:rPr>
              <a:t> </a:t>
            </a:r>
            <a:r>
              <a:rPr lang="x-none" dirty="0">
                <a:cs typeface="Times New Roman" pitchFamily="18" charset="0"/>
              </a:rPr>
              <a:t>застојем</a:t>
            </a:r>
            <a:r>
              <a:rPr lang="en-GB" dirty="0">
                <a:cs typeface="Times New Roman" pitchFamily="18" charset="0"/>
              </a:rPr>
              <a:t> :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dirty="0">
                <a:cs typeface="Times New Roman" pitchFamily="18" charset="0"/>
              </a:rPr>
              <a:t>вакусак</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dirty="0">
                <a:cs typeface="Times New Roman" pitchFamily="18" charset="0"/>
              </a:rPr>
              <a:t>васкулатор</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a:cs typeface="Times New Roman" pitchFamily="18" charset="0"/>
              </a:rPr>
              <a:t>магнето</a:t>
            </a:r>
            <a:r>
              <a:rPr lang="sr-Cyrl-CS" sz="3100" dirty="0">
                <a:cs typeface="Times New Roman" pitchFamily="18" charset="0"/>
              </a:rPr>
              <a:t>терапија</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a:cs typeface="Times New Roman" pitchFamily="18" charset="0"/>
              </a:rPr>
              <a:t>електро</a:t>
            </a:r>
            <a:r>
              <a:rPr lang="sr-Cyrl-CS" sz="3100" dirty="0">
                <a:cs typeface="Times New Roman" pitchFamily="18" charset="0"/>
              </a:rPr>
              <a:t>терапија</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a:cs typeface="Times New Roman" pitchFamily="18" charset="0"/>
              </a:rPr>
              <a:t>ласер</a:t>
            </a:r>
            <a:r>
              <a:rPr lang="sr-Cyrl-CS" sz="3100" dirty="0">
                <a:cs typeface="Times New Roman" pitchFamily="18" charset="0"/>
              </a:rPr>
              <a:t>отерапија</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a:cs typeface="Times New Roman" pitchFamily="18" charset="0"/>
              </a:rPr>
              <a:t>кинезитерапиј</a:t>
            </a:r>
            <a:r>
              <a:rPr lang="sr-Cyrl-CS" sz="3100" dirty="0">
                <a:cs typeface="Times New Roman" pitchFamily="18" charset="0"/>
              </a:rPr>
              <a:t>а</a:t>
            </a:r>
            <a:r>
              <a:rPr lang="en-GB" sz="3100" dirty="0">
                <a:cs typeface="Times New Roman" pitchFamily="18" charset="0"/>
              </a:rPr>
              <a:t>  </a:t>
            </a:r>
          </a:p>
          <a:p>
            <a:pPr marL="1565476" lvl="3" indent="-194425" eaLnBrk="1" fontAlgn="auto" hangingPunct="1">
              <a:lnSpc>
                <a:spcPct val="97000"/>
              </a:lnSpc>
              <a:spcAft>
                <a:spcPts val="522"/>
              </a:spcAft>
              <a:buClr>
                <a:srgbClr val="0066CC"/>
              </a:buClr>
              <a:buFont typeface="Wingdings" pitchFamily="2" charset="2"/>
              <a:buChar char=""/>
              <a:tabLst>
                <a:tab pos="411891" algn="l"/>
                <a:tab pos="826663" algn="l"/>
                <a:tab pos="1241435" algn="l"/>
                <a:tab pos="1656207" algn="l"/>
                <a:tab pos="2070979" algn="l"/>
                <a:tab pos="2485751" algn="l"/>
                <a:tab pos="2900523" algn="l"/>
                <a:tab pos="3315294" algn="l"/>
                <a:tab pos="3730066" algn="l"/>
                <a:tab pos="4144838" algn="l"/>
                <a:tab pos="4559610" algn="l"/>
                <a:tab pos="4974382" algn="l"/>
                <a:tab pos="5389154" algn="l"/>
                <a:tab pos="5803925" algn="l"/>
                <a:tab pos="6218697" algn="l"/>
                <a:tab pos="6633469" algn="l"/>
                <a:tab pos="7048241" algn="l"/>
                <a:tab pos="7463013" algn="l"/>
                <a:tab pos="7877785" algn="l"/>
                <a:tab pos="8292556" algn="l"/>
              </a:tabLst>
              <a:defRPr/>
            </a:pPr>
            <a:r>
              <a:rPr lang="x-none" sz="3100" dirty="0">
                <a:cs typeface="Times New Roman" pitchFamily="18" charset="0"/>
              </a:rPr>
              <a:t>примену</a:t>
            </a:r>
            <a:r>
              <a:rPr lang="en-GB" sz="3100" dirty="0">
                <a:cs typeface="Times New Roman" pitchFamily="18" charset="0"/>
              </a:rPr>
              <a:t> </a:t>
            </a:r>
            <a:r>
              <a:rPr lang="x-none" sz="3100" dirty="0">
                <a:cs typeface="Times New Roman" pitchFamily="18" charset="0"/>
              </a:rPr>
              <a:t>термоминералне</a:t>
            </a:r>
            <a:r>
              <a:rPr lang="en-GB" sz="3100" dirty="0">
                <a:cs typeface="Times New Roman" pitchFamily="18" charset="0"/>
              </a:rPr>
              <a:t> </a:t>
            </a:r>
            <a:r>
              <a:rPr lang="x-none" sz="3100">
                <a:cs typeface="Times New Roman" pitchFamily="18" charset="0"/>
              </a:rPr>
              <a:t>воде</a:t>
            </a:r>
            <a:r>
              <a:rPr lang="en-GB" sz="3100" dirty="0">
                <a:cs typeface="Times New Roman" pitchFamily="18" charset="0"/>
              </a:rPr>
              <a:t>  </a:t>
            </a:r>
            <a:r>
              <a:rPr lang="x-none" sz="3100">
                <a:cs typeface="Times New Roman" pitchFamily="18" charset="0"/>
              </a:rPr>
              <a:t>Т</a:t>
            </a:r>
            <a:r>
              <a:rPr lang="en-GB" sz="3100" dirty="0">
                <a:cs typeface="Times New Roman" pitchFamily="18" charset="0"/>
              </a:rPr>
              <a:t> 35-36</a:t>
            </a:r>
            <a:r>
              <a:rPr lang="x-none" sz="3100" baseline="30000" dirty="0">
                <a:cs typeface="Times New Roman" pitchFamily="18" charset="0"/>
              </a:rPr>
              <a:t>о</a:t>
            </a:r>
            <a:r>
              <a:rPr lang="x-none" sz="3100" dirty="0">
                <a:cs typeface="Times New Roman" pitchFamily="18" charset="0"/>
              </a:rPr>
              <a:t>Ц</a:t>
            </a:r>
            <a:r>
              <a:rPr lang="en-GB" sz="3100" dirty="0">
                <a:cs typeface="Times New Roman" pitchFamily="18" charset="0"/>
              </a:rPr>
              <a:t> </a:t>
            </a:r>
            <a:r>
              <a:rPr lang="x-none" sz="3100" dirty="0">
                <a:cs typeface="Times New Roman" pitchFamily="18" charset="0"/>
              </a:rPr>
              <a:t>код</a:t>
            </a:r>
            <a:r>
              <a:rPr lang="en-GB" sz="3100" dirty="0">
                <a:cs typeface="Times New Roman" pitchFamily="18" charset="0"/>
              </a:rPr>
              <a:t> </a:t>
            </a:r>
            <a:r>
              <a:rPr lang="x-none" sz="3100" dirty="0">
                <a:cs typeface="Times New Roman" pitchFamily="18" charset="0"/>
              </a:rPr>
              <a:t>појединих</a:t>
            </a:r>
            <a:r>
              <a:rPr lang="en-GB" sz="3100" dirty="0">
                <a:cs typeface="Times New Roman" pitchFamily="18" charset="0"/>
              </a:rPr>
              <a:t>  </a:t>
            </a:r>
            <a:r>
              <a:rPr lang="x-none" sz="3100" dirty="0">
                <a:cs typeface="Times New Roman" pitchFamily="18" charset="0"/>
              </a:rPr>
              <a:t>пацијената</a:t>
            </a:r>
            <a:r>
              <a:rPr lang="en-GB" sz="3100" dirty="0">
                <a:cs typeface="Times New Roman" pitchFamily="18" charset="0"/>
              </a:rPr>
              <a:t>,  </a:t>
            </a:r>
            <a:r>
              <a:rPr lang="x-none" sz="3100" dirty="0">
                <a:cs typeface="Times New Roman" pitchFamily="18" charset="0"/>
              </a:rPr>
              <a:t>у</a:t>
            </a:r>
            <a:r>
              <a:rPr lang="en-GB" sz="3100" dirty="0">
                <a:cs typeface="Times New Roman" pitchFamily="18" charset="0"/>
              </a:rPr>
              <a:t> </a:t>
            </a:r>
            <a:r>
              <a:rPr lang="x-none" sz="3100" dirty="0">
                <a:cs typeface="Times New Roman" pitchFamily="18" charset="0"/>
              </a:rPr>
              <a:t>трајању</a:t>
            </a:r>
            <a:r>
              <a:rPr lang="en-GB" sz="3100" dirty="0">
                <a:cs typeface="Times New Roman" pitchFamily="18" charset="0"/>
              </a:rPr>
              <a:t> </a:t>
            </a:r>
            <a:r>
              <a:rPr lang="x-none" sz="3100" dirty="0">
                <a:cs typeface="Times New Roman" pitchFamily="18" charset="0"/>
              </a:rPr>
              <a:t>од</a:t>
            </a:r>
            <a:r>
              <a:rPr lang="en-GB" sz="3100" dirty="0">
                <a:cs typeface="Times New Roman" pitchFamily="18" charset="0"/>
              </a:rPr>
              <a:t> 10-21 </a:t>
            </a:r>
            <a:r>
              <a:rPr lang="x-none" sz="3100" dirty="0">
                <a:cs typeface="Times New Roman" pitchFamily="18" charset="0"/>
              </a:rPr>
              <a:t>дан</a:t>
            </a:r>
            <a:r>
              <a:rPr lang="en-GB" sz="3100" dirty="0">
                <a:cs typeface="Times New Roman" pitchFamily="18" charset="0"/>
              </a:rPr>
              <a:t>.</a:t>
            </a:r>
            <a:r>
              <a:rPr lang="en-GB" dirty="0">
                <a:cs typeface="Times New Roman" pitchFamily="18" charset="0"/>
              </a:rPr>
              <a:t> </a:t>
            </a:r>
          </a:p>
        </p:txBody>
      </p:sp>
    </p:spTree>
  </p:cSld>
  <p:clrMapOvr>
    <a:masterClrMapping/>
  </p:clrMapOvr>
  <p:transition advTm="19537"/>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a:extLst>
              <a:ext uri="{FF2B5EF4-FFF2-40B4-BE49-F238E27FC236}">
                <a16:creationId xmlns:a16="http://schemas.microsoft.com/office/drawing/2014/main" id="{2113FD4E-06DC-4AEF-B6C9-671B7FE40DDD}"/>
              </a:ext>
            </a:extLst>
          </p:cNvPr>
          <p:cNvPicPr>
            <a:picLocks noGrp="1" noChangeAspect="1" noChangeArrowheads="1"/>
          </p:cNvPicPr>
          <p:nvPr>
            <p:ph idx="1"/>
          </p:nvPr>
        </p:nvPicPr>
        <p:blipFill>
          <a:blip r:embed="rId2">
            <a:lum contrast="12000"/>
          </a:blip>
          <a:srcRect/>
          <a:stretch>
            <a:fillRect/>
          </a:stretch>
        </p:blipFill>
        <p:spPr>
          <a:xfrm>
            <a:off x="533400" y="1524000"/>
            <a:ext cx="8382000" cy="5334000"/>
          </a:xfrm>
          <a:ln w="28575">
            <a:solidFill>
              <a:schemeClr val="bg1"/>
            </a:solidFill>
          </a:ln>
          <a:effectLst>
            <a:outerShdw dist="107763" dir="2700000" algn="ctr" rotWithShape="0">
              <a:srgbClr val="000000">
                <a:alpha val="50000"/>
              </a:srgbClr>
            </a:outerShdw>
          </a:effectLst>
        </p:spPr>
      </p:pic>
      <p:sp>
        <p:nvSpPr>
          <p:cNvPr id="139267" name="Title 3">
            <a:extLst>
              <a:ext uri="{FF2B5EF4-FFF2-40B4-BE49-F238E27FC236}">
                <a16:creationId xmlns:a16="http://schemas.microsoft.com/office/drawing/2014/main" id="{6959FA92-949B-425E-B7A3-77E4565930B9}"/>
              </a:ext>
            </a:extLst>
          </p:cNvPr>
          <p:cNvSpPr>
            <a:spLocks noGrp="1"/>
          </p:cNvSpPr>
          <p:nvPr>
            <p:ph type="title"/>
          </p:nvPr>
        </p:nvSpPr>
        <p:spPr/>
        <p:txBody>
          <a:bodyPr/>
          <a:lstStyle/>
          <a:p>
            <a:r>
              <a:rPr lang="sr-Cyrl-CS" altLang="en-US"/>
              <a:t>Хидрокинезитерапија</a:t>
            </a:r>
            <a:endParaRPr lang="en-US" altLang="en-US"/>
          </a:p>
        </p:txBody>
      </p:sp>
    </p:spTree>
  </p:cSld>
  <p:clrMapOvr>
    <a:masterClrMapping/>
  </p:clrMapOvr>
  <p:transition advTm="10946"/>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CE801F87-8603-41E7-B7F0-AFF743AA529D}"/>
              </a:ext>
            </a:extLst>
          </p:cNvPr>
          <p:cNvSpPr>
            <a:spLocks noGrp="1" noChangeArrowheads="1"/>
          </p:cNvSpPr>
          <p:nvPr>
            <p:ph type="title"/>
          </p:nvPr>
        </p:nvSpPr>
        <p:spPr>
          <a:xfrm>
            <a:off x="1979613" y="260350"/>
            <a:ext cx="5699125" cy="503238"/>
          </a:xfrm>
          <a:ln w="38100">
            <a:solidFill>
              <a:schemeClr val="bg1"/>
            </a:solidFill>
          </a:ln>
          <a:effectLst>
            <a:outerShdw dist="35921" dir="2700000" algn="ctr" rotWithShape="0">
              <a:srgbClr val="000000"/>
            </a:outerShdw>
          </a:effectLst>
        </p:spPr>
        <p:txBody>
          <a:bodyPr rtlCol="0">
            <a:normAutofit/>
          </a:bodyPr>
          <a:lstStyle/>
          <a:p>
            <a:pPr defTabSz="829544" eaLnBrk="1" fontAlgn="auto" hangingPunct="1">
              <a:spcAft>
                <a:spcPts val="0"/>
              </a:spcAft>
              <a:defRPr/>
            </a:pPr>
            <a:r>
              <a:rPr lang="x-none" sz="2500">
                <a:solidFill>
                  <a:srgbClr val="FF0000"/>
                </a:solidFill>
                <a:effectLst>
                  <a:outerShdw blurRad="38100" dist="38100" dir="2700000" algn="tl">
                    <a:srgbClr val="C0C0C0"/>
                  </a:outerShdw>
                </a:effectLst>
              </a:rPr>
              <a:t>КОНТРАИНДИКОВАНИ</a:t>
            </a:r>
            <a:r>
              <a:rPr lang="sr-Latn-CS" sz="2500" dirty="0">
                <a:solidFill>
                  <a:srgbClr val="FF0000"/>
                </a:solidFill>
                <a:effectLst>
                  <a:outerShdw blurRad="38100" dist="38100" dir="2700000" algn="tl">
                    <a:srgbClr val="C0C0C0"/>
                  </a:outerShdw>
                </a:effectLst>
              </a:rPr>
              <a:t> </a:t>
            </a:r>
            <a:r>
              <a:rPr lang="en-US" sz="2500" dirty="0">
                <a:solidFill>
                  <a:srgbClr val="FF0000"/>
                </a:solidFill>
                <a:effectLst>
                  <a:outerShdw blurRad="38100" dist="38100" dir="2700000" algn="tl">
                    <a:srgbClr val="C0C0C0"/>
                  </a:outerShdw>
                </a:effectLst>
              </a:rPr>
              <a:t> </a:t>
            </a:r>
            <a:r>
              <a:rPr lang="x-none" sz="2500">
                <a:solidFill>
                  <a:srgbClr val="FF0000"/>
                </a:solidFill>
                <a:effectLst>
                  <a:outerShdw blurRad="38100" dist="38100" dir="2700000" algn="tl">
                    <a:srgbClr val="C0C0C0"/>
                  </a:outerShdw>
                </a:effectLst>
              </a:rPr>
              <a:t>АГЕНСИ</a:t>
            </a:r>
            <a:endParaRPr lang="en-US" sz="2500" dirty="0">
              <a:solidFill>
                <a:srgbClr val="FF0000"/>
              </a:solidFill>
              <a:effectLst>
                <a:outerShdw blurRad="38100" dist="38100" dir="2700000" algn="tl">
                  <a:srgbClr val="C0C0C0"/>
                </a:outerShdw>
              </a:effectLst>
            </a:endParaRPr>
          </a:p>
        </p:txBody>
      </p:sp>
      <p:sp>
        <p:nvSpPr>
          <p:cNvPr id="133123" name="Rectangle 3">
            <a:extLst>
              <a:ext uri="{FF2B5EF4-FFF2-40B4-BE49-F238E27FC236}">
                <a16:creationId xmlns:a16="http://schemas.microsoft.com/office/drawing/2014/main" id="{4606A25D-8A99-4B96-88FF-32F347C5FA71}"/>
              </a:ext>
            </a:extLst>
          </p:cNvPr>
          <p:cNvSpPr>
            <a:spLocks noGrp="1" noChangeArrowheads="1"/>
          </p:cNvSpPr>
          <p:nvPr>
            <p:ph idx="1"/>
          </p:nvPr>
        </p:nvSpPr>
        <p:spPr>
          <a:xfrm>
            <a:off x="457200" y="1600200"/>
            <a:ext cx="8229600" cy="4997450"/>
          </a:xfrm>
          <a:effectLst>
            <a:outerShdw dist="35921" dir="2700000" algn="ctr" rotWithShape="0">
              <a:schemeClr val="tx1"/>
            </a:outerShdw>
          </a:effectLst>
        </p:spPr>
        <p:txBody>
          <a:bodyPr rtlCol="0">
            <a:normAutofit/>
          </a:bodyPr>
          <a:lstStyle/>
          <a:p>
            <a:pPr marL="311079" indent="-311079" defTabSz="829544" eaLnBrk="1" fontAlgn="auto" hangingPunct="1">
              <a:lnSpc>
                <a:spcPct val="90000"/>
              </a:lnSpc>
              <a:spcAft>
                <a:spcPts val="0"/>
              </a:spcAft>
              <a:buFontTx/>
              <a:buNone/>
              <a:defRPr/>
            </a:pPr>
            <a:r>
              <a:rPr lang="x-none" sz="2500">
                <a:solidFill>
                  <a:schemeClr val="bg1"/>
                </a:solidFill>
                <a:effectLst>
                  <a:outerShdw blurRad="38100" dist="38100" dir="2700000" algn="tl">
                    <a:srgbClr val="C0C0C0"/>
                  </a:outerShdw>
                </a:effectLst>
              </a:rPr>
              <a:t>код</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свих</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стања</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венске</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инсуфицијенције</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rgbClr val="FF0000"/>
                </a:solidFill>
                <a:effectLst>
                  <a:outerShdw blurRad="38100" dist="38100" dir="2700000" algn="tl">
                    <a:srgbClr val="C0C0C0"/>
                  </a:outerShdw>
                </a:effectLst>
              </a:rPr>
              <a:t> </a:t>
            </a:r>
          </a:p>
          <a:p>
            <a:pPr marL="311079" indent="-311079" defTabSz="829544" eaLnBrk="1" fontAlgn="auto" hangingPunct="1">
              <a:lnSpc>
                <a:spcPct val="90000"/>
              </a:lnSpc>
              <a:spcAft>
                <a:spcPts val="0"/>
              </a:spcAft>
              <a:buClr>
                <a:srgbClr val="CCECFF"/>
              </a:buClr>
              <a:buFontTx/>
              <a:buNone/>
              <a:defRPr/>
            </a:pPr>
            <a:r>
              <a:rPr lang="x-none" sz="2500">
                <a:solidFill>
                  <a:srgbClr val="FF0000"/>
                </a:solidFill>
                <a:effectLst>
                  <a:outerShdw blurRad="38100" dist="38100" dir="2700000" algn="tl">
                    <a:srgbClr val="C0C0C0"/>
                  </a:outerShdw>
                </a:effectLst>
              </a:rPr>
              <a:t>локална</a:t>
            </a:r>
            <a:r>
              <a:rPr lang="sr-Latn-CS" sz="2500" dirty="0">
                <a:solidFill>
                  <a:srgbClr val="FF0000"/>
                </a:solidFill>
                <a:effectLst>
                  <a:outerShdw blurRad="38100" dist="38100" dir="2700000" algn="tl">
                    <a:srgbClr val="C0C0C0"/>
                  </a:outerShdw>
                </a:effectLst>
              </a:rPr>
              <a:t> </a:t>
            </a:r>
            <a:r>
              <a:rPr lang="x-none" sz="2500">
                <a:solidFill>
                  <a:srgbClr val="FF0000"/>
                </a:solidFill>
                <a:effectLst>
                  <a:outerShdw blurRad="38100" dist="38100" dir="2700000" algn="tl">
                    <a:srgbClr val="C0C0C0"/>
                  </a:outerShdw>
                </a:effectLst>
              </a:rPr>
              <a:t>апликација</a:t>
            </a:r>
            <a:r>
              <a:rPr lang="sr-Latn-CS" sz="2500" dirty="0">
                <a:solidFill>
                  <a:srgbClr val="FF0000"/>
                </a:solidFill>
                <a:effectLst>
                  <a:outerShdw blurRad="38100" dist="38100" dir="2700000" algn="tl">
                    <a:srgbClr val="C0C0C0"/>
                  </a:outerShdw>
                </a:effectLst>
              </a:rPr>
              <a:t> </a:t>
            </a:r>
            <a:r>
              <a:rPr lang="x-none" sz="2500">
                <a:solidFill>
                  <a:srgbClr val="FF0000"/>
                </a:solidFill>
                <a:effectLst>
                  <a:outerShdw blurRad="38100" dist="38100" dir="2700000" algn="tl">
                    <a:srgbClr val="C0C0C0"/>
                  </a:outerShdw>
                </a:effectLst>
              </a:rPr>
              <a:t>топлоте</a:t>
            </a:r>
            <a:r>
              <a:rPr lang="sr-Latn-CS" sz="2500" dirty="0">
                <a:solidFill>
                  <a:srgbClr val="CCECFF"/>
                </a:solidFill>
                <a:effectLst>
                  <a:outerShdw blurRad="38100" dist="38100" dir="2700000" algn="tl">
                    <a:srgbClr val="C0C0C0"/>
                  </a:outerShdw>
                </a:effectLst>
              </a:rPr>
              <a:t>        </a:t>
            </a:r>
            <a:r>
              <a:rPr lang="x-none" sz="2500">
                <a:solidFill>
                  <a:srgbClr val="FF0000"/>
                </a:solidFill>
                <a:effectLst>
                  <a:outerShdw blurRad="38100" dist="38100" dir="2700000" algn="tl">
                    <a:srgbClr val="C0C0C0"/>
                  </a:outerShdw>
                </a:effectLst>
              </a:rPr>
              <a:t>разн</a:t>
            </a:r>
            <a:r>
              <a:rPr lang="sr-Cyrl-CS" sz="2500" dirty="0">
                <a:solidFill>
                  <a:srgbClr val="FF0000"/>
                </a:solidFill>
                <a:effectLst>
                  <a:outerShdw blurRad="38100" dist="38100" dir="2700000" algn="tl">
                    <a:srgbClr val="C0C0C0"/>
                  </a:outerShdw>
                </a:effectLst>
              </a:rPr>
              <a:t>е</a:t>
            </a:r>
            <a:r>
              <a:rPr lang="sr-Latn-CS" sz="2500" dirty="0">
                <a:solidFill>
                  <a:srgbClr val="FF0000"/>
                </a:solidFill>
                <a:effectLst>
                  <a:outerShdw blurRad="38100" dist="38100" dir="2700000" algn="tl">
                    <a:srgbClr val="C0C0C0"/>
                  </a:outerShdw>
                </a:effectLst>
              </a:rPr>
              <a:t> </a:t>
            </a:r>
            <a:r>
              <a:rPr lang="x-none" sz="2500">
                <a:solidFill>
                  <a:srgbClr val="FF0000"/>
                </a:solidFill>
                <a:effectLst>
                  <a:outerShdw blurRad="38100" dist="38100" dir="2700000" algn="tl">
                    <a:srgbClr val="C0C0C0"/>
                  </a:outerShdw>
                </a:effectLst>
              </a:rPr>
              <a:t>масаже</a:t>
            </a:r>
            <a:endParaRPr lang="sr-Latn-CS" sz="2500" dirty="0">
              <a:solidFill>
                <a:srgbClr val="FF0000"/>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топле</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купке</a:t>
            </a:r>
            <a:r>
              <a:rPr lang="sr-Latn-CS" sz="2500" dirty="0">
                <a:solidFill>
                  <a:schemeClr val="bg1"/>
                </a:solidFill>
                <a:effectLst>
                  <a:outerShdw blurRad="38100" dist="38100" dir="2700000" algn="tl">
                    <a:srgbClr val="C0C0C0"/>
                  </a:outerShdw>
                </a:effectLst>
              </a:rPr>
              <a:t>                         - </a:t>
            </a:r>
            <a:r>
              <a:rPr lang="x-none" sz="2500">
                <a:solidFill>
                  <a:schemeClr val="bg1"/>
                </a:solidFill>
                <a:effectLst>
                  <a:outerShdw blurRad="38100" dist="38100" dir="2700000" algn="tl">
                    <a:srgbClr val="C0C0C0"/>
                  </a:outerShdw>
                </a:effectLst>
              </a:rPr>
              <a:t>подводним</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млазом</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ултраљубичасти</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зраци</a:t>
            </a:r>
            <a:r>
              <a:rPr lang="sr-Latn-CS" sz="2500" dirty="0">
                <a:solidFill>
                  <a:schemeClr val="bg1"/>
                </a:solidFill>
                <a:effectLst>
                  <a:outerShdw blurRad="38100" dist="38100" dir="2700000" algn="tl">
                    <a:srgbClr val="C0C0C0"/>
                  </a:outerShdw>
                </a:effectLst>
              </a:rPr>
              <a:t>              - </a:t>
            </a:r>
            <a:r>
              <a:rPr lang="x-none" sz="2500">
                <a:solidFill>
                  <a:schemeClr val="bg1"/>
                </a:solidFill>
                <a:effectLst>
                  <a:outerShdw blurRad="38100" dist="38100" dir="2700000" algn="tl">
                    <a:srgbClr val="C0C0C0"/>
                  </a:outerShdw>
                </a:effectLst>
              </a:rPr>
              <a:t>ручна</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краткоталасна</a:t>
            </a:r>
            <a:r>
              <a:rPr lang="sr-Latn-CS" sz="2500" dirty="0">
                <a:solidFill>
                  <a:schemeClr val="bg1"/>
                </a:solidFill>
                <a:effectLst>
                  <a:outerShdw blurRad="38100" dist="38100" dir="2700000" algn="tl">
                    <a:srgbClr val="C0C0C0"/>
                  </a:outerShdw>
                </a:effectLst>
              </a:rPr>
              <a:t>,                     - </a:t>
            </a:r>
            <a:r>
              <a:rPr lang="x-none" sz="2500">
                <a:solidFill>
                  <a:schemeClr val="bg1"/>
                </a:solidFill>
                <a:effectLst>
                  <a:outerShdw blurRad="38100" dist="38100" dir="2700000" algn="tl">
                    <a:srgbClr val="C0C0C0"/>
                  </a:outerShdw>
                </a:effectLst>
              </a:rPr>
              <a:t>вибрациона</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микроталасна</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диатермија</a:t>
            </a:r>
            <a:r>
              <a:rPr lang="sr-Latn-CS" sz="2500" dirty="0">
                <a:solidFill>
                  <a:schemeClr val="bg1"/>
                </a:solidFill>
                <a:effectLst>
                  <a:outerShdw blurRad="38100" dist="38100" dir="2700000" algn="tl">
                    <a:srgbClr val="C0C0C0"/>
                  </a:outerShdw>
                </a:effectLst>
              </a:rPr>
              <a:t>      - </a:t>
            </a:r>
            <a:r>
              <a:rPr lang="x-none" sz="2500">
                <a:solidFill>
                  <a:schemeClr val="bg1"/>
                </a:solidFill>
                <a:effectLst>
                  <a:outerShdw blurRad="38100" dist="38100" dir="2700000" algn="tl">
                    <a:srgbClr val="C0C0C0"/>
                  </a:outerShdw>
                </a:effectLst>
              </a:rPr>
              <a:t>предозирана</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кинези</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топли</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ваздух</a:t>
            </a:r>
            <a:r>
              <a:rPr lang="sr-Latn-CS" sz="2500" dirty="0">
                <a:solidFill>
                  <a:schemeClr val="bg1"/>
                </a:solidFill>
                <a:effectLst>
                  <a:outerShdw blurRad="38100" dist="38100" dir="2700000" algn="tl">
                    <a:srgbClr val="C0C0C0"/>
                  </a:outerShdw>
                </a:effectLst>
              </a:rPr>
              <a:t>                          </a:t>
            </a:r>
            <a:r>
              <a:rPr lang="x-none" sz="2500">
                <a:solidFill>
                  <a:schemeClr val="bg1"/>
                </a:solidFill>
                <a:effectLst>
                  <a:outerShdw blurRad="38100" dist="38100" dir="2700000" algn="tl">
                    <a:srgbClr val="C0C0C0"/>
                  </a:outerShdw>
                </a:effectLst>
              </a:rPr>
              <a:t>терапија</a:t>
            </a:r>
            <a:endParaRPr lang="sr-Latn-CS" sz="2500" dirty="0">
              <a:solidFill>
                <a:schemeClr val="bg1"/>
              </a:solidFill>
              <a:effectLst>
                <a:outerShdw blurRad="38100" dist="38100" dir="2700000" algn="tl">
                  <a:srgbClr val="C0C0C0"/>
                </a:outerShdw>
              </a:effectLst>
            </a:endParaRPr>
          </a:p>
          <a:p>
            <a:pPr marL="311079" indent="-311079" defTabSz="829544" eaLnBrk="1" fontAlgn="auto" hangingPunct="1">
              <a:lnSpc>
                <a:spcPct val="90000"/>
              </a:lnSpc>
              <a:spcAft>
                <a:spcPts val="0"/>
              </a:spcAft>
              <a:buClr>
                <a:srgbClr val="CCECFF"/>
              </a:buClr>
              <a:buFontTx/>
              <a:buNone/>
              <a:defRPr/>
            </a:pPr>
            <a:r>
              <a:rPr lang="sr-Latn-CS" sz="2500" dirty="0">
                <a:solidFill>
                  <a:srgbClr val="CCECFF"/>
                </a:solidFill>
                <a:effectLst>
                  <a:outerShdw blurRad="38100" dist="38100" dir="2700000" algn="tl">
                    <a:srgbClr val="C0C0C0"/>
                  </a:outerShdw>
                </a:effectLst>
              </a:rPr>
              <a:t> </a:t>
            </a:r>
          </a:p>
          <a:p>
            <a:pPr marL="311079" indent="-311079" defTabSz="829544" eaLnBrk="1" fontAlgn="auto" hangingPunct="1">
              <a:lnSpc>
                <a:spcPct val="90000"/>
              </a:lnSpc>
              <a:spcAft>
                <a:spcPts val="0"/>
              </a:spcAft>
              <a:buClr>
                <a:srgbClr val="CCECFF"/>
              </a:buClr>
              <a:buFontTx/>
              <a:buNone/>
              <a:defRPr/>
            </a:pPr>
            <a:r>
              <a:rPr lang="sr-Latn-CS" sz="2500" dirty="0">
                <a:solidFill>
                  <a:srgbClr val="FF0000"/>
                </a:solidFill>
                <a:effectLst>
                  <a:outerShdw blurRad="38100" dist="38100" dir="2700000" algn="tl">
                    <a:srgbClr val="C0C0C0"/>
                  </a:outerShdw>
                </a:effectLst>
              </a:rPr>
              <a:t>       </a:t>
            </a:r>
            <a:r>
              <a:rPr lang="x-none" sz="2500" u="sng">
                <a:solidFill>
                  <a:srgbClr val="FF0000"/>
                </a:solidFill>
                <a:effectLst>
                  <a:outerShdw blurRad="38100" dist="38100" dir="2700000" algn="tl">
                    <a:srgbClr val="C0C0C0"/>
                  </a:outerShdw>
                </a:effectLst>
              </a:rPr>
              <a:t>због</a:t>
            </a:r>
            <a:r>
              <a:rPr lang="sr-Latn-CS" sz="2500" u="sng" dirty="0">
                <a:solidFill>
                  <a:srgbClr val="FF0000"/>
                </a:solidFill>
                <a:effectLst>
                  <a:outerShdw blurRad="38100" dist="38100" dir="2700000" algn="tl">
                    <a:srgbClr val="C0C0C0"/>
                  </a:outerShdw>
                </a:effectLst>
              </a:rPr>
              <a:t> </a:t>
            </a:r>
            <a:r>
              <a:rPr lang="x-none" sz="2500" u="sng">
                <a:solidFill>
                  <a:srgbClr val="FF0000"/>
                </a:solidFill>
                <a:effectLst>
                  <a:outerShdw blurRad="38100" dist="38100" dir="2700000" algn="tl">
                    <a:srgbClr val="C0C0C0"/>
                  </a:outerShdw>
                </a:effectLst>
              </a:rPr>
              <a:t>могућих</a:t>
            </a:r>
            <a:r>
              <a:rPr lang="sr-Latn-CS" sz="2500" u="sng" dirty="0">
                <a:solidFill>
                  <a:srgbClr val="FF0000"/>
                </a:solidFill>
                <a:effectLst>
                  <a:outerShdw blurRad="38100" dist="38100" dir="2700000" algn="tl">
                    <a:srgbClr val="C0C0C0"/>
                  </a:outerShdw>
                </a:effectLst>
              </a:rPr>
              <a:t> </a:t>
            </a:r>
            <a:r>
              <a:rPr lang="x-none" sz="2500" u="sng">
                <a:solidFill>
                  <a:srgbClr val="FF0000"/>
                </a:solidFill>
                <a:effectLst>
                  <a:outerShdw blurRad="38100" dist="38100" dir="2700000" algn="tl">
                    <a:srgbClr val="C0C0C0"/>
                  </a:outerShdw>
                </a:effectLst>
              </a:rPr>
              <a:t>тромбоза</a:t>
            </a:r>
            <a:r>
              <a:rPr lang="sr-Latn-CS" sz="2500" u="sng" dirty="0">
                <a:solidFill>
                  <a:srgbClr val="FF0000"/>
                </a:solidFill>
                <a:effectLst>
                  <a:outerShdw blurRad="38100" dist="38100" dir="2700000" algn="tl">
                    <a:srgbClr val="C0C0C0"/>
                  </a:outerShdw>
                </a:effectLst>
              </a:rPr>
              <a:t> </a:t>
            </a:r>
            <a:r>
              <a:rPr lang="x-none" sz="2500" u="sng">
                <a:solidFill>
                  <a:srgbClr val="FF0000"/>
                </a:solidFill>
                <a:effectLst>
                  <a:outerShdw blurRad="38100" dist="38100" dir="2700000" algn="tl">
                    <a:srgbClr val="C0C0C0"/>
                  </a:outerShdw>
                </a:effectLst>
              </a:rPr>
              <a:t>и</a:t>
            </a:r>
            <a:r>
              <a:rPr lang="sr-Latn-CS" sz="2500" u="sng" dirty="0">
                <a:solidFill>
                  <a:srgbClr val="FF0000"/>
                </a:solidFill>
                <a:effectLst>
                  <a:outerShdw blurRad="38100" dist="38100" dir="2700000" algn="tl">
                    <a:srgbClr val="C0C0C0"/>
                  </a:outerShdw>
                </a:effectLst>
              </a:rPr>
              <a:t> </a:t>
            </a:r>
            <a:r>
              <a:rPr lang="x-none" sz="2500" u="sng">
                <a:solidFill>
                  <a:srgbClr val="FF0000"/>
                </a:solidFill>
                <a:effectLst>
                  <a:outerShdw blurRad="38100" dist="38100" dir="2700000" algn="tl">
                    <a:srgbClr val="C0C0C0"/>
                  </a:outerShdw>
                </a:effectLst>
              </a:rPr>
              <a:t>тромбоемболизација</a:t>
            </a:r>
            <a:endParaRPr lang="en-US" sz="2500" dirty="0">
              <a:solidFill>
                <a:srgbClr val="CCECFF"/>
              </a:solidFill>
            </a:endParaRPr>
          </a:p>
        </p:txBody>
      </p:sp>
    </p:spTree>
  </p:cSld>
  <p:clrMapOvr>
    <a:masterClrMapping/>
  </p:clrMapOvr>
  <p:transition advTm="28152"/>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0B2FB78F-1B63-4991-92B0-D3CE56F7677E}"/>
              </a:ext>
            </a:extLst>
          </p:cNvPr>
          <p:cNvSpPr>
            <a:spLocks noGrp="1"/>
          </p:cNvSpPr>
          <p:nvPr>
            <p:ph type="title"/>
          </p:nvPr>
        </p:nvSpPr>
        <p:spPr>
          <a:xfrm>
            <a:off x="457200" y="274638"/>
            <a:ext cx="8229600" cy="3001962"/>
          </a:xfrm>
        </p:spPr>
        <p:txBody>
          <a:bodyPr/>
          <a:lstStyle/>
          <a:p>
            <a:pPr eaLnBrk="1" hangingPunct="1"/>
            <a:r>
              <a:rPr lang="en-US" altLang="en-US" b="1" u="sng"/>
              <a:t>ОШТЕЋЕЊЕ</a:t>
            </a:r>
            <a:r>
              <a:rPr lang="en-GB" altLang="en-US" b="1" u="sng"/>
              <a:t>  </a:t>
            </a:r>
            <a:r>
              <a:rPr lang="en-US" altLang="en-US" b="1" u="sng"/>
              <a:t>ЛИМФНОГ</a:t>
            </a:r>
            <a:r>
              <a:rPr lang="en-GB" altLang="en-US" b="1" u="sng"/>
              <a:t>  </a:t>
            </a:r>
            <a:r>
              <a:rPr lang="en-US" altLang="en-US" b="1" u="sng"/>
              <a:t>СИСТЕМА</a:t>
            </a:r>
            <a:br>
              <a:rPr lang="en-US" altLang="en-US" b="1" u="sng"/>
            </a:br>
            <a:br>
              <a:rPr lang="en-US" altLang="en-US" b="1" u="sng"/>
            </a:br>
            <a:r>
              <a:rPr lang="en-US" altLang="en-US"/>
              <a:t>Лимфа</a:t>
            </a:r>
          </a:p>
        </p:txBody>
      </p:sp>
      <p:sp>
        <p:nvSpPr>
          <p:cNvPr id="141315" name="Rectangle 3">
            <a:extLst>
              <a:ext uri="{FF2B5EF4-FFF2-40B4-BE49-F238E27FC236}">
                <a16:creationId xmlns:a16="http://schemas.microsoft.com/office/drawing/2014/main" id="{E3610580-2960-4F1B-BD8E-E4034D9F037C}"/>
              </a:ext>
            </a:extLst>
          </p:cNvPr>
          <p:cNvSpPr>
            <a:spLocks noGrp="1"/>
          </p:cNvSpPr>
          <p:nvPr>
            <p:ph idx="1"/>
          </p:nvPr>
        </p:nvSpPr>
        <p:spPr>
          <a:xfrm>
            <a:off x="381000" y="3810000"/>
            <a:ext cx="8229600" cy="2667000"/>
          </a:xfrm>
        </p:spPr>
        <p:txBody>
          <a:bodyPr/>
          <a:lstStyle/>
          <a:p>
            <a:pPr algn="just" eaLnBrk="1" hangingPunct="1">
              <a:lnSpc>
                <a:spcPct val="80000"/>
              </a:lnSpc>
            </a:pPr>
            <a:r>
              <a:rPr lang="en-US" altLang="en-US" sz="2800"/>
              <a:t>Лимфа</a:t>
            </a:r>
            <a:r>
              <a:rPr lang="sl-SI" altLang="en-US" sz="2800"/>
              <a:t> </a:t>
            </a:r>
            <a:r>
              <a:rPr lang="en-US" altLang="en-US" sz="2800"/>
              <a:t>је</a:t>
            </a:r>
            <a:r>
              <a:rPr lang="sl-SI" altLang="en-US" sz="2800"/>
              <a:t> </a:t>
            </a:r>
            <a:r>
              <a:rPr lang="en-US" altLang="en-US" sz="2800" b="1"/>
              <a:t>ултрафилтрат</a:t>
            </a:r>
            <a:r>
              <a:rPr lang="sl-SI" altLang="en-US" sz="2800" b="1"/>
              <a:t> </a:t>
            </a:r>
            <a:r>
              <a:rPr lang="en-US" altLang="en-US" sz="2800" b="1"/>
              <a:t>плазме</a:t>
            </a:r>
            <a:r>
              <a:rPr lang="sl-SI" altLang="en-US" sz="2800"/>
              <a:t>(</a:t>
            </a:r>
            <a:r>
              <a:rPr lang="en-US" altLang="en-US" sz="2800"/>
              <a:t>формиран</a:t>
            </a:r>
            <a:r>
              <a:rPr lang="sl-SI" altLang="en-US" sz="2800"/>
              <a:t> </a:t>
            </a:r>
            <a:r>
              <a:rPr lang="en-US" altLang="en-US" sz="2800"/>
              <a:t>на</a:t>
            </a:r>
            <a:r>
              <a:rPr lang="sl-SI" altLang="en-US" sz="2800"/>
              <a:t> </a:t>
            </a:r>
            <a:r>
              <a:rPr lang="en-US" altLang="en-US" sz="2800"/>
              <a:t>нивоу</a:t>
            </a:r>
            <a:r>
              <a:rPr lang="sl-SI" altLang="en-US" sz="2800"/>
              <a:t> </a:t>
            </a:r>
            <a:r>
              <a:rPr lang="en-US" altLang="en-US" sz="2800"/>
              <a:t>капилара</a:t>
            </a:r>
            <a:r>
              <a:rPr lang="sl-SI" altLang="en-US" sz="2800"/>
              <a:t>) </a:t>
            </a:r>
            <a:r>
              <a:rPr lang="en-US" altLang="en-US" sz="2800"/>
              <a:t>који</a:t>
            </a:r>
            <a:r>
              <a:rPr lang="sl-SI" altLang="en-US" sz="2800"/>
              <a:t> </a:t>
            </a:r>
            <a:r>
              <a:rPr lang="en-US" altLang="en-US" sz="2800"/>
              <a:t>по</a:t>
            </a:r>
            <a:r>
              <a:rPr lang="sl-SI" altLang="en-US" sz="2800"/>
              <a:t>  </a:t>
            </a:r>
            <a:r>
              <a:rPr lang="en-US" altLang="en-US" sz="2800"/>
              <a:t>настанку</a:t>
            </a:r>
            <a:r>
              <a:rPr lang="sl-SI" altLang="en-US" sz="2800"/>
              <a:t> </a:t>
            </a:r>
            <a:endParaRPr lang="en-US" altLang="en-US" sz="2800"/>
          </a:p>
          <a:p>
            <a:pPr algn="just" eaLnBrk="1" hangingPunct="1">
              <a:lnSpc>
                <a:spcPct val="80000"/>
              </a:lnSpc>
            </a:pPr>
            <a:endParaRPr lang="en-US" altLang="en-US" sz="2800" b="1" u="sng"/>
          </a:p>
          <a:p>
            <a:pPr algn="just" eaLnBrk="1" hangingPunct="1">
              <a:lnSpc>
                <a:spcPct val="80000"/>
              </a:lnSpc>
            </a:pPr>
            <a:endParaRPr lang="en-US" altLang="en-US" sz="2800" b="1" u="sng"/>
          </a:p>
          <a:p>
            <a:pPr algn="just" eaLnBrk="1" hangingPunct="1">
              <a:lnSpc>
                <a:spcPct val="80000"/>
              </a:lnSpc>
            </a:pPr>
            <a:r>
              <a:rPr lang="en-US" altLang="en-US" sz="2800"/>
              <a:t>циркулише</a:t>
            </a:r>
            <a:r>
              <a:rPr lang="sl-SI" altLang="en-US" sz="2800"/>
              <a:t> </a:t>
            </a:r>
            <a:r>
              <a:rPr lang="en-US" altLang="en-US" sz="2800"/>
              <a:t>у</a:t>
            </a:r>
            <a:r>
              <a:rPr lang="sl-SI" altLang="en-US" sz="2800"/>
              <a:t> </a:t>
            </a:r>
            <a:r>
              <a:rPr lang="en-US" altLang="en-US" sz="2800"/>
              <a:t>проксималном</a:t>
            </a:r>
            <a:r>
              <a:rPr lang="sl-SI" altLang="en-US" sz="2800"/>
              <a:t> </a:t>
            </a:r>
            <a:r>
              <a:rPr lang="en-US" altLang="en-US" sz="2800"/>
              <a:t>смеру</a:t>
            </a:r>
            <a:r>
              <a:rPr lang="sl-SI" altLang="en-US" sz="2800"/>
              <a:t> </a:t>
            </a:r>
            <a:r>
              <a:rPr lang="en-US" altLang="en-US" sz="2800"/>
              <a:t>захваљујући</a:t>
            </a:r>
            <a:r>
              <a:rPr lang="sl-SI" altLang="en-US" sz="2800"/>
              <a:t> </a:t>
            </a:r>
            <a:r>
              <a:rPr lang="en-US" altLang="en-US" sz="2800"/>
              <a:t>дејству</a:t>
            </a:r>
            <a:r>
              <a:rPr lang="sl-SI" altLang="en-US" sz="2800"/>
              <a:t> </a:t>
            </a:r>
            <a:r>
              <a:rPr lang="en-US" altLang="en-US" sz="2800"/>
              <a:t>више</a:t>
            </a:r>
            <a:r>
              <a:rPr lang="sl-SI" altLang="en-US" sz="2800"/>
              <a:t> </a:t>
            </a:r>
            <a:r>
              <a:rPr lang="en-US" altLang="en-US" sz="2800"/>
              <a:t>фактора</a:t>
            </a:r>
            <a:r>
              <a:rPr lang="sl-SI" altLang="en-US" sz="2800"/>
              <a:t>:</a:t>
            </a:r>
          </a:p>
        </p:txBody>
      </p:sp>
    </p:spTree>
  </p:cSld>
  <p:clrMapOvr>
    <a:masterClrMapping/>
  </p:clrMapOvr>
  <mc:AlternateContent xmlns:mc="http://schemas.openxmlformats.org/markup-compatibility/2006" xmlns:p14="http://schemas.microsoft.com/office/powerpoint/2010/main">
    <mc:Choice Requires="p14">
      <p:transition spd="slow" p14:dur="2000" advTm="19677"/>
    </mc:Choice>
    <mc:Fallback xmlns="">
      <p:transition spd="slow" advTm="19677"/>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C85490EF-8CEA-41AA-B0C9-51D0E1F26C2C}"/>
              </a:ext>
            </a:extLst>
          </p:cNvPr>
          <p:cNvSpPr>
            <a:spLocks noGrp="1"/>
          </p:cNvSpPr>
          <p:nvPr>
            <p:ph type="title"/>
          </p:nvPr>
        </p:nvSpPr>
        <p:spPr/>
        <p:txBody>
          <a:bodyPr/>
          <a:lstStyle/>
          <a:p>
            <a:pPr eaLnBrk="1" hangingPunct="1"/>
            <a:r>
              <a:rPr lang="en-US" altLang="en-US" sz="4000" b="1" u="sng"/>
              <a:t>ОШТЕЋЕЊЕ</a:t>
            </a:r>
            <a:r>
              <a:rPr lang="en-GB" altLang="en-US" sz="4000" b="1" u="sng"/>
              <a:t>  </a:t>
            </a:r>
            <a:r>
              <a:rPr lang="en-US" altLang="en-US" sz="4000" b="1" u="sng"/>
              <a:t>ЛИМФНОГ</a:t>
            </a:r>
            <a:r>
              <a:rPr lang="en-GB" altLang="en-US" sz="4000" b="1" u="sng"/>
              <a:t>  </a:t>
            </a:r>
            <a:r>
              <a:rPr lang="en-US" altLang="en-US" sz="4000" b="1" u="sng"/>
              <a:t>СИСТЕМА</a:t>
            </a:r>
          </a:p>
        </p:txBody>
      </p:sp>
      <p:sp>
        <p:nvSpPr>
          <p:cNvPr id="142339" name="Rectangle 3">
            <a:extLst>
              <a:ext uri="{FF2B5EF4-FFF2-40B4-BE49-F238E27FC236}">
                <a16:creationId xmlns:a16="http://schemas.microsoft.com/office/drawing/2014/main" id="{BAA84256-5C38-4977-A3C4-87D64E01416F}"/>
              </a:ext>
            </a:extLst>
          </p:cNvPr>
          <p:cNvSpPr>
            <a:spLocks noGrp="1"/>
          </p:cNvSpPr>
          <p:nvPr>
            <p:ph idx="1"/>
          </p:nvPr>
        </p:nvSpPr>
        <p:spPr>
          <a:xfrm>
            <a:off x="457200" y="1981200"/>
            <a:ext cx="8229600" cy="4495800"/>
          </a:xfrm>
        </p:spPr>
        <p:txBody>
          <a:bodyPr/>
          <a:lstStyle/>
          <a:p>
            <a:pPr algn="ctr" eaLnBrk="1" hangingPunct="1">
              <a:lnSpc>
                <a:spcPct val="80000"/>
              </a:lnSpc>
              <a:buFontTx/>
              <a:buNone/>
            </a:pPr>
            <a:r>
              <a:rPr lang="en-US" altLang="en-US" sz="3600" b="1" u="sng"/>
              <a:t>Обструктивне</a:t>
            </a:r>
            <a:endParaRPr lang="sr-Latn-CS" altLang="en-US" sz="3600" b="1" u="sng"/>
          </a:p>
          <a:p>
            <a:pPr eaLnBrk="1" hangingPunct="1">
              <a:lnSpc>
                <a:spcPct val="80000"/>
              </a:lnSpc>
            </a:pPr>
            <a:endParaRPr lang="sr-Latn-CS" altLang="en-US" sz="3600"/>
          </a:p>
          <a:p>
            <a:pPr algn="ctr" eaLnBrk="1" hangingPunct="1">
              <a:lnSpc>
                <a:spcPct val="80000"/>
              </a:lnSpc>
              <a:buFontTx/>
              <a:buNone/>
            </a:pPr>
            <a:r>
              <a:rPr lang="en-US" altLang="en-US" sz="3600" b="1" u="sng"/>
              <a:t>Неопструктивне</a:t>
            </a:r>
          </a:p>
          <a:p>
            <a:pPr algn="ctr" eaLnBrk="1" hangingPunct="1">
              <a:lnSpc>
                <a:spcPct val="80000"/>
              </a:lnSpc>
              <a:buFontTx/>
              <a:buNone/>
            </a:pPr>
            <a:endParaRPr lang="en-US" altLang="en-US" sz="3600" b="1" u="sng"/>
          </a:p>
          <a:p>
            <a:pPr algn="ctr" eaLnBrk="1" hangingPunct="1">
              <a:lnSpc>
                <a:spcPct val="80000"/>
              </a:lnSpc>
              <a:buFontTx/>
              <a:buNone/>
            </a:pPr>
            <a:endParaRPr lang="en-US" altLang="en-US" sz="3600" b="1" u="sng"/>
          </a:p>
          <a:p>
            <a:pPr algn="ctr" eaLnBrk="1" hangingPunct="1">
              <a:lnSpc>
                <a:spcPct val="80000"/>
              </a:lnSpc>
              <a:buFontTx/>
              <a:buNone/>
            </a:pPr>
            <a:endParaRPr lang="en-US" altLang="en-US" sz="3600" b="1" u="sng"/>
          </a:p>
          <a:p>
            <a:pPr algn="ctr" eaLnBrk="1" hangingPunct="1">
              <a:lnSpc>
                <a:spcPct val="80000"/>
              </a:lnSpc>
              <a:buFontTx/>
              <a:buNone/>
            </a:pPr>
            <a:r>
              <a:rPr lang="en-US" altLang="en-US" sz="3600"/>
              <a:t>Лимфедем</a:t>
            </a:r>
            <a:endParaRPr lang="sr-Latn-CS" altLang="en-US" sz="3600" b="1" u="sng"/>
          </a:p>
        </p:txBody>
      </p:sp>
    </p:spTree>
  </p:cSld>
  <p:clrMapOvr>
    <a:masterClrMapping/>
  </p:clrMapOvr>
  <mc:AlternateContent xmlns:mc="http://schemas.openxmlformats.org/markup-compatibility/2006" xmlns:p14="http://schemas.microsoft.com/office/powerpoint/2010/main">
    <mc:Choice Requires="p14">
      <p:transition spd="slow" p14:dur="2000" advTm="11457"/>
    </mc:Choice>
    <mc:Fallback xmlns="">
      <p:transition spd="slow" advTm="11457"/>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60ABD51B-5D5D-48C4-A452-254C6F3224BF}"/>
              </a:ext>
            </a:extLst>
          </p:cNvPr>
          <p:cNvSpPr>
            <a:spLocks noGrp="1"/>
          </p:cNvSpPr>
          <p:nvPr>
            <p:ph type="title"/>
          </p:nvPr>
        </p:nvSpPr>
        <p:spPr/>
        <p:txBody>
          <a:bodyPr/>
          <a:lstStyle/>
          <a:p>
            <a:pPr eaLnBrk="1" hangingPunct="1"/>
            <a:r>
              <a:rPr lang="en-US" altLang="en-US"/>
              <a:t>Класификација лимфедема </a:t>
            </a:r>
          </a:p>
        </p:txBody>
      </p:sp>
      <p:sp>
        <p:nvSpPr>
          <p:cNvPr id="143363" name="Rectangle 3">
            <a:extLst>
              <a:ext uri="{FF2B5EF4-FFF2-40B4-BE49-F238E27FC236}">
                <a16:creationId xmlns:a16="http://schemas.microsoft.com/office/drawing/2014/main" id="{59E81A0B-0FC4-4330-A870-5C882CE5E1CE}"/>
              </a:ext>
            </a:extLst>
          </p:cNvPr>
          <p:cNvSpPr>
            <a:spLocks noGrp="1"/>
          </p:cNvSpPr>
          <p:nvPr>
            <p:ph idx="1"/>
          </p:nvPr>
        </p:nvSpPr>
        <p:spPr>
          <a:xfrm>
            <a:off x="457200" y="1600200"/>
            <a:ext cx="8401050" cy="5257800"/>
          </a:xfrm>
        </p:spPr>
        <p:txBody>
          <a:bodyPr/>
          <a:lstStyle/>
          <a:p>
            <a:pPr eaLnBrk="1" hangingPunct="1">
              <a:lnSpc>
                <a:spcPct val="80000"/>
              </a:lnSpc>
            </a:pPr>
            <a:r>
              <a:rPr lang="en-US" altLang="en-US" b="1" u="sng"/>
              <a:t>примарни лимфедем</a:t>
            </a:r>
            <a:r>
              <a:rPr lang="en-US" altLang="en-US" sz="2400"/>
              <a:t>, </a:t>
            </a:r>
            <a:br>
              <a:rPr lang="en-US" altLang="en-US" sz="2400"/>
            </a:br>
            <a:endParaRPr lang="en-US" altLang="en-US" sz="2400"/>
          </a:p>
          <a:p>
            <a:pPr lvl="1" eaLnBrk="1" hangingPunct="1">
              <a:lnSpc>
                <a:spcPct val="80000"/>
              </a:lnSpc>
            </a:pPr>
            <a:r>
              <a:rPr lang="sr-Latn-CS" altLang="en-US" sz="2000" b="1"/>
              <a:t>Limphoedema congenitum</a:t>
            </a:r>
            <a:r>
              <a:rPr lang="en-US" altLang="en-US" sz="2000" b="1"/>
              <a:t> </a:t>
            </a:r>
            <a:br>
              <a:rPr lang="en-US" altLang="en-US" sz="2000"/>
            </a:br>
            <a:endParaRPr lang="en-US" altLang="en-US" sz="2000"/>
          </a:p>
          <a:p>
            <a:pPr lvl="1" eaLnBrk="1" hangingPunct="1">
              <a:lnSpc>
                <a:spcPct val="80000"/>
              </a:lnSpc>
            </a:pPr>
            <a:r>
              <a:rPr lang="sr-Latn-CS" altLang="en-US" sz="2000" b="1"/>
              <a:t>Limphoedema praecox</a:t>
            </a:r>
            <a:br>
              <a:rPr lang="en-US" altLang="en-US" sz="2000"/>
            </a:br>
            <a:endParaRPr lang="en-US" altLang="en-US" sz="2000"/>
          </a:p>
          <a:p>
            <a:pPr lvl="1" eaLnBrk="1" hangingPunct="1">
              <a:lnSpc>
                <a:spcPct val="80000"/>
              </a:lnSpc>
            </a:pPr>
            <a:r>
              <a:rPr lang="sr-Latn-CS" altLang="en-US" sz="2000" b="1"/>
              <a:t>Limphoedema tardum</a:t>
            </a:r>
            <a:r>
              <a:rPr lang="en-US" altLang="en-US" sz="2000"/>
              <a:t> </a:t>
            </a:r>
          </a:p>
          <a:p>
            <a:pPr eaLnBrk="1" hangingPunct="1">
              <a:lnSpc>
                <a:spcPct val="80000"/>
              </a:lnSpc>
              <a:buClr>
                <a:schemeClr val="tx1"/>
              </a:buClr>
            </a:pPr>
            <a:r>
              <a:rPr lang="en-US" altLang="en-US" b="1" u="sng"/>
              <a:t>секундарни  лимфедем</a:t>
            </a:r>
          </a:p>
          <a:p>
            <a:pPr eaLnBrk="1" hangingPunct="1">
              <a:lnSpc>
                <a:spcPct val="80000"/>
              </a:lnSpc>
              <a:buClr>
                <a:schemeClr val="tx1"/>
              </a:buClr>
            </a:pPr>
            <a:endParaRPr lang="en-US" altLang="en-US" sz="2400" b="1" u="sng"/>
          </a:p>
          <a:p>
            <a:pPr eaLnBrk="1" hangingPunct="1">
              <a:lnSpc>
                <a:spcPct val="80000"/>
              </a:lnSpc>
              <a:buClr>
                <a:schemeClr val="tx1"/>
              </a:buClr>
            </a:pPr>
            <a:endParaRPr lang="en-US" altLang="en-US" sz="2400"/>
          </a:p>
          <a:p>
            <a:pPr eaLnBrk="1" hangingPunct="1">
              <a:lnSpc>
                <a:spcPct val="80000"/>
              </a:lnSpc>
              <a:buClr>
                <a:schemeClr val="tx1"/>
              </a:buClr>
            </a:pPr>
            <a:r>
              <a:rPr lang="en-US" altLang="en-US" sz="2400"/>
              <a:t>У односу на  ток и време настанка лимфедем може бити </a:t>
            </a:r>
            <a:r>
              <a:rPr lang="en-US" altLang="en-US" sz="2000" b="1"/>
              <a:t>акутн</a:t>
            </a:r>
            <a:r>
              <a:rPr lang="sr-Cyrl-CS" altLang="en-US" sz="2000" b="1"/>
              <a:t>и</a:t>
            </a:r>
            <a:r>
              <a:rPr lang="en-US" altLang="en-US" sz="2000"/>
              <a:t> </a:t>
            </a:r>
            <a:r>
              <a:rPr lang="en-US" altLang="en-US" sz="2400"/>
              <a:t>и </a:t>
            </a:r>
            <a:r>
              <a:rPr lang="en-US" altLang="en-US" sz="2000" b="1"/>
              <a:t>хронични</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9321"/>
    </mc:Choice>
    <mc:Fallback xmlns="">
      <p:transition spd="slow" advTm="9321"/>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CF86FA8C-EF48-4C25-84ED-E3215EBD653E}"/>
              </a:ext>
            </a:extLst>
          </p:cNvPr>
          <p:cNvSpPr>
            <a:spLocks noGrp="1" noChangeArrowheads="1"/>
          </p:cNvSpPr>
          <p:nvPr>
            <p:ph type="title"/>
          </p:nvPr>
        </p:nvSpPr>
        <p:spPr/>
        <p:txBody>
          <a:bodyPr/>
          <a:lstStyle/>
          <a:p>
            <a:pPr eaLnBrk="1" hangingPunct="1"/>
            <a:r>
              <a:rPr lang="en-US" altLang="en-US" b="1" dirty="0"/>
              <a:t>II</a:t>
            </a:r>
            <a:r>
              <a:rPr lang="sr-Cyrl-CS" altLang="en-US" b="1" dirty="0"/>
              <a:t>)</a:t>
            </a:r>
            <a:r>
              <a:rPr lang="en-US" altLang="en-US" b="1" dirty="0"/>
              <a:t>  O</a:t>
            </a:r>
            <a:r>
              <a:rPr lang="sr-Cyrl-RS" altLang="en-US" b="1" dirty="0" err="1"/>
              <a:t>рганска</a:t>
            </a:r>
            <a:r>
              <a:rPr lang="sr-Cyrl-RS" altLang="en-US" b="1" dirty="0"/>
              <a:t> обољења </a:t>
            </a:r>
            <a:r>
              <a:rPr lang="sr-Cyrl-RS" altLang="en-US" b="1" dirty="0" err="1"/>
              <a:t>артериј</a:t>
            </a:r>
            <a:r>
              <a:rPr lang="en-US" altLang="en-US" b="1" dirty="0"/>
              <a:t>a</a:t>
            </a:r>
          </a:p>
        </p:txBody>
      </p:sp>
      <p:sp>
        <p:nvSpPr>
          <p:cNvPr id="26627" name="Rectangle 3">
            <a:extLst>
              <a:ext uri="{FF2B5EF4-FFF2-40B4-BE49-F238E27FC236}">
                <a16:creationId xmlns:a16="http://schemas.microsoft.com/office/drawing/2014/main" id="{244ECE17-BECD-4687-96A8-8736E55C21EC}"/>
              </a:ext>
            </a:extLst>
          </p:cNvPr>
          <p:cNvSpPr>
            <a:spLocks noGrp="1" noChangeArrowheads="1"/>
          </p:cNvSpPr>
          <p:nvPr>
            <p:ph idx="1"/>
          </p:nvPr>
        </p:nvSpPr>
        <p:spPr>
          <a:xfrm>
            <a:off x="609600" y="1600200"/>
            <a:ext cx="8305800" cy="4495800"/>
          </a:xfrm>
        </p:spPr>
        <p:txBody>
          <a:bodyPr/>
          <a:lstStyle/>
          <a:p>
            <a:pPr marL="609600" indent="-609600" algn="just" eaLnBrk="1" hangingPunct="1">
              <a:buFontTx/>
              <a:buAutoNum type="arabicPeriod"/>
            </a:pPr>
            <a:r>
              <a:rPr lang="en-US" altLang="en-US"/>
              <a:t>Obliterirajući arteriosklerotični endarteritis arterija (Endarteritis obliterans arteriosclerotica) </a:t>
            </a:r>
            <a:endParaRPr lang="sr-Latn-CS" altLang="en-US"/>
          </a:p>
          <a:p>
            <a:pPr marL="609600" indent="-609600" algn="just" eaLnBrk="1" hangingPunct="1">
              <a:buFontTx/>
              <a:buAutoNum type="arabicPeriod"/>
            </a:pPr>
            <a:endParaRPr lang="sr-Latn-CS" altLang="en-US"/>
          </a:p>
          <a:p>
            <a:pPr marL="609600" indent="-609600" algn="just" eaLnBrk="1" hangingPunct="1">
              <a:buFontTx/>
              <a:buAutoNum type="arabicPeriod"/>
            </a:pPr>
            <a:r>
              <a:rPr lang="en-US" altLang="en-US"/>
              <a:t>Birgerova bolest – M. Burger (Tromboangitis obliterans)</a:t>
            </a:r>
            <a:endParaRPr lang="sr-Latn-CS" altLang="en-US"/>
          </a:p>
          <a:p>
            <a:pPr marL="609600" indent="-609600" algn="just" eaLnBrk="1" hangingPunct="1">
              <a:buFontTx/>
              <a:buAutoNum type="arabicPeriod"/>
            </a:pPr>
            <a:endParaRPr lang="sr-Latn-CS" altLang="en-US"/>
          </a:p>
          <a:p>
            <a:pPr marL="609600" indent="-609600" algn="just" eaLnBrk="1" hangingPunct="1">
              <a:buFontTx/>
              <a:buAutoNum type="arabicPeriod"/>
            </a:pPr>
            <a:r>
              <a:rPr lang="sr-Latn-CS" altLang="en-US"/>
              <a:t>Dijabetične angiopatije</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23299"/>
    </mc:Choice>
    <mc:Fallback xmlns="">
      <p:transition spd="slow" advTm="23299"/>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5BCE0345-C19B-4A3F-8A34-6A80968FBE6B}"/>
              </a:ext>
            </a:extLst>
          </p:cNvPr>
          <p:cNvSpPr>
            <a:spLocks noGrp="1" noChangeArrowheads="1"/>
          </p:cNvSpPr>
          <p:nvPr>
            <p:ph type="title"/>
          </p:nvPr>
        </p:nvSpPr>
        <p:spPr>
          <a:xfrm>
            <a:off x="739775" y="550863"/>
            <a:ext cx="8229600" cy="533400"/>
          </a:xfrm>
        </p:spPr>
        <p:txBody>
          <a:bodyPr rtlCol="0">
            <a:normAutofit fontScale="90000"/>
          </a:bodyPr>
          <a:lstStyle/>
          <a:p>
            <a:pPr eaLnBrk="1" fontAlgn="auto" hangingPunct="1">
              <a:spcAft>
                <a:spcPts val="0"/>
              </a:spcAft>
              <a:defRPr/>
            </a:pPr>
            <a:r>
              <a:rPr lang="x-none" sz="4000" u="sng"/>
              <a:t>Патофизиолошке</a:t>
            </a:r>
            <a:r>
              <a:rPr lang="sl-SI" sz="4000" u="sng"/>
              <a:t> </a:t>
            </a:r>
            <a:r>
              <a:rPr lang="x-none" sz="4000" u="sng"/>
              <a:t>последице</a:t>
            </a:r>
            <a:r>
              <a:rPr lang="sl-SI" sz="4000" u="sng"/>
              <a:t> </a:t>
            </a:r>
            <a:r>
              <a:rPr lang="x-none" sz="4000" u="sng"/>
              <a:t>едема</a:t>
            </a:r>
            <a:endParaRPr lang="en-US" sz="4000" u="sng"/>
          </a:p>
        </p:txBody>
      </p:sp>
      <p:sp>
        <p:nvSpPr>
          <p:cNvPr id="144387" name="Rectangle 3">
            <a:extLst>
              <a:ext uri="{FF2B5EF4-FFF2-40B4-BE49-F238E27FC236}">
                <a16:creationId xmlns:a16="http://schemas.microsoft.com/office/drawing/2014/main" id="{7D3CD6B1-5B36-465E-BA06-18ECA9C48AEC}"/>
              </a:ext>
            </a:extLst>
          </p:cNvPr>
          <p:cNvSpPr>
            <a:spLocks noGrp="1"/>
          </p:cNvSpPr>
          <p:nvPr>
            <p:ph idx="1"/>
          </p:nvPr>
        </p:nvSpPr>
        <p:spPr>
          <a:xfrm>
            <a:off x="533400" y="1676400"/>
            <a:ext cx="7292975" cy="3598863"/>
          </a:xfrm>
        </p:spPr>
        <p:txBody>
          <a:bodyPr/>
          <a:lstStyle/>
          <a:p>
            <a:pPr algn="just" eaLnBrk="1" hangingPunct="1">
              <a:lnSpc>
                <a:spcPct val="80000"/>
              </a:lnSpc>
            </a:pPr>
            <a:r>
              <a:rPr lang="en-US" altLang="en-US" sz="3600"/>
              <a:t>Хипоксија</a:t>
            </a:r>
            <a:r>
              <a:rPr lang="sl-SI" altLang="en-US" sz="3600"/>
              <a:t>  </a:t>
            </a:r>
            <a:endParaRPr lang="en-US" altLang="en-US" sz="3600"/>
          </a:p>
          <a:p>
            <a:pPr algn="just" eaLnBrk="1" hangingPunct="1">
              <a:lnSpc>
                <a:spcPct val="80000"/>
              </a:lnSpc>
            </a:pPr>
            <a:endParaRPr lang="en-US" altLang="en-US" sz="3600"/>
          </a:p>
          <a:p>
            <a:pPr algn="just" eaLnBrk="1" hangingPunct="1">
              <a:lnSpc>
                <a:spcPct val="80000"/>
              </a:lnSpc>
            </a:pPr>
            <a:r>
              <a:rPr lang="en-US" altLang="en-US" sz="3600"/>
              <a:t>енергетски</a:t>
            </a:r>
            <a:r>
              <a:rPr lang="sl-SI" altLang="en-US" sz="3600"/>
              <a:t> </a:t>
            </a:r>
            <a:r>
              <a:rPr lang="en-US" altLang="en-US" sz="3600"/>
              <a:t>дефицит</a:t>
            </a:r>
            <a:r>
              <a:rPr lang="sl-SI" altLang="en-US" sz="3600"/>
              <a:t> </a:t>
            </a:r>
            <a:r>
              <a:rPr lang="en-US" altLang="en-US" sz="3600"/>
              <a:t>у</a:t>
            </a:r>
            <a:r>
              <a:rPr lang="sl-SI" altLang="en-US" sz="3600"/>
              <a:t> </a:t>
            </a:r>
            <a:r>
              <a:rPr lang="en-US" altLang="en-US" sz="3600"/>
              <a:t>захваћеном</a:t>
            </a:r>
            <a:r>
              <a:rPr lang="sl-SI" altLang="en-US" sz="3600"/>
              <a:t> </a:t>
            </a:r>
            <a:r>
              <a:rPr lang="en-US" altLang="en-US" sz="3600"/>
              <a:t>ткиву</a:t>
            </a:r>
            <a:endParaRPr lang="sl-SI" altLang="en-US" sz="3600"/>
          </a:p>
          <a:p>
            <a:pPr algn="just" eaLnBrk="1" hangingPunct="1">
              <a:lnSpc>
                <a:spcPct val="80000"/>
              </a:lnSpc>
            </a:pPr>
            <a:endParaRPr lang="sl-SI" altLang="en-US" sz="3600"/>
          </a:p>
        </p:txBody>
      </p:sp>
    </p:spTree>
  </p:cSld>
  <p:clrMapOvr>
    <a:masterClrMapping/>
  </p:clrMapOvr>
  <mc:AlternateContent xmlns:mc="http://schemas.openxmlformats.org/markup-compatibility/2006" xmlns:p14="http://schemas.microsoft.com/office/powerpoint/2010/main">
    <mc:Choice Requires="p14">
      <p:transition spd="slow" p14:dur="2000" advTm="22626"/>
    </mc:Choice>
    <mc:Fallback xmlns="">
      <p:transition spd="slow" advTm="22626"/>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9D24BFFE-6E4E-4D3F-B3B4-A218A986B940}"/>
              </a:ext>
            </a:extLst>
          </p:cNvPr>
          <p:cNvSpPr>
            <a:spLocks noGrp="1"/>
          </p:cNvSpPr>
          <p:nvPr>
            <p:ph type="title"/>
          </p:nvPr>
        </p:nvSpPr>
        <p:spPr/>
        <p:txBody>
          <a:bodyPr/>
          <a:lstStyle/>
          <a:p>
            <a:pPr eaLnBrk="1" hangingPunct="1"/>
            <a:r>
              <a:rPr lang="en-US" altLang="en-US"/>
              <a:t>Стадијуми лимфедема</a:t>
            </a:r>
          </a:p>
        </p:txBody>
      </p:sp>
      <p:sp>
        <p:nvSpPr>
          <p:cNvPr id="147459" name="Rectangle 3">
            <a:extLst>
              <a:ext uri="{FF2B5EF4-FFF2-40B4-BE49-F238E27FC236}">
                <a16:creationId xmlns:a16="http://schemas.microsoft.com/office/drawing/2014/main" id="{EA356194-82BD-470C-9B1A-5A85BE786A20}"/>
              </a:ext>
            </a:extLst>
          </p:cNvPr>
          <p:cNvSpPr>
            <a:spLocks noGrp="1"/>
          </p:cNvSpPr>
          <p:nvPr>
            <p:ph idx="1"/>
          </p:nvPr>
        </p:nvSpPr>
        <p:spPr>
          <a:xfrm>
            <a:off x="457200" y="1600200"/>
            <a:ext cx="8362950" cy="5068888"/>
          </a:xfrm>
        </p:spPr>
        <p:txBody>
          <a:bodyPr/>
          <a:lstStyle/>
          <a:p>
            <a:pPr eaLnBrk="1" hangingPunct="1"/>
            <a:endParaRPr lang="en-US" altLang="en-US" sz="2800" b="1"/>
          </a:p>
          <a:p>
            <a:pPr eaLnBrk="1" hangingPunct="1"/>
            <a:r>
              <a:rPr lang="en-US" altLang="en-US" sz="2800" b="1"/>
              <a:t>Први стадијум (благи лимфедем</a:t>
            </a:r>
            <a:r>
              <a:rPr lang="sr-Cyrl-CS" altLang="en-US" sz="2800" b="1"/>
              <a:t>)</a:t>
            </a:r>
            <a:br>
              <a:rPr lang="en-US" altLang="en-US" sz="2800"/>
            </a:br>
            <a:endParaRPr lang="en-US" altLang="en-US" sz="2800"/>
          </a:p>
          <a:p>
            <a:pPr eaLnBrk="1" hangingPunct="1"/>
            <a:r>
              <a:rPr lang="en-US" altLang="en-US" sz="2800" b="1"/>
              <a:t>Други стадијум (умерен лимфедем),</a:t>
            </a:r>
            <a:r>
              <a:rPr lang="en-US" altLang="en-US" sz="2800"/>
              <a:t> </a:t>
            </a:r>
            <a:br>
              <a:rPr lang="en-US" altLang="en-US" sz="2800"/>
            </a:br>
            <a:endParaRPr lang="en-US" altLang="en-US" sz="2800"/>
          </a:p>
          <a:p>
            <a:pPr eaLnBrk="1" hangingPunct="1"/>
            <a:r>
              <a:rPr lang="en-US" altLang="en-US" sz="2800" b="1"/>
              <a:t>Трећи стадијум (тежак лимфедем</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10017"/>
    </mc:Choice>
    <mc:Fallback xmlns="">
      <p:transition spd="slow" advTm="10017"/>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8DACD636-30CF-405B-B731-E59CB558D38C}"/>
              </a:ext>
            </a:extLst>
          </p:cNvPr>
          <p:cNvSpPr>
            <a:spLocks noGrp="1"/>
          </p:cNvSpPr>
          <p:nvPr>
            <p:ph type="title"/>
          </p:nvPr>
        </p:nvSpPr>
        <p:spPr/>
        <p:txBody>
          <a:bodyPr/>
          <a:lstStyle/>
          <a:p>
            <a:pPr eaLnBrk="1" hangingPunct="1"/>
            <a:r>
              <a:rPr lang="sr-Cyrl-CS" altLang="en-US"/>
              <a:t>Лечење лимфедема</a:t>
            </a:r>
            <a:endParaRPr lang="en-US" altLang="en-US"/>
          </a:p>
        </p:txBody>
      </p:sp>
      <p:sp>
        <p:nvSpPr>
          <p:cNvPr id="148483" name="Rectangle 3">
            <a:extLst>
              <a:ext uri="{FF2B5EF4-FFF2-40B4-BE49-F238E27FC236}">
                <a16:creationId xmlns:a16="http://schemas.microsoft.com/office/drawing/2014/main" id="{86D70121-FA9F-4CE1-A622-35CF6264AE5B}"/>
              </a:ext>
            </a:extLst>
          </p:cNvPr>
          <p:cNvSpPr>
            <a:spLocks noGrp="1"/>
          </p:cNvSpPr>
          <p:nvPr>
            <p:ph idx="1"/>
          </p:nvPr>
        </p:nvSpPr>
        <p:spPr>
          <a:xfrm>
            <a:off x="1187450" y="2420938"/>
            <a:ext cx="7283450" cy="3916362"/>
          </a:xfrm>
        </p:spPr>
        <p:txBody>
          <a:bodyPr/>
          <a:lstStyle/>
          <a:p>
            <a:pPr eaLnBrk="1" hangingPunct="1"/>
            <a:r>
              <a:rPr lang="en-US" altLang="en-US"/>
              <a:t>Лимфедем</a:t>
            </a:r>
            <a:r>
              <a:rPr lang="en-GB" altLang="en-US"/>
              <a:t> </a:t>
            </a:r>
            <a:r>
              <a:rPr lang="en-US" altLang="en-US"/>
              <a:t>се</a:t>
            </a:r>
            <a:r>
              <a:rPr lang="en-GB" altLang="en-US"/>
              <a:t> "</a:t>
            </a:r>
            <a:r>
              <a:rPr lang="en-US" altLang="en-US"/>
              <a:t>лечи</a:t>
            </a:r>
            <a:r>
              <a:rPr lang="en-GB" altLang="en-US"/>
              <a:t> </a:t>
            </a:r>
            <a:r>
              <a:rPr lang="en-US" altLang="en-US"/>
              <a:t>али</a:t>
            </a:r>
            <a:r>
              <a:rPr lang="en-GB" altLang="en-US"/>
              <a:t> </a:t>
            </a:r>
            <a:r>
              <a:rPr lang="en-US" altLang="en-US"/>
              <a:t>не</a:t>
            </a:r>
            <a:r>
              <a:rPr lang="en-GB" altLang="en-US"/>
              <a:t> </a:t>
            </a:r>
            <a:r>
              <a:rPr lang="en-US" altLang="en-US"/>
              <a:t>излечи</a:t>
            </a:r>
            <a:r>
              <a:rPr lang="en-GB" altLang="en-US"/>
              <a:t>" </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5582"/>
    </mc:Choice>
    <mc:Fallback xmlns="">
      <p:transition spd="slow" advTm="5582"/>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F3A7F0A7-C65B-4AE5-B91E-25D59F267A6A}"/>
              </a:ext>
            </a:extLst>
          </p:cNvPr>
          <p:cNvSpPr>
            <a:spLocks noGrp="1"/>
          </p:cNvSpPr>
          <p:nvPr>
            <p:ph type="title"/>
          </p:nvPr>
        </p:nvSpPr>
        <p:spPr>
          <a:xfrm>
            <a:off x="457200" y="533400"/>
            <a:ext cx="8229600" cy="609600"/>
          </a:xfrm>
        </p:spPr>
        <p:txBody>
          <a:bodyPr/>
          <a:lstStyle/>
          <a:p>
            <a:pPr eaLnBrk="1" hangingPunct="1"/>
            <a:r>
              <a:rPr lang="en-US" altLang="en-US" sz="3200"/>
              <a:t>Конзервативно лечење</a:t>
            </a:r>
            <a:r>
              <a:rPr lang="sr-Cyrl-CS" altLang="en-US" sz="3200"/>
              <a:t> лимфедема</a:t>
            </a:r>
            <a:endParaRPr lang="en-US" altLang="en-US" sz="3200"/>
          </a:p>
        </p:txBody>
      </p:sp>
      <p:sp>
        <p:nvSpPr>
          <p:cNvPr id="149507" name="Rectangle 3">
            <a:extLst>
              <a:ext uri="{FF2B5EF4-FFF2-40B4-BE49-F238E27FC236}">
                <a16:creationId xmlns:a16="http://schemas.microsoft.com/office/drawing/2014/main" id="{8C8011D3-B00B-4096-8C6F-A2113C45966B}"/>
              </a:ext>
            </a:extLst>
          </p:cNvPr>
          <p:cNvSpPr>
            <a:spLocks noGrp="1"/>
          </p:cNvSpPr>
          <p:nvPr>
            <p:ph idx="1"/>
          </p:nvPr>
        </p:nvSpPr>
        <p:spPr>
          <a:xfrm>
            <a:off x="1676400" y="1828800"/>
            <a:ext cx="6400800" cy="4419600"/>
          </a:xfrm>
        </p:spPr>
        <p:txBody>
          <a:bodyPr/>
          <a:lstStyle/>
          <a:p>
            <a:pPr marL="609600" indent="-609600" eaLnBrk="1" hangingPunct="1">
              <a:buFont typeface="Wingdings" panose="05000000000000000000" pitchFamily="2" charset="2"/>
              <a:buNone/>
            </a:pPr>
            <a:r>
              <a:rPr lang="en-US" altLang="en-US" sz="3600" b="1"/>
              <a:t>А</a:t>
            </a:r>
            <a:r>
              <a:rPr lang="sr-Latn-CS" altLang="en-US" sz="3600" b="1"/>
              <a:t>. </a:t>
            </a:r>
            <a:r>
              <a:rPr lang="en-US" altLang="en-US" sz="3600" b="1"/>
              <a:t>Превентивни</a:t>
            </a:r>
            <a:r>
              <a:rPr lang="sr-Latn-CS" altLang="en-US" sz="3600" b="1"/>
              <a:t> </a:t>
            </a:r>
            <a:r>
              <a:rPr lang="en-US" altLang="en-US" sz="3600" b="1"/>
              <a:t>третман</a:t>
            </a:r>
          </a:p>
          <a:p>
            <a:pPr marL="609600" indent="-609600" eaLnBrk="1" hangingPunct="1">
              <a:buFont typeface="Wingdings" panose="05000000000000000000" pitchFamily="2" charset="2"/>
              <a:buNone/>
            </a:pPr>
            <a:r>
              <a:rPr lang="en-US" altLang="en-US" sz="3600"/>
              <a:t> </a:t>
            </a:r>
          </a:p>
          <a:p>
            <a:pPr marL="609600" indent="-609600" eaLnBrk="1" hangingPunct="1">
              <a:buFont typeface="Wingdings" panose="05000000000000000000" pitchFamily="2" charset="2"/>
              <a:buNone/>
            </a:pPr>
            <a:r>
              <a:rPr lang="en-US" altLang="en-US" sz="3600" b="1"/>
              <a:t>Б</a:t>
            </a:r>
            <a:r>
              <a:rPr lang="sr-Latn-CS" altLang="en-US" sz="3600" b="1"/>
              <a:t>. </a:t>
            </a:r>
            <a:r>
              <a:rPr lang="en-US" altLang="en-US" sz="3600" b="1"/>
              <a:t>Медикаментно</a:t>
            </a:r>
            <a:r>
              <a:rPr lang="sr-Latn-CS" altLang="en-US" sz="3600" b="1"/>
              <a:t> </a:t>
            </a:r>
            <a:r>
              <a:rPr lang="en-US" altLang="en-US" sz="3600" b="1"/>
              <a:t>лечење</a:t>
            </a:r>
            <a:r>
              <a:rPr lang="sr-Latn-CS" altLang="en-US" sz="3600" b="1"/>
              <a:t>: </a:t>
            </a:r>
            <a:endParaRPr lang="en-US" altLang="en-US" sz="3600" b="1"/>
          </a:p>
          <a:p>
            <a:pPr marL="609600" indent="-609600" eaLnBrk="1" hangingPunct="1">
              <a:buFont typeface="Wingdings" panose="05000000000000000000" pitchFamily="2" charset="2"/>
              <a:buNone/>
            </a:pPr>
            <a:endParaRPr lang="sr-Latn-CS" altLang="en-US" sz="3600" b="1"/>
          </a:p>
          <a:p>
            <a:pPr marL="609600" indent="-609600" eaLnBrk="1" hangingPunct="1">
              <a:buFont typeface="Wingdings" panose="05000000000000000000" pitchFamily="2" charset="2"/>
              <a:buNone/>
            </a:pPr>
            <a:r>
              <a:rPr lang="en-US" altLang="en-US" sz="3600" b="1"/>
              <a:t>Ц</a:t>
            </a:r>
            <a:r>
              <a:rPr lang="sr-Latn-CS" altLang="en-US" sz="3600" b="1"/>
              <a:t>. </a:t>
            </a:r>
            <a:r>
              <a:rPr lang="en-US" altLang="en-US" sz="3600" b="1"/>
              <a:t>Механичке</a:t>
            </a:r>
            <a:r>
              <a:rPr lang="sr-Latn-CS" altLang="en-US" sz="3600" b="1"/>
              <a:t> </a:t>
            </a:r>
            <a:r>
              <a:rPr lang="en-US" altLang="en-US" sz="3600" b="1"/>
              <a:t>мере</a:t>
            </a:r>
            <a:r>
              <a:rPr lang="sr-Latn-CS" altLang="en-US" sz="3600" b="1"/>
              <a:t>:</a:t>
            </a:r>
            <a:r>
              <a:rPr lang="sr-Latn-CS" altLang="en-US" sz="3600"/>
              <a:t> </a:t>
            </a:r>
          </a:p>
        </p:txBody>
      </p:sp>
    </p:spTree>
  </p:cSld>
  <p:clrMapOvr>
    <a:masterClrMapping/>
  </p:clrMapOvr>
  <mc:AlternateContent xmlns:mc="http://schemas.openxmlformats.org/markup-compatibility/2006" xmlns:p14="http://schemas.microsoft.com/office/powerpoint/2010/main">
    <mc:Choice Requires="p14">
      <p:transition spd="slow" p14:dur="2000" advTm="15311"/>
    </mc:Choice>
    <mc:Fallback xmlns="">
      <p:transition spd="slow" advTm="15311"/>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4AB92EB8-142E-4B06-85E0-2A4F6693122D}"/>
              </a:ext>
            </a:extLst>
          </p:cNvPr>
          <p:cNvSpPr>
            <a:spLocks noGrp="1" noChangeArrowheads="1"/>
          </p:cNvSpPr>
          <p:nvPr>
            <p:ph type="title"/>
          </p:nvPr>
        </p:nvSpPr>
        <p:spPr>
          <a:xfrm>
            <a:off x="0" y="228600"/>
            <a:ext cx="9144000" cy="2336800"/>
          </a:xfrm>
        </p:spPr>
        <p:txBody>
          <a:bodyPr rtlCol="0">
            <a:normAutofit fontScale="90000"/>
          </a:bodyPr>
          <a:lstStyle/>
          <a:p>
            <a:pPr eaLnBrk="1" fontAlgn="auto" hangingPunct="1">
              <a:spcAft>
                <a:spcPts val="0"/>
              </a:spcAft>
              <a:defRPr/>
            </a:pPr>
            <a:r>
              <a:rPr lang="x-none" sz="4000" b="1"/>
              <a:t>Примена</a:t>
            </a:r>
            <a:r>
              <a:rPr lang="en-US" sz="4000" b="1"/>
              <a:t> </a:t>
            </a:r>
            <a:r>
              <a:rPr lang="x-none" sz="4000" b="1"/>
              <a:t>четири</a:t>
            </a:r>
            <a:r>
              <a:rPr lang="en-US" sz="4000" b="1"/>
              <a:t> </a:t>
            </a:r>
            <a:r>
              <a:rPr lang="x-none" sz="4000" b="1"/>
              <a:t>поступка</a:t>
            </a:r>
            <a:r>
              <a:rPr lang="en-US" sz="4000" b="1"/>
              <a:t> </a:t>
            </a:r>
            <a:r>
              <a:rPr lang="x-none" sz="4000" b="1"/>
              <a:t>у</a:t>
            </a:r>
            <a:r>
              <a:rPr lang="en-US" sz="4000" b="1"/>
              <a:t> </a:t>
            </a:r>
            <a:r>
              <a:rPr lang="x-none" sz="4000" b="1"/>
              <a:t>приступу</a:t>
            </a:r>
            <a:r>
              <a:rPr lang="en-US" sz="4000" b="1"/>
              <a:t> </a:t>
            </a:r>
            <a:r>
              <a:rPr lang="x-none" sz="4000" b="1"/>
              <a:t>лечења</a:t>
            </a:r>
            <a:r>
              <a:rPr lang="en-US" sz="4000" b="1"/>
              <a:t> </a:t>
            </a:r>
            <a:r>
              <a:rPr lang="x-none" sz="4000" b="1"/>
              <a:t>лимфедема</a:t>
            </a:r>
            <a:r>
              <a:rPr lang="en-US" sz="4000" b="1"/>
              <a:t> - </a:t>
            </a:r>
            <a:r>
              <a:rPr lang="x-none" sz="4000" b="1"/>
              <a:t>односи</a:t>
            </a:r>
            <a:r>
              <a:rPr lang="en-US" sz="4000" b="1"/>
              <a:t> </a:t>
            </a:r>
            <a:r>
              <a:rPr lang="x-none" sz="4000" b="1"/>
              <a:t>се</a:t>
            </a:r>
            <a:r>
              <a:rPr lang="en-US" sz="4000" b="1"/>
              <a:t> </a:t>
            </a:r>
            <a:r>
              <a:rPr lang="x-none" sz="4000" b="1"/>
              <a:t>на</a:t>
            </a:r>
            <a:r>
              <a:rPr lang="en-US" sz="4000" b="1"/>
              <a:t> </a:t>
            </a:r>
            <a:r>
              <a:rPr lang="x-none" sz="4000" b="1"/>
              <a:t>болеснике</a:t>
            </a:r>
            <a:r>
              <a:rPr lang="en-US" sz="4000" b="1"/>
              <a:t> </a:t>
            </a:r>
            <a:r>
              <a:rPr lang="x-none" sz="4000" b="1"/>
              <a:t>без</a:t>
            </a:r>
            <a:r>
              <a:rPr lang="en-US" sz="4000" b="1"/>
              <a:t> </a:t>
            </a:r>
            <a:r>
              <a:rPr lang="x-none" sz="4000" b="1"/>
              <a:t>актуелне</a:t>
            </a:r>
            <a:r>
              <a:rPr lang="en-US" sz="4000" b="1"/>
              <a:t> </a:t>
            </a:r>
            <a:r>
              <a:rPr lang="x-none" sz="4000" b="1"/>
              <a:t>метастатске</a:t>
            </a:r>
            <a:r>
              <a:rPr lang="en-US" sz="4000" b="1"/>
              <a:t> </a:t>
            </a:r>
            <a:r>
              <a:rPr lang="x-none" sz="4000" b="1"/>
              <a:t>болести</a:t>
            </a:r>
            <a:r>
              <a:rPr lang="en-US" sz="4000" b="1"/>
              <a:t>!</a:t>
            </a:r>
          </a:p>
        </p:txBody>
      </p:sp>
      <p:sp>
        <p:nvSpPr>
          <p:cNvPr id="150531" name="Rectangle 3">
            <a:extLst>
              <a:ext uri="{FF2B5EF4-FFF2-40B4-BE49-F238E27FC236}">
                <a16:creationId xmlns:a16="http://schemas.microsoft.com/office/drawing/2014/main" id="{26158FE6-0E77-4595-9DDD-0C4632A397E7}"/>
              </a:ext>
            </a:extLst>
          </p:cNvPr>
          <p:cNvSpPr>
            <a:spLocks noGrp="1"/>
          </p:cNvSpPr>
          <p:nvPr>
            <p:ph idx="1"/>
          </p:nvPr>
        </p:nvSpPr>
        <p:spPr>
          <a:xfrm>
            <a:off x="395288" y="2681288"/>
            <a:ext cx="8229600" cy="4176712"/>
          </a:xfrm>
        </p:spPr>
        <p:txBody>
          <a:bodyPr/>
          <a:lstStyle/>
          <a:p>
            <a:pPr marL="609600" indent="-609600" eaLnBrk="1" hangingPunct="1">
              <a:buFontTx/>
              <a:buAutoNum type="arabicPeriod"/>
            </a:pPr>
            <a:r>
              <a:rPr lang="en-US" altLang="en-US" b="1"/>
              <a:t>МЛД – МАНУЕЛНА ЛИМФНА ДРЕНАЖА </a:t>
            </a:r>
          </a:p>
          <a:p>
            <a:pPr marL="609600" indent="-609600" eaLnBrk="1" hangingPunct="1">
              <a:buFontTx/>
              <a:buAutoNum type="arabicPeriod"/>
            </a:pPr>
            <a:endParaRPr lang="en-US" altLang="en-US" b="1"/>
          </a:p>
          <a:p>
            <a:pPr marL="609600" indent="-609600" eaLnBrk="1" hangingPunct="1">
              <a:buFontTx/>
              <a:buAutoNum type="arabicPeriod"/>
            </a:pPr>
            <a:r>
              <a:rPr lang="en-US" altLang="en-US" b="1"/>
              <a:t>ВЕЖБЕ </a:t>
            </a:r>
          </a:p>
          <a:p>
            <a:pPr marL="609600" indent="-609600" eaLnBrk="1" hangingPunct="1">
              <a:buFontTx/>
              <a:buAutoNum type="arabicPeriod"/>
            </a:pPr>
            <a:endParaRPr lang="en-US" altLang="en-US" b="1"/>
          </a:p>
          <a:p>
            <a:pPr marL="609600" indent="-609600" eaLnBrk="1" hangingPunct="1">
              <a:buFontTx/>
              <a:buAutoNum type="arabicPeriod"/>
            </a:pPr>
            <a:r>
              <a:rPr lang="en-US" altLang="en-US" b="1"/>
              <a:t>КОМПРЕСИВНА БАНДАЖА </a:t>
            </a:r>
          </a:p>
          <a:p>
            <a:pPr marL="609600" indent="-609600" eaLnBrk="1" hangingPunct="1">
              <a:buFontTx/>
              <a:buAutoNum type="arabicPeriod"/>
            </a:pPr>
            <a:endParaRPr lang="en-US" altLang="en-US" b="1"/>
          </a:p>
          <a:p>
            <a:pPr marL="609600" indent="-609600" eaLnBrk="1" hangingPunct="1">
              <a:buFontTx/>
              <a:buAutoNum type="arabicPeriod"/>
            </a:pPr>
            <a:r>
              <a:rPr lang="en-US" altLang="en-US" b="1"/>
              <a:t>НЕГА  КОЖЕ </a:t>
            </a:r>
          </a:p>
        </p:txBody>
      </p:sp>
    </p:spTree>
  </p:cSld>
  <p:clrMapOvr>
    <a:masterClrMapping/>
  </p:clrMapOvr>
  <mc:AlternateContent xmlns:mc="http://schemas.openxmlformats.org/markup-compatibility/2006" xmlns:p14="http://schemas.microsoft.com/office/powerpoint/2010/main">
    <mc:Choice Requires="p14">
      <p:transition spd="slow" p14:dur="2000" advTm="38880"/>
    </mc:Choice>
    <mc:Fallback xmlns="">
      <p:transition spd="slow" advTm="38880"/>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E356316F-4FAD-4538-BE3C-DA103D8C02BD}"/>
              </a:ext>
            </a:extLst>
          </p:cNvPr>
          <p:cNvSpPr>
            <a:spLocks noGrp="1"/>
          </p:cNvSpPr>
          <p:nvPr>
            <p:ph type="title"/>
          </p:nvPr>
        </p:nvSpPr>
        <p:spPr>
          <a:xfrm>
            <a:off x="457200" y="0"/>
            <a:ext cx="8229600" cy="4343400"/>
          </a:xfrm>
        </p:spPr>
        <p:txBody>
          <a:bodyPr/>
          <a:lstStyle/>
          <a:p>
            <a:pPr marL="838200" indent="-838200" eaLnBrk="1" hangingPunct="1"/>
            <a:r>
              <a:rPr lang="en-US" altLang="en-US" b="1"/>
              <a:t>Кинезитерапија</a:t>
            </a:r>
            <a:br>
              <a:rPr lang="en-US" altLang="en-US" b="1"/>
            </a:br>
            <a:br>
              <a:rPr lang="en-US" altLang="en-US" b="1"/>
            </a:br>
            <a:br>
              <a:rPr lang="en-US" altLang="en-US" b="1"/>
            </a:br>
            <a:r>
              <a:rPr lang="en-US" altLang="en-US" b="1"/>
              <a:t>Вежбе програмиране за пацијенте са лимфедемом </a:t>
            </a:r>
          </a:p>
        </p:txBody>
      </p:sp>
      <p:sp>
        <p:nvSpPr>
          <p:cNvPr id="151555" name="Rectangle 3">
            <a:extLst>
              <a:ext uri="{FF2B5EF4-FFF2-40B4-BE49-F238E27FC236}">
                <a16:creationId xmlns:a16="http://schemas.microsoft.com/office/drawing/2014/main" id="{FFCCF18E-5903-4F07-B696-5235D74A0CE6}"/>
              </a:ext>
            </a:extLst>
          </p:cNvPr>
          <p:cNvSpPr>
            <a:spLocks noGrp="1"/>
          </p:cNvSpPr>
          <p:nvPr>
            <p:ph idx="1"/>
          </p:nvPr>
        </p:nvSpPr>
        <p:spPr>
          <a:xfrm>
            <a:off x="457200" y="4953000"/>
            <a:ext cx="8534400" cy="1371600"/>
          </a:xfrm>
        </p:spPr>
        <p:txBody>
          <a:bodyPr/>
          <a:lstStyle/>
          <a:p>
            <a:pPr marL="990600" lvl="1" indent="-533400" algn="ctr" eaLnBrk="1" hangingPunct="1">
              <a:lnSpc>
                <a:spcPct val="90000"/>
              </a:lnSpc>
              <a:buFontTx/>
              <a:buNone/>
            </a:pPr>
            <a:r>
              <a:rPr lang="en-US" altLang="en-US" b="1" u="sng"/>
              <a:t>Метод по Ко</a:t>
            </a:r>
            <a:r>
              <a:rPr lang="sr-Latn-CS" altLang="en-US" b="1" u="sng"/>
              <a:t>ffke</a:t>
            </a:r>
            <a:r>
              <a:rPr lang="en-US" altLang="en-US" b="1" u="sng"/>
              <a:t>-у</a:t>
            </a:r>
            <a:r>
              <a:rPr lang="en-US" altLang="en-US" b="1"/>
              <a:t> </a:t>
            </a:r>
            <a:endParaRPr lang="sr-Latn-CS" altLang="en-US" b="1"/>
          </a:p>
          <a:p>
            <a:pPr marL="990600" lvl="1" indent="-533400" algn="ctr" eaLnBrk="1" hangingPunct="1">
              <a:lnSpc>
                <a:spcPct val="90000"/>
              </a:lnSpc>
              <a:buFontTx/>
              <a:buNone/>
            </a:pPr>
            <a:endParaRPr lang="sr-Latn-CS" altLang="en-US" b="1"/>
          </a:p>
        </p:txBody>
      </p:sp>
    </p:spTree>
  </p:cSld>
  <p:clrMapOvr>
    <a:masterClrMapping/>
  </p:clrMapOvr>
  <mc:AlternateContent xmlns:mc="http://schemas.openxmlformats.org/markup-compatibility/2006" xmlns:p14="http://schemas.microsoft.com/office/powerpoint/2010/main">
    <mc:Choice Requires="p14">
      <p:transition spd="slow" p14:dur="2000" advTm="7765"/>
    </mc:Choice>
    <mc:Fallback xmlns="">
      <p:transition spd="slow" advTm="7765"/>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52771C34-2FC9-4FDD-9DC5-8E0A5CF062D3}"/>
              </a:ext>
            </a:extLst>
          </p:cNvPr>
          <p:cNvSpPr>
            <a:spLocks noGrp="1"/>
          </p:cNvSpPr>
          <p:nvPr>
            <p:ph type="title"/>
          </p:nvPr>
        </p:nvSpPr>
        <p:spPr>
          <a:xfrm>
            <a:off x="381000" y="2743200"/>
            <a:ext cx="8229600" cy="1143000"/>
          </a:xfrm>
        </p:spPr>
        <p:txBody>
          <a:bodyPr/>
          <a:lstStyle/>
          <a:p>
            <a:pPr eaLnBrk="1" hangingPunct="1"/>
            <a:r>
              <a:rPr lang="en-US" altLang="en-US"/>
              <a:t>Дијафрагмални тип дисања</a:t>
            </a:r>
          </a:p>
        </p:txBody>
      </p:sp>
    </p:spTree>
  </p:cSld>
  <p:clrMapOvr>
    <a:masterClrMapping/>
  </p:clrMapOvr>
  <mc:AlternateContent xmlns:mc="http://schemas.openxmlformats.org/markup-compatibility/2006" xmlns:p14="http://schemas.microsoft.com/office/powerpoint/2010/main">
    <mc:Choice Requires="p14">
      <p:transition spd="slow" p14:dur="2000" advTm="6023"/>
    </mc:Choice>
    <mc:Fallback xmlns="">
      <p:transition spd="slow" advTm="6023"/>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34F50A64-0D9B-4AED-A441-CDC5C0A994ED}"/>
              </a:ext>
            </a:extLst>
          </p:cNvPr>
          <p:cNvSpPr>
            <a:spLocks noGrp="1"/>
          </p:cNvSpPr>
          <p:nvPr>
            <p:ph type="title"/>
          </p:nvPr>
        </p:nvSpPr>
        <p:spPr>
          <a:xfrm>
            <a:off x="685800" y="1447800"/>
            <a:ext cx="8229600" cy="3733800"/>
          </a:xfrm>
        </p:spPr>
        <p:txBody>
          <a:bodyPr/>
          <a:lstStyle/>
          <a:p>
            <a:pPr eaLnBrk="1" hangingPunct="1"/>
            <a:r>
              <a:rPr lang="en-US" altLang="en-US" sz="4000" b="1"/>
              <a:t>3. Компресиона вишеслојна краткоеластична бандажа</a:t>
            </a:r>
            <a:br>
              <a:rPr lang="en-US" altLang="en-US" sz="4000" b="1"/>
            </a:br>
            <a:br>
              <a:rPr lang="en-US" altLang="en-US" sz="4000" b="1"/>
            </a:br>
            <a:br>
              <a:rPr lang="en-US" altLang="en-US" sz="4000" b="1"/>
            </a:br>
            <a:r>
              <a:rPr lang="en-US" altLang="en-US" sz="4000"/>
              <a:t>Пнеуматски  лимфодренажери</a:t>
            </a:r>
            <a:endParaRPr lang="en-US" altLang="en-US" sz="4000" b="1"/>
          </a:p>
        </p:txBody>
      </p:sp>
    </p:spTree>
  </p:cSld>
  <p:clrMapOvr>
    <a:masterClrMapping/>
  </p:clrMapOvr>
  <mc:AlternateContent xmlns:mc="http://schemas.openxmlformats.org/markup-compatibility/2006" xmlns:p14="http://schemas.microsoft.com/office/powerpoint/2010/main">
    <mc:Choice Requires="p14">
      <p:transition spd="slow" p14:dur="2000" advTm="4824"/>
    </mc:Choice>
    <mc:Fallback xmlns="">
      <p:transition spd="slow" advTm="4824"/>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489EB2A4-3DFA-43BB-B529-6EB2B5D3B6D1}"/>
              </a:ext>
            </a:extLst>
          </p:cNvPr>
          <p:cNvSpPr>
            <a:spLocks noGrp="1" noChangeArrowheads="1"/>
          </p:cNvSpPr>
          <p:nvPr>
            <p:ph type="title"/>
          </p:nvPr>
        </p:nvSpPr>
        <p:spPr>
          <a:xfrm>
            <a:off x="457200" y="0"/>
            <a:ext cx="8229600" cy="563563"/>
          </a:xfrm>
        </p:spPr>
        <p:txBody>
          <a:bodyPr rtlCol="0">
            <a:normAutofit fontScale="90000"/>
          </a:bodyPr>
          <a:lstStyle/>
          <a:p>
            <a:pPr eaLnBrk="1" fontAlgn="auto" hangingPunct="1">
              <a:spcAft>
                <a:spcPts val="0"/>
              </a:spcAft>
              <a:defRPr/>
            </a:pPr>
            <a:r>
              <a:rPr lang="x-none" sz="4000"/>
              <a:t>Физикална</a:t>
            </a:r>
            <a:r>
              <a:rPr lang="en-US" sz="4000"/>
              <a:t> </a:t>
            </a:r>
            <a:r>
              <a:rPr lang="x-none" sz="4000"/>
              <a:t>терапија</a:t>
            </a:r>
            <a:endParaRPr lang="en-US" sz="4000"/>
          </a:p>
        </p:txBody>
      </p:sp>
      <p:sp>
        <p:nvSpPr>
          <p:cNvPr id="154627" name="Rectangle 3">
            <a:extLst>
              <a:ext uri="{FF2B5EF4-FFF2-40B4-BE49-F238E27FC236}">
                <a16:creationId xmlns:a16="http://schemas.microsoft.com/office/drawing/2014/main" id="{92A1CE4A-36D4-4835-B395-6433107C5A92}"/>
              </a:ext>
            </a:extLst>
          </p:cNvPr>
          <p:cNvSpPr>
            <a:spLocks noGrp="1"/>
          </p:cNvSpPr>
          <p:nvPr>
            <p:ph idx="1"/>
          </p:nvPr>
        </p:nvSpPr>
        <p:spPr>
          <a:xfrm>
            <a:off x="457200" y="914400"/>
            <a:ext cx="8686800" cy="5943600"/>
          </a:xfrm>
        </p:spPr>
        <p:txBody>
          <a:bodyPr/>
          <a:lstStyle/>
          <a:p>
            <a:pPr algn="ctr" eaLnBrk="1" hangingPunct="1">
              <a:lnSpc>
                <a:spcPct val="80000"/>
              </a:lnSpc>
              <a:buFontTx/>
              <a:buNone/>
            </a:pPr>
            <a:r>
              <a:rPr lang="en-US" altLang="en-US" sz="2400" b="1" u="sng"/>
              <a:t>Деконгестивна физиотерапија</a:t>
            </a:r>
            <a:r>
              <a:rPr lang="en-US" altLang="en-US" sz="2400" u="sng"/>
              <a:t> </a:t>
            </a:r>
            <a:endParaRPr lang="sr-Latn-CS" altLang="en-US" sz="2400" u="sng"/>
          </a:p>
          <a:p>
            <a:pPr algn="ctr" eaLnBrk="1" hangingPunct="1">
              <a:lnSpc>
                <a:spcPct val="80000"/>
              </a:lnSpc>
              <a:buFontTx/>
              <a:buNone/>
            </a:pPr>
            <a:endParaRPr lang="en-US" altLang="en-US" sz="2400" b="1" u="sng"/>
          </a:p>
          <a:p>
            <a:pPr eaLnBrk="1" hangingPunct="1">
              <a:lnSpc>
                <a:spcPct val="80000"/>
              </a:lnSpc>
              <a:buFontTx/>
              <a:buAutoNum type="arabicPeriod"/>
            </a:pPr>
            <a:r>
              <a:rPr lang="en-US" altLang="en-US" sz="2400" b="1"/>
              <a:t>Мануелна масажа</a:t>
            </a:r>
            <a:r>
              <a:rPr lang="sr-Cyrl-CS" altLang="en-US" sz="2400" b="1"/>
              <a:t>:</a:t>
            </a:r>
            <a:r>
              <a:rPr lang="en-US" altLang="en-US" sz="2400"/>
              <a:t> аксијалних</a:t>
            </a:r>
            <a:r>
              <a:rPr lang="sr-Cyrl-CS" altLang="en-US" sz="2400"/>
              <a:t>/</a:t>
            </a:r>
            <a:r>
              <a:rPr lang="en-US" altLang="en-US" sz="2400"/>
              <a:t> ингвиналних лимфних чворова, а потом контралатералних квадраната трупа (горњи или доњи).</a:t>
            </a:r>
            <a:endParaRPr lang="en-US" altLang="en-US" sz="2400" b="1"/>
          </a:p>
          <a:p>
            <a:pPr eaLnBrk="1" hangingPunct="1">
              <a:lnSpc>
                <a:spcPct val="80000"/>
              </a:lnSpc>
              <a:buFontTx/>
              <a:buAutoNum type="arabicPeriod"/>
            </a:pPr>
            <a:r>
              <a:rPr lang="en-US" altLang="en-US" sz="2400" b="1"/>
              <a:t>Елевација екстремитета и стављање еластичне повеске</a:t>
            </a:r>
            <a:r>
              <a:rPr lang="en-US" altLang="en-US" sz="2400"/>
              <a:t>. Притисак повеске</a:t>
            </a:r>
            <a:r>
              <a:rPr lang="sr-Cyrl-CS" altLang="en-US" sz="2400"/>
              <a:t> </a:t>
            </a:r>
            <a:r>
              <a:rPr lang="en-US" altLang="en-US" sz="2400"/>
              <a:t>од 80 до неколико стотина милибара.</a:t>
            </a:r>
            <a:endParaRPr lang="en-US" altLang="en-US" sz="2400" b="1"/>
          </a:p>
          <a:p>
            <a:pPr eaLnBrk="1" hangingPunct="1">
              <a:lnSpc>
                <a:spcPct val="80000"/>
              </a:lnSpc>
              <a:buFontTx/>
              <a:buAutoNum type="arabicPeriod"/>
            </a:pPr>
            <a:r>
              <a:rPr lang="en-US" altLang="en-US" sz="2400" b="1"/>
              <a:t>Изометријск</a:t>
            </a:r>
            <a:r>
              <a:rPr lang="sr-Cyrl-CS" altLang="en-US" sz="2400" b="1"/>
              <a:t>е</a:t>
            </a:r>
            <a:r>
              <a:rPr lang="en-US" altLang="en-US" sz="2400" b="1"/>
              <a:t> контракциј</a:t>
            </a:r>
            <a:r>
              <a:rPr lang="sr-Cyrl-CS" altLang="en-US" sz="2400" b="1"/>
              <a:t>е</a:t>
            </a:r>
            <a:r>
              <a:rPr lang="en-US" altLang="en-US" sz="2400" b="1"/>
              <a:t> мишића под повеском.</a:t>
            </a:r>
            <a:endParaRPr lang="sr-Latn-CS" altLang="en-US" sz="2400" b="1"/>
          </a:p>
          <a:p>
            <a:pPr eaLnBrk="1" hangingPunct="1">
              <a:lnSpc>
                <a:spcPct val="80000"/>
              </a:lnSpc>
              <a:buFontTx/>
              <a:buAutoNum type="arabicPeriod"/>
            </a:pPr>
            <a:r>
              <a:rPr lang="en-US" altLang="en-US" sz="2400" b="1"/>
              <a:t>Ва</a:t>
            </a:r>
            <a:r>
              <a:rPr lang="sr-Cyrl-CS" altLang="en-US" sz="2400" b="1"/>
              <a:t>к</a:t>
            </a:r>
            <a:r>
              <a:rPr lang="en-US" altLang="en-US" sz="2400" b="1"/>
              <a:t>уса</a:t>
            </a:r>
            <a:r>
              <a:rPr lang="sr-Cyrl-CS" altLang="en-US" sz="2400" b="1"/>
              <a:t>к</a:t>
            </a:r>
            <a:r>
              <a:rPr lang="sr-Latn-CS" altLang="en-US" sz="2400" b="1"/>
              <a:t> – </a:t>
            </a:r>
            <a:r>
              <a:rPr lang="en-US" altLang="en-US" sz="2400" b="1"/>
              <a:t>вас</a:t>
            </a:r>
            <a:r>
              <a:rPr lang="sr-Cyrl-CS" altLang="en-US" sz="2400" b="1"/>
              <a:t>кулатор</a:t>
            </a:r>
            <a:endParaRPr lang="en-US" altLang="en-US" sz="2400" b="1"/>
          </a:p>
          <a:p>
            <a:pPr eaLnBrk="1" hangingPunct="1">
              <a:lnSpc>
                <a:spcPct val="80000"/>
              </a:lnSpc>
              <a:buFontTx/>
              <a:buAutoNum type="arabicPeriod"/>
            </a:pPr>
            <a:r>
              <a:rPr lang="en-US" altLang="en-US" sz="2400" b="1"/>
              <a:t>Хидротерап</a:t>
            </a:r>
            <a:r>
              <a:rPr lang="sr-Cyrl-CS" altLang="en-US" sz="2400" b="1"/>
              <a:t>иј</a:t>
            </a:r>
            <a:r>
              <a:rPr lang="en-US" altLang="en-US" sz="2400" b="1"/>
              <a:t>ске процедуре</a:t>
            </a:r>
            <a:r>
              <a:rPr lang="sr-Latn-CS" altLang="en-US" sz="2400" b="1"/>
              <a:t> (</a:t>
            </a:r>
            <a:r>
              <a:rPr lang="sr-Cyrl-CS" altLang="en-US" sz="2400" b="1"/>
              <a:t>с</a:t>
            </a:r>
            <a:r>
              <a:rPr lang="en-US" altLang="en-US" sz="2400" b="1"/>
              <a:t>умпорводоничне купке</a:t>
            </a:r>
            <a:r>
              <a:rPr lang="sr-Cyrl-CS" altLang="en-US" sz="2400" b="1"/>
              <a:t>)</a:t>
            </a:r>
            <a:endParaRPr lang="en-US" altLang="en-US" sz="2400" b="1"/>
          </a:p>
          <a:p>
            <a:pPr eaLnBrk="1" hangingPunct="1">
              <a:lnSpc>
                <a:spcPct val="80000"/>
              </a:lnSpc>
              <a:buFontTx/>
              <a:buAutoNum type="arabicPeriod"/>
            </a:pPr>
            <a:r>
              <a:rPr lang="en-US" altLang="en-US" sz="2400" b="1"/>
              <a:t>Мале дозе ултразвука  </a:t>
            </a:r>
          </a:p>
          <a:p>
            <a:pPr eaLnBrk="1" hangingPunct="1">
              <a:lnSpc>
                <a:spcPct val="80000"/>
              </a:lnSpc>
              <a:buFontTx/>
              <a:buAutoNum type="arabicPeriod"/>
            </a:pPr>
            <a:r>
              <a:rPr lang="en-US" altLang="en-US" sz="2400" b="1"/>
              <a:t>Синкардијална и пнеумомасажа</a:t>
            </a:r>
          </a:p>
          <a:p>
            <a:pPr eaLnBrk="1" hangingPunct="1">
              <a:lnSpc>
                <a:spcPct val="80000"/>
              </a:lnSpc>
              <a:buFontTx/>
              <a:buAutoNum type="arabicPeriod"/>
            </a:pPr>
            <a:r>
              <a:rPr lang="en-US" altLang="en-US" sz="2400" b="1"/>
              <a:t>Електрофореза ферментативних масти</a:t>
            </a:r>
          </a:p>
          <a:p>
            <a:pPr eaLnBrk="1" hangingPunct="1">
              <a:lnSpc>
                <a:spcPct val="80000"/>
              </a:lnSpc>
              <a:buFontTx/>
              <a:buAutoNum type="arabicPeriod"/>
            </a:pPr>
            <a:r>
              <a:rPr lang="en-US" altLang="en-US" sz="2400" b="1"/>
              <a:t>Таласотерапија</a:t>
            </a:r>
          </a:p>
          <a:p>
            <a:pPr eaLnBrk="1" hangingPunct="1">
              <a:lnSpc>
                <a:spcPct val="80000"/>
              </a:lnSpc>
              <a:buFontTx/>
              <a:buAutoNum type="arabicPeriod"/>
            </a:pPr>
            <a:r>
              <a:rPr lang="sr-Cyrl-CS" altLang="en-US" sz="2400" b="1"/>
              <a:t> </a:t>
            </a:r>
            <a:r>
              <a:rPr lang="en-US" altLang="en-US" sz="2400" b="1"/>
              <a:t>Кинезитерапија </a:t>
            </a:r>
          </a:p>
        </p:txBody>
      </p:sp>
    </p:spTree>
  </p:cSld>
  <p:clrMapOvr>
    <a:masterClrMapping/>
  </p:clrMapOvr>
  <mc:AlternateContent xmlns:mc="http://schemas.openxmlformats.org/markup-compatibility/2006" xmlns:p14="http://schemas.microsoft.com/office/powerpoint/2010/main">
    <mc:Choice Requires="p14">
      <p:transition spd="slow" p14:dur="2000" advTm="52115"/>
    </mc:Choice>
    <mc:Fallback xmlns="">
      <p:transition spd="slow" advTm="52115"/>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a:extLst>
              <a:ext uri="{FF2B5EF4-FFF2-40B4-BE49-F238E27FC236}">
                <a16:creationId xmlns:a16="http://schemas.microsoft.com/office/drawing/2014/main" id="{ADDB8D2C-A3F0-4BCD-A532-BD2916B5B3F0}"/>
              </a:ext>
            </a:extLst>
          </p:cNvPr>
          <p:cNvSpPr>
            <a:spLocks noGrp="1" noChangeArrowheads="1"/>
          </p:cNvSpPr>
          <p:nvPr>
            <p:ph type="title"/>
          </p:nvPr>
        </p:nvSpPr>
        <p:spPr/>
        <p:txBody>
          <a:bodyPr/>
          <a:lstStyle/>
          <a:p>
            <a:pPr eaLnBrk="1" hangingPunct="1"/>
            <a:r>
              <a:rPr lang="en-US" altLang="en-US" sz="3200" b="1"/>
              <a:t>Gam</a:t>
            </a:r>
            <a:r>
              <a:rPr lang="sr-Latn-CS" altLang="en-US" sz="3200" b="1"/>
              <a:t>zigradska Banja – </a:t>
            </a:r>
            <a:r>
              <a:rPr lang="sr-Latn-CS" altLang="en-US" sz="2600" b="1"/>
              <a:t>specijalizovana ustanova za rehabilitaciju bolesnika sa oštećenjem perifernih krvnih sudova</a:t>
            </a:r>
            <a:endParaRPr lang="en-US" altLang="en-US" sz="2600" b="1"/>
          </a:p>
        </p:txBody>
      </p:sp>
      <p:graphicFrame>
        <p:nvGraphicFramePr>
          <p:cNvPr id="12290" name="Object 4">
            <a:extLst>
              <a:ext uri="{FF2B5EF4-FFF2-40B4-BE49-F238E27FC236}">
                <a16:creationId xmlns:a16="http://schemas.microsoft.com/office/drawing/2014/main" id="{52F044A5-A156-42D8-90DF-BCF283681448}"/>
              </a:ext>
            </a:extLst>
          </p:cNvPr>
          <p:cNvGraphicFramePr>
            <a:graphicFrameLocks noGrp="1" noChangeAspect="1"/>
          </p:cNvGraphicFramePr>
          <p:nvPr>
            <p:ph idx="1"/>
          </p:nvPr>
        </p:nvGraphicFramePr>
        <p:xfrm>
          <a:off x="2392363" y="2314575"/>
          <a:ext cx="4359275" cy="3097213"/>
        </p:xfrm>
        <a:graphic>
          <a:graphicData uri="http://schemas.openxmlformats.org/presentationml/2006/ole">
            <mc:AlternateContent xmlns:mc="http://schemas.openxmlformats.org/markup-compatibility/2006">
              <mc:Choice xmlns:v="urn:schemas-microsoft-com:vml" Requires="v">
                <p:oleObj spid="_x0000_s12296" name="Document" r:id="rId3" imgW="4359960" imgH="3096720" progId="Word.Document.8">
                  <p:embed/>
                </p:oleObj>
              </mc:Choice>
              <mc:Fallback>
                <p:oleObj name="Document" r:id="rId3" imgW="4359960" imgH="3096720" progId="Word.Documen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2363" y="2314575"/>
                        <a:ext cx="4359275" cy="309721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15126"/>
    </mc:Choice>
    <mc:Fallback xmlns="">
      <p:transition spd="slow" advTm="15126"/>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294F48B-7D67-498B-BDD1-5E47F242691C}"/>
              </a:ext>
            </a:extLst>
          </p:cNvPr>
          <p:cNvSpPr>
            <a:spLocks noGrp="1" noChangeArrowheads="1"/>
          </p:cNvSpPr>
          <p:nvPr>
            <p:ph type="title"/>
          </p:nvPr>
        </p:nvSpPr>
        <p:spPr>
          <a:xfrm>
            <a:off x="0" y="228600"/>
            <a:ext cx="6400800" cy="1143000"/>
          </a:xfrm>
        </p:spPr>
        <p:txBody>
          <a:bodyPr/>
          <a:lstStyle/>
          <a:p>
            <a:pPr eaLnBrk="1" hangingPunct="1"/>
            <a:r>
              <a:rPr lang="sr-Latn-CS" altLang="en-US" sz="4000" b="1">
                <a:solidFill>
                  <a:srgbClr val="FF3300"/>
                </a:solidFill>
              </a:rPr>
              <a:t>1. </a:t>
            </a:r>
            <a:r>
              <a:rPr lang="en-US" altLang="en-US" sz="4000" b="1">
                <a:solidFill>
                  <a:srgbClr val="FF3300"/>
                </a:solidFill>
              </a:rPr>
              <a:t>Endarteritis obliterans arteriosclerotica</a:t>
            </a:r>
            <a:r>
              <a:rPr lang="en-US" altLang="en-US" sz="4000"/>
              <a:t> </a:t>
            </a:r>
          </a:p>
        </p:txBody>
      </p:sp>
      <p:sp>
        <p:nvSpPr>
          <p:cNvPr id="27651" name="Rectangle 3">
            <a:extLst>
              <a:ext uri="{FF2B5EF4-FFF2-40B4-BE49-F238E27FC236}">
                <a16:creationId xmlns:a16="http://schemas.microsoft.com/office/drawing/2014/main" id="{3311FFD7-4D0E-4632-ACC0-DDD63AE0EE5F}"/>
              </a:ext>
            </a:extLst>
          </p:cNvPr>
          <p:cNvSpPr>
            <a:spLocks noGrp="1" noChangeArrowheads="1"/>
          </p:cNvSpPr>
          <p:nvPr>
            <p:ph type="body" sz="half" idx="1"/>
          </p:nvPr>
        </p:nvSpPr>
        <p:spPr>
          <a:xfrm>
            <a:off x="457200" y="2057400"/>
            <a:ext cx="8382000" cy="4800600"/>
          </a:xfrm>
        </p:spPr>
        <p:txBody>
          <a:bodyPr/>
          <a:lstStyle/>
          <a:p>
            <a:pPr algn="just" eaLnBrk="1" hangingPunct="1">
              <a:lnSpc>
                <a:spcPct val="90000"/>
              </a:lnSpc>
            </a:pPr>
            <a:r>
              <a:rPr lang="sr-Cyrl-CS" altLang="en-US" sz="2400" b="1"/>
              <a:t>Артериосклероза</a:t>
            </a:r>
            <a:r>
              <a:rPr lang="en-US" altLang="en-US" sz="2400" b="1"/>
              <a:t> </a:t>
            </a:r>
            <a:r>
              <a:rPr lang="sr-Cyrl-CS" altLang="en-US" sz="2400"/>
              <a:t>је</a:t>
            </a:r>
            <a:r>
              <a:rPr lang="en-US" altLang="en-US" sz="2400"/>
              <a:t> </a:t>
            </a:r>
            <a:r>
              <a:rPr lang="sr-Cyrl-CS" altLang="en-US" sz="2400"/>
              <a:t>термин</a:t>
            </a:r>
            <a:r>
              <a:rPr lang="en-US" altLang="en-US" sz="2400"/>
              <a:t> </a:t>
            </a:r>
            <a:r>
              <a:rPr lang="sr-Cyrl-CS" altLang="en-US" sz="2400"/>
              <a:t>којим</a:t>
            </a:r>
            <a:r>
              <a:rPr lang="en-US" altLang="en-US" sz="2400"/>
              <a:t> </a:t>
            </a:r>
            <a:r>
              <a:rPr lang="sr-Cyrl-CS" altLang="en-US" sz="2400"/>
              <a:t>се</a:t>
            </a:r>
            <a:r>
              <a:rPr lang="en-US" altLang="en-US" sz="2400"/>
              <a:t> </a:t>
            </a:r>
            <a:r>
              <a:rPr lang="sr-Cyrl-CS" altLang="en-US" sz="2400"/>
              <a:t>означава</a:t>
            </a:r>
            <a:r>
              <a:rPr lang="en-US" altLang="en-US" sz="2400"/>
              <a:t> </a:t>
            </a:r>
            <a:r>
              <a:rPr lang="sr-Cyrl-CS" altLang="en-US" sz="2400"/>
              <a:t>више</a:t>
            </a:r>
            <a:r>
              <a:rPr lang="en-US" altLang="en-US" sz="2400"/>
              <a:t> </a:t>
            </a:r>
            <a:r>
              <a:rPr lang="sr-Cyrl-CS" altLang="en-US" sz="2400"/>
              <a:t>облика</a:t>
            </a:r>
            <a:r>
              <a:rPr lang="en-US" altLang="en-US" sz="2400"/>
              <a:t> </a:t>
            </a:r>
            <a:r>
              <a:rPr lang="sr-Cyrl-CS" altLang="en-US" sz="2400"/>
              <a:t>обољења</a:t>
            </a:r>
            <a:r>
              <a:rPr lang="en-US" altLang="en-US" sz="2400"/>
              <a:t> </a:t>
            </a:r>
            <a:r>
              <a:rPr lang="sr-Cyrl-CS" altLang="en-US" sz="2400"/>
              <a:t>артерија</a:t>
            </a:r>
            <a:r>
              <a:rPr lang="en-US" altLang="en-US" sz="2400"/>
              <a:t>, </a:t>
            </a:r>
            <a:r>
              <a:rPr lang="sr-Cyrl-CS" altLang="en-US" sz="2400"/>
              <a:t>при</a:t>
            </a:r>
            <a:r>
              <a:rPr lang="en-US" altLang="en-US" sz="2400"/>
              <a:t> </a:t>
            </a:r>
            <a:r>
              <a:rPr lang="sr-Cyrl-CS" altLang="en-US" sz="2400"/>
              <a:t>којима</a:t>
            </a:r>
            <a:r>
              <a:rPr lang="en-US" altLang="en-US" sz="2400"/>
              <a:t> </a:t>
            </a:r>
            <a:r>
              <a:rPr lang="sr-Cyrl-CS" altLang="en-US" sz="2400"/>
              <a:t>оне</a:t>
            </a:r>
            <a:r>
              <a:rPr lang="en-US" altLang="en-US" sz="2400"/>
              <a:t> </a:t>
            </a:r>
            <a:r>
              <a:rPr lang="sr-Cyrl-CS" altLang="en-US" sz="2400"/>
              <a:t>постају</a:t>
            </a:r>
            <a:r>
              <a:rPr lang="en-US" altLang="en-US" sz="2400"/>
              <a:t> </a:t>
            </a:r>
            <a:r>
              <a:rPr lang="sr-Cyrl-CS" altLang="en-US" sz="2400"/>
              <a:t>мање</a:t>
            </a:r>
            <a:r>
              <a:rPr lang="en-US" altLang="en-US" sz="2400"/>
              <a:t> </a:t>
            </a:r>
            <a:r>
              <a:rPr lang="sr-Cyrl-CS" altLang="en-US" sz="2400"/>
              <a:t>еластичне</a:t>
            </a:r>
            <a:r>
              <a:rPr lang="en-US" altLang="en-US" sz="2400"/>
              <a:t> </a:t>
            </a:r>
            <a:r>
              <a:rPr lang="sr-Cyrl-CS" altLang="en-US" sz="2400"/>
              <a:t>или</a:t>
            </a:r>
            <a:r>
              <a:rPr lang="en-US" altLang="en-US" sz="2400"/>
              <a:t> </a:t>
            </a:r>
            <a:r>
              <a:rPr lang="sr-Cyrl-CS" altLang="en-US" sz="2400"/>
              <a:t>круте</a:t>
            </a:r>
            <a:r>
              <a:rPr lang="en-US" altLang="en-US" sz="2400"/>
              <a:t>. </a:t>
            </a:r>
            <a:r>
              <a:rPr lang="sr-Cyrl-CS" altLang="en-US" sz="2400"/>
              <a:t>Среће</a:t>
            </a:r>
            <a:r>
              <a:rPr lang="en-US" altLang="en-US" sz="2400"/>
              <a:t> </a:t>
            </a:r>
            <a:r>
              <a:rPr lang="sr-Cyrl-CS" altLang="en-US" sz="2400"/>
              <a:t>се</a:t>
            </a:r>
            <a:r>
              <a:rPr lang="en-US" altLang="en-US" sz="2400"/>
              <a:t>, </a:t>
            </a:r>
            <a:r>
              <a:rPr lang="sr-Cyrl-CS" altLang="en-US" sz="2400"/>
              <a:t>са</a:t>
            </a:r>
            <a:r>
              <a:rPr lang="en-US" altLang="en-US" sz="2400"/>
              <a:t> </a:t>
            </a:r>
            <a:r>
              <a:rPr lang="sr-Cyrl-CS" altLang="en-US" sz="2400"/>
              <a:t>или</a:t>
            </a:r>
            <a:r>
              <a:rPr lang="en-US" altLang="en-US" sz="2400"/>
              <a:t> </a:t>
            </a:r>
            <a:r>
              <a:rPr lang="sr-Cyrl-CS" altLang="en-US" sz="2400"/>
              <a:t>без</a:t>
            </a:r>
            <a:r>
              <a:rPr lang="en-US" altLang="en-US" sz="2400"/>
              <a:t> </a:t>
            </a:r>
            <a:r>
              <a:rPr lang="sr-Cyrl-CS" altLang="en-US" sz="2400"/>
              <a:t>дијабета</a:t>
            </a:r>
            <a:r>
              <a:rPr lang="en-US" altLang="en-US" sz="2400"/>
              <a:t>, </a:t>
            </a:r>
            <a:r>
              <a:rPr lang="sr-Cyrl-CS" altLang="en-US" sz="2400"/>
              <a:t>у</a:t>
            </a:r>
            <a:r>
              <a:rPr lang="en-US" altLang="en-US" sz="2400"/>
              <a:t> 75% </a:t>
            </a:r>
            <a:r>
              <a:rPr lang="sr-Cyrl-CS" altLang="en-US" sz="2400"/>
              <a:t>случајева</a:t>
            </a:r>
            <a:r>
              <a:rPr lang="en-US" altLang="en-US" sz="2400"/>
              <a:t>. </a:t>
            </a:r>
            <a:endParaRPr lang="sr-Latn-CS" altLang="en-US" sz="2400"/>
          </a:p>
          <a:p>
            <a:pPr algn="just" eaLnBrk="1" hangingPunct="1">
              <a:lnSpc>
                <a:spcPct val="90000"/>
              </a:lnSpc>
            </a:pPr>
            <a:endParaRPr lang="sr-Latn-CS" altLang="en-US" sz="2400"/>
          </a:p>
          <a:p>
            <a:pPr algn="just" eaLnBrk="1" hangingPunct="1">
              <a:lnSpc>
                <a:spcPct val="90000"/>
              </a:lnSpc>
            </a:pPr>
            <a:r>
              <a:rPr lang="sr-Cyrl-CS" altLang="en-US" sz="2400"/>
              <a:t>Локализована</a:t>
            </a:r>
            <a:r>
              <a:rPr lang="en-US" altLang="en-US" sz="2400"/>
              <a:t> </a:t>
            </a:r>
            <a:r>
              <a:rPr lang="sr-Cyrl-CS" altLang="en-US" sz="2400"/>
              <a:t>калцификација</a:t>
            </a:r>
            <a:r>
              <a:rPr lang="en-US" altLang="en-US" sz="2400"/>
              <a:t> </a:t>
            </a:r>
            <a:r>
              <a:rPr lang="sr-Cyrl-CS" altLang="en-US" sz="2400"/>
              <a:t>или</a:t>
            </a:r>
            <a:r>
              <a:rPr lang="sr-Latn-CS" altLang="en-US" sz="2400"/>
              <a:t> </a:t>
            </a:r>
            <a:r>
              <a:rPr lang="sr-Cyrl-CS" altLang="en-US" sz="2400"/>
              <a:t>хијалинизације</a:t>
            </a:r>
            <a:r>
              <a:rPr lang="sr-Latn-CS" altLang="en-US" sz="2400"/>
              <a:t> </a:t>
            </a:r>
            <a:r>
              <a:rPr lang="sr-Cyrl-CS" altLang="en-US" sz="2400"/>
              <a:t>код</a:t>
            </a:r>
            <a:r>
              <a:rPr lang="sr-Latn-CS" altLang="en-US" sz="2400"/>
              <a:t> </a:t>
            </a:r>
            <a:r>
              <a:rPr lang="sr-Cyrl-CS" altLang="en-US" sz="2400"/>
              <a:t>дуготрајне</a:t>
            </a:r>
            <a:r>
              <a:rPr lang="sr-Latn-CS" altLang="en-US" sz="2400"/>
              <a:t> </a:t>
            </a:r>
            <a:r>
              <a:rPr lang="sr-Cyrl-CS" altLang="en-US" sz="2400"/>
              <a:t>ХТА</a:t>
            </a:r>
            <a:r>
              <a:rPr lang="sr-Latn-CS" altLang="en-US" sz="2400"/>
              <a:t> </a:t>
            </a:r>
            <a:r>
              <a:rPr lang="sr-Cyrl-CS" altLang="en-US" sz="2400"/>
              <a:t>медије</a:t>
            </a:r>
            <a:r>
              <a:rPr lang="en-US" altLang="en-US" sz="2400"/>
              <a:t> </a:t>
            </a:r>
            <a:r>
              <a:rPr lang="sr-Cyrl-CS" altLang="en-US" sz="2400"/>
              <a:t>малих</a:t>
            </a:r>
            <a:r>
              <a:rPr lang="en-US" altLang="en-US" sz="2400"/>
              <a:t> </a:t>
            </a:r>
            <a:r>
              <a:rPr lang="sr-Cyrl-CS" altLang="en-US" sz="2400"/>
              <a:t>артерија</a:t>
            </a:r>
            <a:r>
              <a:rPr lang="en-US" altLang="en-US" sz="2400"/>
              <a:t>;</a:t>
            </a:r>
            <a:endParaRPr lang="sr-Latn-CS" altLang="en-US" sz="2400"/>
          </a:p>
          <a:p>
            <a:pPr algn="just" eaLnBrk="1" hangingPunct="1">
              <a:lnSpc>
                <a:spcPct val="90000"/>
              </a:lnSpc>
            </a:pPr>
            <a:endParaRPr lang="sr-Latn-CS" altLang="en-US" sz="2400"/>
          </a:p>
          <a:p>
            <a:pPr algn="just" eaLnBrk="1" hangingPunct="1">
              <a:lnSpc>
                <a:spcPct val="90000"/>
              </a:lnSpc>
            </a:pPr>
            <a:r>
              <a:rPr lang="sr-Cyrl-CS" altLang="en-US" sz="2400"/>
              <a:t>У</a:t>
            </a:r>
            <a:r>
              <a:rPr lang="en-US" altLang="en-US" sz="2400"/>
              <a:t> </a:t>
            </a:r>
            <a:r>
              <a:rPr lang="sr-Cyrl-CS" altLang="en-US" sz="2400"/>
              <a:t>најтежем</a:t>
            </a:r>
            <a:r>
              <a:rPr lang="en-US" altLang="en-US" sz="2400"/>
              <a:t> </a:t>
            </a:r>
            <a:r>
              <a:rPr lang="sr-Cyrl-CS" altLang="en-US" sz="2400"/>
              <a:t>облику</a:t>
            </a:r>
            <a:r>
              <a:rPr lang="en-US" altLang="en-US" sz="2400"/>
              <a:t> -</a:t>
            </a:r>
            <a:r>
              <a:rPr lang="sr-Cyrl-CS" altLang="en-US" sz="2400" b="1"/>
              <a:t>Атеросклерози</a:t>
            </a:r>
            <a:r>
              <a:rPr lang="en-US" altLang="en-US" sz="2400" b="1"/>
              <a:t> </a:t>
            </a:r>
            <a:r>
              <a:rPr lang="en-US" altLang="en-US" sz="2400"/>
              <a:t>-</a:t>
            </a:r>
            <a:r>
              <a:rPr lang="sr-Cyrl-CS" altLang="en-US" sz="2400"/>
              <a:t>лезије</a:t>
            </a:r>
            <a:r>
              <a:rPr lang="en-US" altLang="en-US" sz="2400"/>
              <a:t> </a:t>
            </a:r>
            <a:r>
              <a:rPr lang="sr-Cyrl-CS" altLang="en-US" sz="2400"/>
              <a:t>се</a:t>
            </a:r>
            <a:r>
              <a:rPr lang="en-US" altLang="en-US" sz="2400"/>
              <a:t> </a:t>
            </a:r>
            <a:r>
              <a:rPr lang="sr-Cyrl-CS" altLang="en-US" sz="2400"/>
              <a:t>одликују</a:t>
            </a:r>
            <a:r>
              <a:rPr lang="en-US" altLang="en-US" sz="2400"/>
              <a:t> </a:t>
            </a:r>
            <a:r>
              <a:rPr lang="sr-Cyrl-CS" altLang="en-US" sz="2400"/>
              <a:t>задебљањем</a:t>
            </a:r>
            <a:r>
              <a:rPr lang="en-US" altLang="en-US" sz="2400"/>
              <a:t> </a:t>
            </a:r>
            <a:r>
              <a:rPr lang="sr-Cyrl-CS" altLang="en-US" sz="2400"/>
              <a:t>интиме</a:t>
            </a:r>
            <a:r>
              <a:rPr lang="en-US" altLang="en-US" sz="2400"/>
              <a:t> </a:t>
            </a:r>
            <a:r>
              <a:rPr lang="sr-Cyrl-CS" altLang="en-US" sz="2400"/>
              <a:t>услед</a:t>
            </a:r>
            <a:r>
              <a:rPr lang="en-US" altLang="en-US" sz="2400"/>
              <a:t> </a:t>
            </a:r>
            <a:r>
              <a:rPr lang="sr-Cyrl-CS" altLang="en-US" sz="2400"/>
              <a:t>нагомилавања</a:t>
            </a:r>
            <a:r>
              <a:rPr lang="en-US" altLang="en-US" sz="2400"/>
              <a:t> </a:t>
            </a:r>
            <a:r>
              <a:rPr lang="sr-Cyrl-CS" altLang="en-US" sz="2400"/>
              <a:t>липида</a:t>
            </a:r>
            <a:r>
              <a:rPr lang="en-US" altLang="en-US" sz="2400"/>
              <a:t> (</a:t>
            </a:r>
            <a:r>
              <a:rPr lang="sr-Cyrl-CS" altLang="en-US" sz="2400">
                <a:solidFill>
                  <a:srgbClr val="FF0000"/>
                </a:solidFill>
              </a:rPr>
              <a:t>атером</a:t>
            </a:r>
            <a:r>
              <a:rPr lang="en-US" altLang="en-US" sz="2400">
                <a:solidFill>
                  <a:srgbClr val="FF0000"/>
                </a:solidFill>
              </a:rPr>
              <a:t>)</a:t>
            </a:r>
            <a:r>
              <a:rPr lang="en-US" altLang="en-US" sz="2400"/>
              <a:t>, </a:t>
            </a:r>
            <a:r>
              <a:rPr lang="sr-Cyrl-CS" altLang="en-US" sz="2400"/>
              <a:t>који</a:t>
            </a:r>
            <a:r>
              <a:rPr lang="en-US" altLang="en-US" sz="2400"/>
              <a:t> </a:t>
            </a:r>
            <a:r>
              <a:rPr lang="sr-Cyrl-CS" altLang="en-US" sz="2400"/>
              <a:t>у</a:t>
            </a:r>
            <a:r>
              <a:rPr lang="en-US" altLang="en-US" sz="2400"/>
              <a:t> </a:t>
            </a:r>
            <a:r>
              <a:rPr lang="sr-Cyrl-CS" altLang="en-US" sz="2400"/>
              <a:t>мањој</a:t>
            </a:r>
            <a:r>
              <a:rPr lang="en-US" altLang="en-US" sz="2400"/>
              <a:t> </a:t>
            </a:r>
            <a:r>
              <a:rPr lang="sr-Cyrl-CS" altLang="en-US" sz="2400"/>
              <a:t>или</a:t>
            </a:r>
            <a:r>
              <a:rPr lang="en-US" altLang="en-US" sz="2400"/>
              <a:t> </a:t>
            </a:r>
            <a:r>
              <a:rPr lang="sr-Cyrl-CS" altLang="en-US" sz="2400"/>
              <a:t>већој</a:t>
            </a:r>
            <a:r>
              <a:rPr lang="en-US" altLang="en-US" sz="2400"/>
              <a:t> </a:t>
            </a:r>
            <a:r>
              <a:rPr lang="sr-Cyrl-CS" altLang="en-US" sz="2400"/>
              <a:t>мери</a:t>
            </a:r>
            <a:r>
              <a:rPr lang="en-US" altLang="en-US" sz="2400"/>
              <a:t> </a:t>
            </a:r>
            <a:r>
              <a:rPr lang="sr-Cyrl-CS" altLang="en-US" sz="2400"/>
              <a:t>сужавају</a:t>
            </a:r>
            <a:r>
              <a:rPr lang="en-US" altLang="en-US" sz="2400"/>
              <a:t> </a:t>
            </a:r>
            <a:r>
              <a:rPr lang="sr-Cyrl-CS" altLang="en-US" sz="2400"/>
              <a:t>лумен</a:t>
            </a:r>
            <a:r>
              <a:rPr lang="en-US" altLang="en-US" sz="2400"/>
              <a:t> </a:t>
            </a:r>
            <a:r>
              <a:rPr lang="sr-Cyrl-CS" altLang="en-US" sz="2400"/>
              <a:t>и</a:t>
            </a:r>
            <a:r>
              <a:rPr lang="en-US" altLang="en-US" sz="2400"/>
              <a:t> </a:t>
            </a:r>
            <a:r>
              <a:rPr lang="sr-Cyrl-CS" altLang="en-US" sz="2400"/>
              <a:t>већих</a:t>
            </a:r>
            <a:r>
              <a:rPr lang="en-US" altLang="en-US" sz="2400"/>
              <a:t> </a:t>
            </a:r>
            <a:r>
              <a:rPr lang="sr-Cyrl-CS" altLang="en-US" sz="2400"/>
              <a:t>артерија</a:t>
            </a:r>
            <a:r>
              <a:rPr lang="en-US" altLang="en-US" sz="2400"/>
              <a:t> (</a:t>
            </a:r>
            <a:r>
              <a:rPr lang="sr-Cyrl-CS" altLang="en-US" sz="2400"/>
              <a:t>најчешће</a:t>
            </a:r>
            <a:r>
              <a:rPr lang="en-US" altLang="en-US" sz="2400"/>
              <a:t> </a:t>
            </a:r>
            <a:r>
              <a:rPr lang="sr-Cyrl-CS" altLang="en-US" sz="2400"/>
              <a:t>коронарних</a:t>
            </a:r>
            <a:r>
              <a:rPr lang="en-US" altLang="en-US" sz="2400"/>
              <a:t>, </a:t>
            </a:r>
            <a:r>
              <a:rPr lang="sr-Cyrl-CS" altLang="en-US" sz="2400"/>
              <a:t>можданих</a:t>
            </a:r>
            <a:r>
              <a:rPr lang="en-US" altLang="en-US" sz="2400"/>
              <a:t> </a:t>
            </a:r>
            <a:r>
              <a:rPr lang="sr-Cyrl-CS" altLang="en-US" sz="2400"/>
              <a:t>и</a:t>
            </a:r>
            <a:r>
              <a:rPr lang="en-US" altLang="en-US" sz="2400"/>
              <a:t> </a:t>
            </a:r>
            <a:r>
              <a:rPr lang="sr-Cyrl-CS" altLang="en-US" sz="2400"/>
              <a:t>ногу</a:t>
            </a:r>
            <a:r>
              <a:rPr lang="en-US" altLang="en-US" sz="2400"/>
              <a:t>) </a:t>
            </a:r>
            <a:r>
              <a:rPr lang="sr-Cyrl-CS" altLang="en-US" sz="2400"/>
              <a:t>доводећи</a:t>
            </a:r>
            <a:r>
              <a:rPr lang="en-US" altLang="en-US" sz="2400"/>
              <a:t> </a:t>
            </a:r>
            <a:r>
              <a:rPr lang="sr-Cyrl-CS" altLang="en-US" sz="2400"/>
              <a:t>до</a:t>
            </a:r>
            <a:r>
              <a:rPr lang="en-US" altLang="en-US" sz="2400"/>
              <a:t> </a:t>
            </a:r>
            <a:r>
              <a:rPr lang="sr-Cyrl-CS" altLang="en-US" sz="2400"/>
              <a:t>сметњи</a:t>
            </a:r>
            <a:r>
              <a:rPr lang="en-US" altLang="en-US" sz="2400"/>
              <a:t> </a:t>
            </a:r>
            <a:r>
              <a:rPr lang="sr-Cyrl-CS" altLang="en-US" sz="2400"/>
              <a:t>у</a:t>
            </a:r>
            <a:r>
              <a:rPr lang="en-US" altLang="en-US" sz="2400"/>
              <a:t> </a:t>
            </a:r>
            <a:r>
              <a:rPr lang="sr-Cyrl-CS" altLang="en-US" sz="2400"/>
              <a:t>протоку</a:t>
            </a:r>
            <a:r>
              <a:rPr lang="en-US" altLang="en-US" sz="2400"/>
              <a:t> </a:t>
            </a:r>
            <a:r>
              <a:rPr lang="sr-Cyrl-CS" altLang="en-US" sz="2400"/>
              <a:t>крви</a:t>
            </a:r>
            <a:r>
              <a:rPr lang="en-US" altLang="en-US" sz="2400"/>
              <a:t>.</a:t>
            </a:r>
          </a:p>
        </p:txBody>
      </p:sp>
      <p:pic>
        <p:nvPicPr>
          <p:cNvPr id="27652" name="Picture 5" descr="17188000">
            <a:extLst>
              <a:ext uri="{FF2B5EF4-FFF2-40B4-BE49-F238E27FC236}">
                <a16:creationId xmlns:a16="http://schemas.microsoft.com/office/drawing/2014/main" id="{7B32F915-C8FE-41CD-BE49-94897013B8A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5000" r="50999" b="51718"/>
          <a:stretch>
            <a:fillRect/>
          </a:stretch>
        </p:blipFill>
        <p:spPr>
          <a:xfrm>
            <a:off x="6781800" y="28575"/>
            <a:ext cx="2362200" cy="2073275"/>
          </a:xfrm>
          <a:noFill/>
        </p:spPr>
      </p:pic>
    </p:spTree>
  </p:cSld>
  <p:clrMapOvr>
    <a:masterClrMapping/>
  </p:clrMapOvr>
  <mc:AlternateContent xmlns:mc="http://schemas.openxmlformats.org/markup-compatibility/2006" xmlns:p14="http://schemas.microsoft.com/office/powerpoint/2010/main">
    <mc:Choice Requires="p14">
      <p:transition spd="slow" p14:dur="2000" advTm="62464"/>
    </mc:Choice>
    <mc:Fallback xmlns="">
      <p:transition spd="slow" advTm="62464"/>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Slide32">
            <a:extLst>
              <a:ext uri="{FF2B5EF4-FFF2-40B4-BE49-F238E27FC236}">
                <a16:creationId xmlns:a16="http://schemas.microsoft.com/office/drawing/2014/main" id="{CCDE735B-AA79-487C-95F1-0A62646393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692150"/>
            <a:ext cx="8353425"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3965"/>
    </mc:Choice>
    <mc:Fallback xmlns="">
      <p:transition spd="slow" advTm="1396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7EF7DD90-AA4C-44F9-87DD-0F993E3AE0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625" y="1403350"/>
            <a:ext cx="2905125"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3">
            <a:extLst>
              <a:ext uri="{FF2B5EF4-FFF2-40B4-BE49-F238E27FC236}">
                <a16:creationId xmlns:a16="http://schemas.microsoft.com/office/drawing/2014/main" id="{103311DE-88F1-4834-980B-7E95F7F0E0AE}"/>
              </a:ext>
            </a:extLst>
          </p:cNvPr>
          <p:cNvSpPr>
            <a:spLocks noGrp="1" noChangeArrowheads="1"/>
          </p:cNvSpPr>
          <p:nvPr>
            <p:ph type="title"/>
          </p:nvPr>
        </p:nvSpPr>
        <p:spPr>
          <a:xfrm>
            <a:off x="1681163" y="422275"/>
            <a:ext cx="6061075" cy="752475"/>
          </a:xfrm>
        </p:spPr>
        <p:txBody>
          <a:bodyPr/>
          <a:lstStyle/>
          <a:p>
            <a:pPr eaLnBrk="1" hangingPunct="1"/>
            <a:r>
              <a:rPr lang="en-US" altLang="en-US" sz="3500" b="1"/>
              <a:t>Major Vascular Manifestations </a:t>
            </a:r>
            <a:br>
              <a:rPr lang="en-US" altLang="en-US" sz="3500" b="1"/>
            </a:br>
            <a:r>
              <a:rPr lang="en-US" altLang="en-US" sz="3500" b="1"/>
              <a:t>of Atherothrombosis</a:t>
            </a:r>
            <a:endParaRPr lang="en-US" altLang="en-US" sz="4000"/>
          </a:p>
        </p:txBody>
      </p:sp>
      <p:sp>
        <p:nvSpPr>
          <p:cNvPr id="29700" name="Rectangle 4">
            <a:extLst>
              <a:ext uri="{FF2B5EF4-FFF2-40B4-BE49-F238E27FC236}">
                <a16:creationId xmlns:a16="http://schemas.microsoft.com/office/drawing/2014/main" id="{CBA1A480-FA9F-4F87-99F1-487CC5F6C977}"/>
              </a:ext>
            </a:extLst>
          </p:cNvPr>
          <p:cNvSpPr>
            <a:spLocks noChangeArrowheads="1"/>
          </p:cNvSpPr>
          <p:nvPr/>
        </p:nvSpPr>
        <p:spPr bwMode="auto">
          <a:xfrm>
            <a:off x="573088" y="2509838"/>
            <a:ext cx="7910512"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nchor="ctr"/>
          <a:lstStyle>
            <a:lvl1pPr defTabSz="762000">
              <a:defRPr>
                <a:solidFill>
                  <a:schemeClr val="tx1"/>
                </a:solidFill>
                <a:latin typeface="Arial" panose="020B0604020202020204" pitchFamily="34" charset="0"/>
              </a:defRPr>
            </a:lvl1pPr>
            <a:lvl2pPr marL="742950" indent="-285750" defTabSz="762000">
              <a:defRPr>
                <a:solidFill>
                  <a:schemeClr val="tx1"/>
                </a:solidFill>
                <a:latin typeface="Arial" panose="020B0604020202020204" pitchFamily="34" charset="0"/>
              </a:defRPr>
            </a:lvl2pPr>
            <a:lvl3pPr marL="1143000" indent="-228600" defTabSz="762000">
              <a:defRPr>
                <a:solidFill>
                  <a:schemeClr val="tx1"/>
                </a:solidFill>
                <a:latin typeface="Arial" panose="020B0604020202020204" pitchFamily="34" charset="0"/>
              </a:defRPr>
            </a:lvl3pPr>
            <a:lvl4pPr marL="1600200" indent="-228600" defTabSz="762000">
              <a:defRPr>
                <a:solidFill>
                  <a:schemeClr val="tx1"/>
                </a:solidFill>
                <a:latin typeface="Arial" panose="020B0604020202020204" pitchFamily="34" charset="0"/>
              </a:defRPr>
            </a:lvl4pPr>
            <a:lvl5pPr marL="2057400" indent="-228600" defTabSz="76200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en-US" altLang="en-US" sz="2400"/>
          </a:p>
        </p:txBody>
      </p:sp>
      <p:sp>
        <p:nvSpPr>
          <p:cNvPr id="29701" name="Text Box 6">
            <a:extLst>
              <a:ext uri="{FF2B5EF4-FFF2-40B4-BE49-F238E27FC236}">
                <a16:creationId xmlns:a16="http://schemas.microsoft.com/office/drawing/2014/main" id="{939FD891-9C35-4230-BE3D-4750B5F05314}"/>
              </a:ext>
            </a:extLst>
          </p:cNvPr>
          <p:cNvSpPr txBox="1">
            <a:spLocks noChangeArrowheads="1"/>
          </p:cNvSpPr>
          <p:nvPr/>
        </p:nvSpPr>
        <p:spPr bwMode="auto">
          <a:xfrm>
            <a:off x="5624513" y="1865313"/>
            <a:ext cx="287337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GB" altLang="en-US" sz="1700" b="1"/>
              <a:t>Transient ischemic attack</a:t>
            </a:r>
            <a:endParaRPr lang="en-GB" altLang="en-US" sz="2400">
              <a:solidFill>
                <a:srgbClr val="000000"/>
              </a:solidFill>
            </a:endParaRPr>
          </a:p>
        </p:txBody>
      </p:sp>
      <p:sp>
        <p:nvSpPr>
          <p:cNvPr id="29702" name="Text Box 7">
            <a:extLst>
              <a:ext uri="{FF2B5EF4-FFF2-40B4-BE49-F238E27FC236}">
                <a16:creationId xmlns:a16="http://schemas.microsoft.com/office/drawing/2014/main" id="{8223B9F9-52EC-409A-8BB2-B9FAA48A63ED}"/>
              </a:ext>
            </a:extLst>
          </p:cNvPr>
          <p:cNvSpPr txBox="1">
            <a:spLocks noChangeArrowheads="1"/>
          </p:cNvSpPr>
          <p:nvPr/>
        </p:nvSpPr>
        <p:spPr bwMode="auto">
          <a:xfrm>
            <a:off x="5637213" y="2803525"/>
            <a:ext cx="241617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2075" indent="-9207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700" b="1"/>
              <a:t>Angina:</a:t>
            </a:r>
            <a:endParaRPr lang="en-US" altLang="en-US" sz="2500" b="1"/>
          </a:p>
          <a:p>
            <a:pPr eaLnBrk="1" hangingPunct="1">
              <a:buFontTx/>
              <a:buChar char="•"/>
            </a:pPr>
            <a:r>
              <a:rPr lang="en-US" altLang="en-US" sz="1400"/>
              <a:t> Stable</a:t>
            </a:r>
          </a:p>
          <a:p>
            <a:pPr eaLnBrk="1" hangingPunct="1">
              <a:buFontTx/>
              <a:buChar char="•"/>
            </a:pPr>
            <a:r>
              <a:rPr lang="en-US" altLang="en-US" sz="1400"/>
              <a:t> Unstable</a:t>
            </a:r>
            <a:endParaRPr lang="en-GB" altLang="en-US" sz="2500" b="1"/>
          </a:p>
        </p:txBody>
      </p:sp>
      <p:sp>
        <p:nvSpPr>
          <p:cNvPr id="29703" name="Text Box 8">
            <a:extLst>
              <a:ext uri="{FF2B5EF4-FFF2-40B4-BE49-F238E27FC236}">
                <a16:creationId xmlns:a16="http://schemas.microsoft.com/office/drawing/2014/main" id="{CB715B2E-DE70-41DD-8164-A47B465C04B3}"/>
              </a:ext>
            </a:extLst>
          </p:cNvPr>
          <p:cNvSpPr txBox="1">
            <a:spLocks noChangeArrowheads="1"/>
          </p:cNvSpPr>
          <p:nvPr/>
        </p:nvSpPr>
        <p:spPr bwMode="auto">
          <a:xfrm>
            <a:off x="1752600" y="1752600"/>
            <a:ext cx="19970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US" altLang="en-US" sz="1700" b="1"/>
              <a:t>Ischemic</a:t>
            </a:r>
          </a:p>
          <a:p>
            <a:pPr eaLnBrk="1" hangingPunct="1">
              <a:lnSpc>
                <a:spcPct val="90000"/>
              </a:lnSpc>
            </a:pPr>
            <a:r>
              <a:rPr lang="en-US" altLang="en-US" sz="1700" b="1"/>
              <a:t>stroke</a:t>
            </a:r>
            <a:endParaRPr lang="en-GB" altLang="en-US" sz="2500" b="1"/>
          </a:p>
        </p:txBody>
      </p:sp>
      <p:sp>
        <p:nvSpPr>
          <p:cNvPr id="29704" name="Text Box 9">
            <a:extLst>
              <a:ext uri="{FF2B5EF4-FFF2-40B4-BE49-F238E27FC236}">
                <a16:creationId xmlns:a16="http://schemas.microsoft.com/office/drawing/2014/main" id="{47D7F328-694E-4E7B-B2B4-D7A6A76CE90F}"/>
              </a:ext>
            </a:extLst>
          </p:cNvPr>
          <p:cNvSpPr txBox="1">
            <a:spLocks noChangeArrowheads="1"/>
          </p:cNvSpPr>
          <p:nvPr/>
        </p:nvSpPr>
        <p:spPr bwMode="auto">
          <a:xfrm>
            <a:off x="1747838" y="2738438"/>
            <a:ext cx="18716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US" altLang="en-US" sz="1700" b="1"/>
              <a:t>Myocardial infarction</a:t>
            </a:r>
            <a:endParaRPr lang="en-GB" altLang="en-US" sz="2500" b="1"/>
          </a:p>
        </p:txBody>
      </p:sp>
      <p:sp>
        <p:nvSpPr>
          <p:cNvPr id="29705" name="Line 10">
            <a:extLst>
              <a:ext uri="{FF2B5EF4-FFF2-40B4-BE49-F238E27FC236}">
                <a16:creationId xmlns:a16="http://schemas.microsoft.com/office/drawing/2014/main" id="{98CFE07F-3766-426E-BCC5-5D8F116251A6}"/>
              </a:ext>
            </a:extLst>
          </p:cNvPr>
          <p:cNvSpPr>
            <a:spLocks noChangeShapeType="1"/>
          </p:cNvSpPr>
          <p:nvPr/>
        </p:nvSpPr>
        <p:spPr bwMode="auto">
          <a:xfrm>
            <a:off x="3332163" y="2057400"/>
            <a:ext cx="782637" cy="0"/>
          </a:xfrm>
          <a:prstGeom prst="line">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06" name="Line 11">
            <a:extLst>
              <a:ext uri="{FF2B5EF4-FFF2-40B4-BE49-F238E27FC236}">
                <a16:creationId xmlns:a16="http://schemas.microsoft.com/office/drawing/2014/main" id="{5D86D082-0619-400B-8E56-5EA6297A2446}"/>
              </a:ext>
            </a:extLst>
          </p:cNvPr>
          <p:cNvSpPr>
            <a:spLocks noChangeShapeType="1"/>
          </p:cNvSpPr>
          <p:nvPr/>
        </p:nvSpPr>
        <p:spPr bwMode="auto">
          <a:xfrm>
            <a:off x="4513263" y="2057400"/>
            <a:ext cx="1049337" cy="0"/>
          </a:xfrm>
          <a:prstGeom prst="line">
            <a:avLst/>
          </a:prstGeom>
          <a:noFill/>
          <a:ln w="25400">
            <a:solidFill>
              <a:schemeClr val="tx1"/>
            </a:solidFill>
            <a:round/>
            <a:headEnd type="arrow"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7" name="Line 12">
            <a:extLst>
              <a:ext uri="{FF2B5EF4-FFF2-40B4-BE49-F238E27FC236}">
                <a16:creationId xmlns:a16="http://schemas.microsoft.com/office/drawing/2014/main" id="{004CFA4E-E655-4C2D-9DDB-6200E95C14DF}"/>
              </a:ext>
            </a:extLst>
          </p:cNvPr>
          <p:cNvSpPr>
            <a:spLocks noChangeShapeType="1"/>
          </p:cNvSpPr>
          <p:nvPr/>
        </p:nvSpPr>
        <p:spPr bwMode="auto">
          <a:xfrm>
            <a:off x="4779963" y="4689475"/>
            <a:ext cx="757237" cy="0"/>
          </a:xfrm>
          <a:prstGeom prst="line">
            <a:avLst/>
          </a:prstGeom>
          <a:noFill/>
          <a:ln w="25400">
            <a:solidFill>
              <a:schemeClr val="tx1"/>
            </a:solidFill>
            <a:round/>
            <a:headEnd type="arrow"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8" name="Text Box 13">
            <a:extLst>
              <a:ext uri="{FF2B5EF4-FFF2-40B4-BE49-F238E27FC236}">
                <a16:creationId xmlns:a16="http://schemas.microsoft.com/office/drawing/2014/main" id="{EA9FFC7F-949E-49BA-A440-3F67342F4DD4}"/>
              </a:ext>
            </a:extLst>
          </p:cNvPr>
          <p:cNvSpPr txBox="1">
            <a:spLocks noChangeArrowheads="1"/>
          </p:cNvSpPr>
          <p:nvPr/>
        </p:nvSpPr>
        <p:spPr bwMode="auto">
          <a:xfrm>
            <a:off x="5624513" y="4556125"/>
            <a:ext cx="31908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2075" indent="-9207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700" b="1"/>
              <a:t>Peripheral arterial disease:</a:t>
            </a:r>
            <a:endParaRPr lang="en-US" altLang="en-US" sz="2500" b="1"/>
          </a:p>
          <a:p>
            <a:pPr eaLnBrk="1" hangingPunct="1">
              <a:buFontTx/>
              <a:buChar char="•"/>
            </a:pPr>
            <a:r>
              <a:rPr lang="en-US" altLang="en-US" sz="1400"/>
              <a:t> Intermittent claudication</a:t>
            </a:r>
          </a:p>
          <a:p>
            <a:pPr eaLnBrk="1" hangingPunct="1">
              <a:buFontTx/>
              <a:buChar char="•"/>
            </a:pPr>
            <a:r>
              <a:rPr lang="en-US" altLang="en-US" sz="1400"/>
              <a:t> Rest pain</a:t>
            </a:r>
          </a:p>
          <a:p>
            <a:pPr eaLnBrk="1" hangingPunct="1">
              <a:buFontTx/>
              <a:buChar char="•"/>
            </a:pPr>
            <a:r>
              <a:rPr lang="en-US" altLang="en-US" sz="1400"/>
              <a:t> Gangrene</a:t>
            </a:r>
          </a:p>
          <a:p>
            <a:pPr eaLnBrk="1" hangingPunct="1">
              <a:buFontTx/>
              <a:buChar char="•"/>
            </a:pPr>
            <a:r>
              <a:rPr lang="en-US" altLang="en-US" sz="1400"/>
              <a:t> Necrosis</a:t>
            </a:r>
            <a:endParaRPr lang="en-GB" altLang="en-US" sz="1500" b="1"/>
          </a:p>
        </p:txBody>
      </p:sp>
      <p:sp>
        <p:nvSpPr>
          <p:cNvPr id="29709" name="Line 14">
            <a:extLst>
              <a:ext uri="{FF2B5EF4-FFF2-40B4-BE49-F238E27FC236}">
                <a16:creationId xmlns:a16="http://schemas.microsoft.com/office/drawing/2014/main" id="{F302E3AB-2DAE-4678-9E44-F4D179E2B0F2}"/>
              </a:ext>
            </a:extLst>
          </p:cNvPr>
          <p:cNvSpPr>
            <a:spLocks noChangeShapeType="1"/>
          </p:cNvSpPr>
          <p:nvPr/>
        </p:nvSpPr>
        <p:spPr bwMode="auto">
          <a:xfrm>
            <a:off x="3333750" y="2994025"/>
            <a:ext cx="971550" cy="0"/>
          </a:xfrm>
          <a:prstGeom prst="line">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10" name="Line 15">
            <a:extLst>
              <a:ext uri="{FF2B5EF4-FFF2-40B4-BE49-F238E27FC236}">
                <a16:creationId xmlns:a16="http://schemas.microsoft.com/office/drawing/2014/main" id="{7ECE1680-FB59-4593-BEA9-16041719DE67}"/>
              </a:ext>
            </a:extLst>
          </p:cNvPr>
          <p:cNvSpPr>
            <a:spLocks noChangeShapeType="1"/>
          </p:cNvSpPr>
          <p:nvPr/>
        </p:nvSpPr>
        <p:spPr bwMode="auto">
          <a:xfrm flipH="1">
            <a:off x="4643438" y="2994025"/>
            <a:ext cx="860425" cy="0"/>
          </a:xfrm>
          <a:prstGeom prst="line">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spd="slow" advTm="1705"/>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17336BB4-39A3-4FDD-9540-7C48636189EA}"/>
              </a:ext>
            </a:extLst>
          </p:cNvPr>
          <p:cNvSpPr>
            <a:spLocks noGrp="1" noChangeArrowheads="1"/>
          </p:cNvSpPr>
          <p:nvPr>
            <p:ph type="title"/>
          </p:nvPr>
        </p:nvSpPr>
        <p:spPr>
          <a:xfrm>
            <a:off x="1541463" y="458788"/>
            <a:ext cx="6065837" cy="1066800"/>
          </a:xfrm>
        </p:spPr>
        <p:txBody>
          <a:bodyPr/>
          <a:lstStyle/>
          <a:p>
            <a:pPr eaLnBrk="1" hangingPunct="1"/>
            <a:r>
              <a:rPr lang="en-US" altLang="en-US" sz="3500" b="1"/>
              <a:t>Atherothrombosis is Commonly Found in More Than One Arterial Bed</a:t>
            </a:r>
            <a:r>
              <a:rPr lang="en-US" altLang="en-US" sz="3500" b="1" baseline="30000"/>
              <a:t>*1</a:t>
            </a:r>
            <a:r>
              <a:rPr lang="en-US" altLang="en-US" sz="3600" baseline="30000"/>
              <a:t> </a:t>
            </a:r>
          </a:p>
        </p:txBody>
      </p:sp>
      <p:sp>
        <p:nvSpPr>
          <p:cNvPr id="30723" name="Rectangle 3">
            <a:extLst>
              <a:ext uri="{FF2B5EF4-FFF2-40B4-BE49-F238E27FC236}">
                <a16:creationId xmlns:a16="http://schemas.microsoft.com/office/drawing/2014/main" id="{DB956A11-5C2E-4435-8606-383753489B27}"/>
              </a:ext>
            </a:extLst>
          </p:cNvPr>
          <p:cNvSpPr>
            <a:spLocks noChangeArrowheads="1"/>
          </p:cNvSpPr>
          <p:nvPr/>
        </p:nvSpPr>
        <p:spPr bwMode="auto">
          <a:xfrm>
            <a:off x="5891213" y="1636713"/>
            <a:ext cx="1820862"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700"/>
              <a:t>Coronary </a:t>
            </a:r>
          </a:p>
          <a:p>
            <a:r>
              <a:rPr lang="en-US" altLang="en-US" sz="1700"/>
              <a:t>disease</a:t>
            </a:r>
          </a:p>
        </p:txBody>
      </p:sp>
      <p:sp>
        <p:nvSpPr>
          <p:cNvPr id="30724" name="Rectangle 4">
            <a:extLst>
              <a:ext uri="{FF2B5EF4-FFF2-40B4-BE49-F238E27FC236}">
                <a16:creationId xmlns:a16="http://schemas.microsoft.com/office/drawing/2014/main" id="{1DE00758-6FB7-443D-8588-206BA51DC07C}"/>
              </a:ext>
            </a:extLst>
          </p:cNvPr>
          <p:cNvSpPr>
            <a:spLocks noChangeArrowheads="1"/>
          </p:cNvSpPr>
          <p:nvPr/>
        </p:nvSpPr>
        <p:spPr bwMode="auto">
          <a:xfrm>
            <a:off x="931863" y="1651000"/>
            <a:ext cx="1966912"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700"/>
              <a:t>Cerebrovascular disease</a:t>
            </a:r>
          </a:p>
        </p:txBody>
      </p:sp>
      <p:sp>
        <p:nvSpPr>
          <p:cNvPr id="30725" name="Rectangle 5">
            <a:extLst>
              <a:ext uri="{FF2B5EF4-FFF2-40B4-BE49-F238E27FC236}">
                <a16:creationId xmlns:a16="http://schemas.microsoft.com/office/drawing/2014/main" id="{FC192CA7-2B53-4E77-A32A-F3B8FB44F2D1}"/>
              </a:ext>
            </a:extLst>
          </p:cNvPr>
          <p:cNvSpPr>
            <a:spLocks noChangeArrowheads="1"/>
          </p:cNvSpPr>
          <p:nvPr/>
        </p:nvSpPr>
        <p:spPr bwMode="auto">
          <a:xfrm>
            <a:off x="5915025" y="4465638"/>
            <a:ext cx="228758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700"/>
              <a:t>Peripheral arterial disease</a:t>
            </a:r>
          </a:p>
        </p:txBody>
      </p:sp>
      <p:grpSp>
        <p:nvGrpSpPr>
          <p:cNvPr id="30726" name="Group 6">
            <a:extLst>
              <a:ext uri="{FF2B5EF4-FFF2-40B4-BE49-F238E27FC236}">
                <a16:creationId xmlns:a16="http://schemas.microsoft.com/office/drawing/2014/main" id="{AC33530A-EE2B-40A5-8AF7-766391536222}"/>
              </a:ext>
            </a:extLst>
          </p:cNvPr>
          <p:cNvGrpSpPr>
            <a:grpSpLocks/>
          </p:cNvGrpSpPr>
          <p:nvPr/>
        </p:nvGrpSpPr>
        <p:grpSpPr bwMode="auto">
          <a:xfrm>
            <a:off x="2322513" y="1966913"/>
            <a:ext cx="3503612" cy="3413125"/>
            <a:chOff x="1485" y="1090"/>
            <a:chExt cx="2390" cy="2329"/>
          </a:xfrm>
        </p:grpSpPr>
        <p:sp>
          <p:nvSpPr>
            <p:cNvPr id="30727" name="Freeform 7">
              <a:extLst>
                <a:ext uri="{FF2B5EF4-FFF2-40B4-BE49-F238E27FC236}">
                  <a16:creationId xmlns:a16="http://schemas.microsoft.com/office/drawing/2014/main" id="{D16FE6AE-1014-45E7-AA79-7333F3F078AB}"/>
                </a:ext>
              </a:extLst>
            </p:cNvPr>
            <p:cNvSpPr>
              <a:spLocks/>
            </p:cNvSpPr>
            <p:nvPr/>
          </p:nvSpPr>
          <p:spPr bwMode="auto">
            <a:xfrm>
              <a:off x="2298" y="1202"/>
              <a:ext cx="765" cy="751"/>
            </a:xfrm>
            <a:custGeom>
              <a:avLst/>
              <a:gdLst>
                <a:gd name="T0" fmla="*/ 0 w 812"/>
                <a:gd name="T1" fmla="*/ 359 h 797"/>
                <a:gd name="T2" fmla="*/ 4 w 812"/>
                <a:gd name="T3" fmla="*/ 329 h 797"/>
                <a:gd name="T4" fmla="*/ 8 w 812"/>
                <a:gd name="T5" fmla="*/ 308 h 797"/>
                <a:gd name="T6" fmla="*/ 8 w 812"/>
                <a:gd name="T7" fmla="*/ 286 h 797"/>
                <a:gd name="T8" fmla="*/ 11 w 812"/>
                <a:gd name="T9" fmla="*/ 272 h 797"/>
                <a:gd name="T10" fmla="*/ 20 w 812"/>
                <a:gd name="T11" fmla="*/ 245 h 797"/>
                <a:gd name="T12" fmla="*/ 28 w 812"/>
                <a:gd name="T13" fmla="*/ 219 h 797"/>
                <a:gd name="T14" fmla="*/ 39 w 812"/>
                <a:gd name="T15" fmla="*/ 192 h 797"/>
                <a:gd name="T16" fmla="*/ 51 w 812"/>
                <a:gd name="T17" fmla="*/ 167 h 797"/>
                <a:gd name="T18" fmla="*/ 65 w 812"/>
                <a:gd name="T19" fmla="*/ 143 h 797"/>
                <a:gd name="T20" fmla="*/ 80 w 812"/>
                <a:gd name="T21" fmla="*/ 121 h 797"/>
                <a:gd name="T22" fmla="*/ 93 w 812"/>
                <a:gd name="T23" fmla="*/ 103 h 797"/>
                <a:gd name="T24" fmla="*/ 106 w 812"/>
                <a:gd name="T25" fmla="*/ 89 h 797"/>
                <a:gd name="T26" fmla="*/ 124 w 812"/>
                <a:gd name="T27" fmla="*/ 68 h 797"/>
                <a:gd name="T28" fmla="*/ 145 w 812"/>
                <a:gd name="T29" fmla="*/ 49 h 797"/>
                <a:gd name="T30" fmla="*/ 155 w 812"/>
                <a:gd name="T31" fmla="*/ 40 h 797"/>
                <a:gd name="T32" fmla="*/ 176 w 812"/>
                <a:gd name="T33" fmla="*/ 23 h 797"/>
                <a:gd name="T34" fmla="*/ 198 w 812"/>
                <a:gd name="T35" fmla="*/ 8 h 797"/>
                <a:gd name="T36" fmla="*/ 222 w 812"/>
                <a:gd name="T37" fmla="*/ 8 h 797"/>
                <a:gd name="T38" fmla="*/ 245 w 812"/>
                <a:gd name="T39" fmla="*/ 23 h 797"/>
                <a:gd name="T40" fmla="*/ 255 w 812"/>
                <a:gd name="T41" fmla="*/ 32 h 797"/>
                <a:gd name="T42" fmla="*/ 278 w 812"/>
                <a:gd name="T43" fmla="*/ 49 h 797"/>
                <a:gd name="T44" fmla="*/ 292 w 812"/>
                <a:gd name="T45" fmla="*/ 63 h 797"/>
                <a:gd name="T46" fmla="*/ 306 w 812"/>
                <a:gd name="T47" fmla="*/ 78 h 797"/>
                <a:gd name="T48" fmla="*/ 325 w 812"/>
                <a:gd name="T49" fmla="*/ 99 h 797"/>
                <a:gd name="T50" fmla="*/ 340 w 812"/>
                <a:gd name="T51" fmla="*/ 121 h 797"/>
                <a:gd name="T52" fmla="*/ 356 w 812"/>
                <a:gd name="T53" fmla="*/ 143 h 797"/>
                <a:gd name="T54" fmla="*/ 369 w 812"/>
                <a:gd name="T55" fmla="*/ 167 h 797"/>
                <a:gd name="T56" fmla="*/ 382 w 812"/>
                <a:gd name="T57" fmla="*/ 192 h 797"/>
                <a:gd name="T58" fmla="*/ 392 w 812"/>
                <a:gd name="T59" fmla="*/ 219 h 797"/>
                <a:gd name="T60" fmla="*/ 402 w 812"/>
                <a:gd name="T61" fmla="*/ 245 h 797"/>
                <a:gd name="T62" fmla="*/ 408 w 812"/>
                <a:gd name="T63" fmla="*/ 267 h 797"/>
                <a:gd name="T64" fmla="*/ 414 w 812"/>
                <a:gd name="T65" fmla="*/ 286 h 797"/>
                <a:gd name="T66" fmla="*/ 416 w 812"/>
                <a:gd name="T67" fmla="*/ 316 h 797"/>
                <a:gd name="T68" fmla="*/ 419 w 812"/>
                <a:gd name="T69" fmla="*/ 337 h 797"/>
                <a:gd name="T70" fmla="*/ 421 w 812"/>
                <a:gd name="T71" fmla="*/ 350 h 797"/>
                <a:gd name="T72" fmla="*/ 422 w 812"/>
                <a:gd name="T73" fmla="*/ 373 h 797"/>
                <a:gd name="T74" fmla="*/ 421 w 812"/>
                <a:gd name="T75" fmla="*/ 394 h 797"/>
                <a:gd name="T76" fmla="*/ 418 w 812"/>
                <a:gd name="T77" fmla="*/ 416 h 797"/>
                <a:gd name="T78" fmla="*/ 394 w 812"/>
                <a:gd name="T79" fmla="*/ 401 h 797"/>
                <a:gd name="T80" fmla="*/ 376 w 812"/>
                <a:gd name="T81" fmla="*/ 392 h 797"/>
                <a:gd name="T82" fmla="*/ 356 w 812"/>
                <a:gd name="T83" fmla="*/ 383 h 797"/>
                <a:gd name="T84" fmla="*/ 342 w 812"/>
                <a:gd name="T85" fmla="*/ 378 h 797"/>
                <a:gd name="T86" fmla="*/ 315 w 812"/>
                <a:gd name="T87" fmla="*/ 369 h 797"/>
                <a:gd name="T88" fmla="*/ 300 w 812"/>
                <a:gd name="T89" fmla="*/ 365 h 797"/>
                <a:gd name="T90" fmla="*/ 271 w 812"/>
                <a:gd name="T91" fmla="*/ 360 h 797"/>
                <a:gd name="T92" fmla="*/ 241 w 812"/>
                <a:gd name="T93" fmla="*/ 355 h 797"/>
                <a:gd name="T94" fmla="*/ 211 w 812"/>
                <a:gd name="T95" fmla="*/ 353 h 797"/>
                <a:gd name="T96" fmla="*/ 185 w 812"/>
                <a:gd name="T97" fmla="*/ 353 h 797"/>
                <a:gd name="T98" fmla="*/ 156 w 812"/>
                <a:gd name="T99" fmla="*/ 355 h 797"/>
                <a:gd name="T100" fmla="*/ 131 w 812"/>
                <a:gd name="T101" fmla="*/ 358 h 797"/>
                <a:gd name="T102" fmla="*/ 107 w 812"/>
                <a:gd name="T103" fmla="*/ 362 h 797"/>
                <a:gd name="T104" fmla="*/ 82 w 812"/>
                <a:gd name="T105" fmla="*/ 369 h 797"/>
                <a:gd name="T106" fmla="*/ 64 w 812"/>
                <a:gd name="T107" fmla="*/ 373 h 797"/>
                <a:gd name="T108" fmla="*/ 46 w 812"/>
                <a:gd name="T109" fmla="*/ 380 h 797"/>
                <a:gd name="T110" fmla="*/ 23 w 812"/>
                <a:gd name="T111" fmla="*/ 389 h 797"/>
                <a:gd name="T112" fmla="*/ 1 w 812"/>
                <a:gd name="T113" fmla="*/ 400 h 797"/>
                <a:gd name="T114" fmla="*/ 0 w 812"/>
                <a:gd name="T115" fmla="*/ 373 h 7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12"/>
                <a:gd name="T175" fmla="*/ 0 h 797"/>
                <a:gd name="T176" fmla="*/ 812 w 812"/>
                <a:gd name="T177" fmla="*/ 797 h 79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12" h="797">
                  <a:moveTo>
                    <a:pt x="0" y="718"/>
                  </a:moveTo>
                  <a:lnTo>
                    <a:pt x="0" y="690"/>
                  </a:lnTo>
                  <a:lnTo>
                    <a:pt x="2" y="661"/>
                  </a:lnTo>
                  <a:lnTo>
                    <a:pt x="4" y="633"/>
                  </a:lnTo>
                  <a:lnTo>
                    <a:pt x="7" y="606"/>
                  </a:lnTo>
                  <a:lnTo>
                    <a:pt x="9" y="592"/>
                  </a:lnTo>
                  <a:lnTo>
                    <a:pt x="11" y="578"/>
                  </a:lnTo>
                  <a:lnTo>
                    <a:pt x="16" y="551"/>
                  </a:lnTo>
                  <a:lnTo>
                    <a:pt x="19" y="538"/>
                  </a:lnTo>
                  <a:lnTo>
                    <a:pt x="22" y="524"/>
                  </a:lnTo>
                  <a:lnTo>
                    <a:pt x="29" y="498"/>
                  </a:lnTo>
                  <a:lnTo>
                    <a:pt x="37" y="471"/>
                  </a:lnTo>
                  <a:lnTo>
                    <a:pt x="45" y="445"/>
                  </a:lnTo>
                  <a:lnTo>
                    <a:pt x="54" y="420"/>
                  </a:lnTo>
                  <a:lnTo>
                    <a:pt x="64" y="395"/>
                  </a:lnTo>
                  <a:lnTo>
                    <a:pt x="75" y="370"/>
                  </a:lnTo>
                  <a:lnTo>
                    <a:pt x="86" y="346"/>
                  </a:lnTo>
                  <a:lnTo>
                    <a:pt x="99" y="322"/>
                  </a:lnTo>
                  <a:lnTo>
                    <a:pt x="112" y="299"/>
                  </a:lnTo>
                  <a:lnTo>
                    <a:pt x="125" y="276"/>
                  </a:lnTo>
                  <a:lnTo>
                    <a:pt x="140" y="254"/>
                  </a:lnTo>
                  <a:lnTo>
                    <a:pt x="155" y="232"/>
                  </a:lnTo>
                  <a:lnTo>
                    <a:pt x="170" y="211"/>
                  </a:lnTo>
                  <a:lnTo>
                    <a:pt x="179" y="200"/>
                  </a:lnTo>
                  <a:lnTo>
                    <a:pt x="187" y="190"/>
                  </a:lnTo>
                  <a:lnTo>
                    <a:pt x="204" y="170"/>
                  </a:lnTo>
                  <a:lnTo>
                    <a:pt x="222" y="150"/>
                  </a:lnTo>
                  <a:lnTo>
                    <a:pt x="240" y="131"/>
                  </a:lnTo>
                  <a:lnTo>
                    <a:pt x="259" y="112"/>
                  </a:lnTo>
                  <a:lnTo>
                    <a:pt x="278" y="94"/>
                  </a:lnTo>
                  <a:lnTo>
                    <a:pt x="288" y="85"/>
                  </a:lnTo>
                  <a:lnTo>
                    <a:pt x="298" y="77"/>
                  </a:lnTo>
                  <a:lnTo>
                    <a:pt x="319" y="60"/>
                  </a:lnTo>
                  <a:lnTo>
                    <a:pt x="340" y="44"/>
                  </a:lnTo>
                  <a:lnTo>
                    <a:pt x="361" y="28"/>
                  </a:lnTo>
                  <a:lnTo>
                    <a:pt x="383" y="14"/>
                  </a:lnTo>
                  <a:lnTo>
                    <a:pt x="406" y="0"/>
                  </a:lnTo>
                  <a:lnTo>
                    <a:pt x="428" y="14"/>
                  </a:lnTo>
                  <a:lnTo>
                    <a:pt x="451" y="28"/>
                  </a:lnTo>
                  <a:lnTo>
                    <a:pt x="472" y="44"/>
                  </a:lnTo>
                  <a:lnTo>
                    <a:pt x="483" y="52"/>
                  </a:lnTo>
                  <a:lnTo>
                    <a:pt x="493" y="60"/>
                  </a:lnTo>
                  <a:lnTo>
                    <a:pt x="514" y="77"/>
                  </a:lnTo>
                  <a:lnTo>
                    <a:pt x="534" y="94"/>
                  </a:lnTo>
                  <a:lnTo>
                    <a:pt x="553" y="112"/>
                  </a:lnTo>
                  <a:lnTo>
                    <a:pt x="563" y="121"/>
                  </a:lnTo>
                  <a:lnTo>
                    <a:pt x="572" y="131"/>
                  </a:lnTo>
                  <a:lnTo>
                    <a:pt x="590" y="150"/>
                  </a:lnTo>
                  <a:lnTo>
                    <a:pt x="608" y="170"/>
                  </a:lnTo>
                  <a:lnTo>
                    <a:pt x="625" y="190"/>
                  </a:lnTo>
                  <a:lnTo>
                    <a:pt x="641" y="211"/>
                  </a:lnTo>
                  <a:lnTo>
                    <a:pt x="657" y="232"/>
                  </a:lnTo>
                  <a:lnTo>
                    <a:pt x="672" y="254"/>
                  </a:lnTo>
                  <a:lnTo>
                    <a:pt x="686" y="276"/>
                  </a:lnTo>
                  <a:lnTo>
                    <a:pt x="700" y="299"/>
                  </a:lnTo>
                  <a:lnTo>
                    <a:pt x="713" y="322"/>
                  </a:lnTo>
                  <a:lnTo>
                    <a:pt x="725" y="346"/>
                  </a:lnTo>
                  <a:lnTo>
                    <a:pt x="737" y="370"/>
                  </a:lnTo>
                  <a:lnTo>
                    <a:pt x="748" y="395"/>
                  </a:lnTo>
                  <a:lnTo>
                    <a:pt x="758" y="420"/>
                  </a:lnTo>
                  <a:lnTo>
                    <a:pt x="767" y="445"/>
                  </a:lnTo>
                  <a:lnTo>
                    <a:pt x="775" y="471"/>
                  </a:lnTo>
                  <a:lnTo>
                    <a:pt x="783" y="498"/>
                  </a:lnTo>
                  <a:lnTo>
                    <a:pt x="786" y="511"/>
                  </a:lnTo>
                  <a:lnTo>
                    <a:pt x="789" y="524"/>
                  </a:lnTo>
                  <a:lnTo>
                    <a:pt x="795" y="551"/>
                  </a:lnTo>
                  <a:lnTo>
                    <a:pt x="800" y="578"/>
                  </a:lnTo>
                  <a:lnTo>
                    <a:pt x="804" y="606"/>
                  </a:lnTo>
                  <a:lnTo>
                    <a:pt x="808" y="633"/>
                  </a:lnTo>
                  <a:lnTo>
                    <a:pt x="809" y="647"/>
                  </a:lnTo>
                  <a:lnTo>
                    <a:pt x="810" y="661"/>
                  </a:lnTo>
                  <a:lnTo>
                    <a:pt x="811" y="675"/>
                  </a:lnTo>
                  <a:lnTo>
                    <a:pt x="811" y="690"/>
                  </a:lnTo>
                  <a:lnTo>
                    <a:pt x="812" y="718"/>
                  </a:lnTo>
                  <a:lnTo>
                    <a:pt x="812" y="738"/>
                  </a:lnTo>
                  <a:lnTo>
                    <a:pt x="811" y="758"/>
                  </a:lnTo>
                  <a:lnTo>
                    <a:pt x="810" y="777"/>
                  </a:lnTo>
                  <a:lnTo>
                    <a:pt x="808" y="797"/>
                  </a:lnTo>
                  <a:lnTo>
                    <a:pt x="785" y="783"/>
                  </a:lnTo>
                  <a:lnTo>
                    <a:pt x="760" y="770"/>
                  </a:lnTo>
                  <a:lnTo>
                    <a:pt x="736" y="758"/>
                  </a:lnTo>
                  <a:lnTo>
                    <a:pt x="723" y="752"/>
                  </a:lnTo>
                  <a:lnTo>
                    <a:pt x="710" y="746"/>
                  </a:lnTo>
                  <a:lnTo>
                    <a:pt x="685" y="736"/>
                  </a:lnTo>
                  <a:lnTo>
                    <a:pt x="672" y="731"/>
                  </a:lnTo>
                  <a:lnTo>
                    <a:pt x="659" y="726"/>
                  </a:lnTo>
                  <a:lnTo>
                    <a:pt x="632" y="717"/>
                  </a:lnTo>
                  <a:lnTo>
                    <a:pt x="606" y="709"/>
                  </a:lnTo>
                  <a:lnTo>
                    <a:pt x="592" y="706"/>
                  </a:lnTo>
                  <a:lnTo>
                    <a:pt x="578" y="702"/>
                  </a:lnTo>
                  <a:lnTo>
                    <a:pt x="551" y="696"/>
                  </a:lnTo>
                  <a:lnTo>
                    <a:pt x="523" y="691"/>
                  </a:lnTo>
                  <a:lnTo>
                    <a:pt x="495" y="686"/>
                  </a:lnTo>
                  <a:lnTo>
                    <a:pt x="466" y="683"/>
                  </a:lnTo>
                  <a:lnTo>
                    <a:pt x="438" y="680"/>
                  </a:lnTo>
                  <a:lnTo>
                    <a:pt x="409" y="679"/>
                  </a:lnTo>
                  <a:lnTo>
                    <a:pt x="379" y="678"/>
                  </a:lnTo>
                  <a:lnTo>
                    <a:pt x="354" y="679"/>
                  </a:lnTo>
                  <a:lnTo>
                    <a:pt x="329" y="680"/>
                  </a:lnTo>
                  <a:lnTo>
                    <a:pt x="304" y="682"/>
                  </a:lnTo>
                  <a:lnTo>
                    <a:pt x="279" y="684"/>
                  </a:lnTo>
                  <a:lnTo>
                    <a:pt x="254" y="688"/>
                  </a:lnTo>
                  <a:lnTo>
                    <a:pt x="230" y="692"/>
                  </a:lnTo>
                  <a:lnTo>
                    <a:pt x="206" y="696"/>
                  </a:lnTo>
                  <a:lnTo>
                    <a:pt x="182" y="702"/>
                  </a:lnTo>
                  <a:lnTo>
                    <a:pt x="158" y="708"/>
                  </a:lnTo>
                  <a:lnTo>
                    <a:pt x="135" y="715"/>
                  </a:lnTo>
                  <a:lnTo>
                    <a:pt x="123" y="718"/>
                  </a:lnTo>
                  <a:lnTo>
                    <a:pt x="112" y="722"/>
                  </a:lnTo>
                  <a:lnTo>
                    <a:pt x="89" y="730"/>
                  </a:lnTo>
                  <a:lnTo>
                    <a:pt x="67" y="739"/>
                  </a:lnTo>
                  <a:lnTo>
                    <a:pt x="45" y="748"/>
                  </a:lnTo>
                  <a:lnTo>
                    <a:pt x="23" y="758"/>
                  </a:lnTo>
                  <a:lnTo>
                    <a:pt x="1" y="768"/>
                  </a:lnTo>
                  <a:lnTo>
                    <a:pt x="0" y="743"/>
                  </a:lnTo>
                  <a:lnTo>
                    <a:pt x="0" y="718"/>
                  </a:lnTo>
                  <a:close/>
                </a:path>
              </a:pathLst>
            </a:custGeom>
            <a:solidFill>
              <a:srgbClr val="6E6E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28" name="Freeform 8">
              <a:extLst>
                <a:ext uri="{FF2B5EF4-FFF2-40B4-BE49-F238E27FC236}">
                  <a16:creationId xmlns:a16="http://schemas.microsoft.com/office/drawing/2014/main" id="{7C3E70AD-5B3C-4983-90C2-1D1AF816150C}"/>
                </a:ext>
              </a:extLst>
            </p:cNvPr>
            <p:cNvSpPr>
              <a:spLocks/>
            </p:cNvSpPr>
            <p:nvPr/>
          </p:nvSpPr>
          <p:spPr bwMode="auto">
            <a:xfrm>
              <a:off x="2299" y="1841"/>
              <a:ext cx="760" cy="714"/>
            </a:xfrm>
            <a:custGeom>
              <a:avLst/>
              <a:gdLst>
                <a:gd name="T0" fmla="*/ 11 w 807"/>
                <a:gd name="T1" fmla="*/ 42 h 757"/>
                <a:gd name="T2" fmla="*/ 34 w 807"/>
                <a:gd name="T3" fmla="*/ 33 h 757"/>
                <a:gd name="T4" fmla="*/ 57 w 807"/>
                <a:gd name="T5" fmla="*/ 24 h 757"/>
                <a:gd name="T6" fmla="*/ 81 w 807"/>
                <a:gd name="T7" fmla="*/ 17 h 757"/>
                <a:gd name="T8" fmla="*/ 106 w 807"/>
                <a:gd name="T9" fmla="*/ 8 h 757"/>
                <a:gd name="T10" fmla="*/ 130 w 807"/>
                <a:gd name="T11" fmla="*/ 8 h 757"/>
                <a:gd name="T12" fmla="*/ 155 w 807"/>
                <a:gd name="T13" fmla="*/ 4 h 757"/>
                <a:gd name="T14" fmla="*/ 183 w 807"/>
                <a:gd name="T15" fmla="*/ 1 h 757"/>
                <a:gd name="T16" fmla="*/ 209 w 807"/>
                <a:gd name="T17" fmla="*/ 1 h 757"/>
                <a:gd name="T18" fmla="*/ 225 w 807"/>
                <a:gd name="T19" fmla="*/ 2 h 757"/>
                <a:gd name="T20" fmla="*/ 254 w 807"/>
                <a:gd name="T21" fmla="*/ 8 h 757"/>
                <a:gd name="T22" fmla="*/ 284 w 807"/>
                <a:gd name="T23" fmla="*/ 8 h 757"/>
                <a:gd name="T24" fmla="*/ 313 w 807"/>
                <a:gd name="T25" fmla="*/ 17 h 757"/>
                <a:gd name="T26" fmla="*/ 341 w 807"/>
                <a:gd name="T27" fmla="*/ 25 h 757"/>
                <a:gd name="T28" fmla="*/ 353 w 807"/>
                <a:gd name="T29" fmla="*/ 31 h 757"/>
                <a:gd name="T30" fmla="*/ 380 w 807"/>
                <a:gd name="T31" fmla="*/ 42 h 757"/>
                <a:gd name="T32" fmla="*/ 405 w 807"/>
                <a:gd name="T33" fmla="*/ 55 h 757"/>
                <a:gd name="T34" fmla="*/ 415 w 807"/>
                <a:gd name="T35" fmla="*/ 76 h 757"/>
                <a:gd name="T36" fmla="*/ 412 w 807"/>
                <a:gd name="T37" fmla="*/ 102 h 757"/>
                <a:gd name="T38" fmla="*/ 406 w 807"/>
                <a:gd name="T39" fmla="*/ 127 h 757"/>
                <a:gd name="T40" fmla="*/ 400 w 807"/>
                <a:gd name="T41" fmla="*/ 152 h 757"/>
                <a:gd name="T42" fmla="*/ 390 w 807"/>
                <a:gd name="T43" fmla="*/ 177 h 757"/>
                <a:gd name="T44" fmla="*/ 381 w 807"/>
                <a:gd name="T45" fmla="*/ 202 h 757"/>
                <a:gd name="T46" fmla="*/ 370 w 807"/>
                <a:gd name="T47" fmla="*/ 225 h 757"/>
                <a:gd name="T48" fmla="*/ 358 w 807"/>
                <a:gd name="T49" fmla="*/ 245 h 757"/>
                <a:gd name="T50" fmla="*/ 344 w 807"/>
                <a:gd name="T51" fmla="*/ 269 h 757"/>
                <a:gd name="T52" fmla="*/ 330 w 807"/>
                <a:gd name="T53" fmla="*/ 289 h 757"/>
                <a:gd name="T54" fmla="*/ 315 w 807"/>
                <a:gd name="T55" fmla="*/ 308 h 757"/>
                <a:gd name="T56" fmla="*/ 297 w 807"/>
                <a:gd name="T57" fmla="*/ 327 h 757"/>
                <a:gd name="T58" fmla="*/ 283 w 807"/>
                <a:gd name="T59" fmla="*/ 340 h 757"/>
                <a:gd name="T60" fmla="*/ 269 w 807"/>
                <a:gd name="T61" fmla="*/ 353 h 757"/>
                <a:gd name="T62" fmla="*/ 251 w 807"/>
                <a:gd name="T63" fmla="*/ 369 h 757"/>
                <a:gd name="T64" fmla="*/ 232 w 807"/>
                <a:gd name="T65" fmla="*/ 384 h 757"/>
                <a:gd name="T66" fmla="*/ 209 w 807"/>
                <a:gd name="T67" fmla="*/ 398 h 757"/>
                <a:gd name="T68" fmla="*/ 186 w 807"/>
                <a:gd name="T69" fmla="*/ 384 h 757"/>
                <a:gd name="T70" fmla="*/ 165 w 807"/>
                <a:gd name="T71" fmla="*/ 368 h 757"/>
                <a:gd name="T72" fmla="*/ 146 w 807"/>
                <a:gd name="T73" fmla="*/ 352 h 757"/>
                <a:gd name="T74" fmla="*/ 128 w 807"/>
                <a:gd name="T75" fmla="*/ 334 h 757"/>
                <a:gd name="T76" fmla="*/ 110 w 807"/>
                <a:gd name="T77" fmla="*/ 315 h 757"/>
                <a:gd name="T78" fmla="*/ 97 w 807"/>
                <a:gd name="T79" fmla="*/ 300 h 757"/>
                <a:gd name="T80" fmla="*/ 84 w 807"/>
                <a:gd name="T81" fmla="*/ 285 h 757"/>
                <a:gd name="T82" fmla="*/ 70 w 807"/>
                <a:gd name="T83" fmla="*/ 263 h 757"/>
                <a:gd name="T84" fmla="*/ 57 w 807"/>
                <a:gd name="T85" fmla="*/ 241 h 757"/>
                <a:gd name="T86" fmla="*/ 45 w 807"/>
                <a:gd name="T87" fmla="*/ 216 h 757"/>
                <a:gd name="T88" fmla="*/ 34 w 807"/>
                <a:gd name="T89" fmla="*/ 192 h 757"/>
                <a:gd name="T90" fmla="*/ 23 w 807"/>
                <a:gd name="T91" fmla="*/ 168 h 757"/>
                <a:gd name="T92" fmla="*/ 17 w 807"/>
                <a:gd name="T93" fmla="*/ 142 h 757"/>
                <a:gd name="T94" fmla="*/ 8 w 807"/>
                <a:gd name="T95" fmla="*/ 116 h 757"/>
                <a:gd name="T96" fmla="*/ 8 w 807"/>
                <a:gd name="T97" fmla="*/ 88 h 757"/>
                <a:gd name="T98" fmla="*/ 2 w 807"/>
                <a:gd name="T99" fmla="*/ 61 h 7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07"/>
                <a:gd name="T151" fmla="*/ 0 h 757"/>
                <a:gd name="T152" fmla="*/ 807 w 807"/>
                <a:gd name="T153" fmla="*/ 757 h 7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07" h="757">
                  <a:moveTo>
                    <a:pt x="0" y="90"/>
                  </a:moveTo>
                  <a:lnTo>
                    <a:pt x="22" y="80"/>
                  </a:lnTo>
                  <a:lnTo>
                    <a:pt x="44" y="70"/>
                  </a:lnTo>
                  <a:lnTo>
                    <a:pt x="66" y="61"/>
                  </a:lnTo>
                  <a:lnTo>
                    <a:pt x="88" y="52"/>
                  </a:lnTo>
                  <a:lnTo>
                    <a:pt x="111" y="44"/>
                  </a:lnTo>
                  <a:lnTo>
                    <a:pt x="134" y="37"/>
                  </a:lnTo>
                  <a:lnTo>
                    <a:pt x="157" y="30"/>
                  </a:lnTo>
                  <a:lnTo>
                    <a:pt x="181" y="24"/>
                  </a:lnTo>
                  <a:lnTo>
                    <a:pt x="205" y="18"/>
                  </a:lnTo>
                  <a:lnTo>
                    <a:pt x="229" y="14"/>
                  </a:lnTo>
                  <a:lnTo>
                    <a:pt x="253" y="10"/>
                  </a:lnTo>
                  <a:lnTo>
                    <a:pt x="278" y="6"/>
                  </a:lnTo>
                  <a:lnTo>
                    <a:pt x="303" y="4"/>
                  </a:lnTo>
                  <a:lnTo>
                    <a:pt x="328" y="2"/>
                  </a:lnTo>
                  <a:lnTo>
                    <a:pt x="353" y="1"/>
                  </a:lnTo>
                  <a:lnTo>
                    <a:pt x="378" y="0"/>
                  </a:lnTo>
                  <a:lnTo>
                    <a:pt x="408" y="1"/>
                  </a:lnTo>
                  <a:lnTo>
                    <a:pt x="422" y="1"/>
                  </a:lnTo>
                  <a:lnTo>
                    <a:pt x="437" y="2"/>
                  </a:lnTo>
                  <a:lnTo>
                    <a:pt x="465" y="5"/>
                  </a:lnTo>
                  <a:lnTo>
                    <a:pt x="494" y="8"/>
                  </a:lnTo>
                  <a:lnTo>
                    <a:pt x="522" y="13"/>
                  </a:lnTo>
                  <a:lnTo>
                    <a:pt x="550" y="18"/>
                  </a:lnTo>
                  <a:lnTo>
                    <a:pt x="577" y="24"/>
                  </a:lnTo>
                  <a:lnTo>
                    <a:pt x="605" y="31"/>
                  </a:lnTo>
                  <a:lnTo>
                    <a:pt x="631" y="39"/>
                  </a:lnTo>
                  <a:lnTo>
                    <a:pt x="658" y="48"/>
                  </a:lnTo>
                  <a:lnTo>
                    <a:pt x="671" y="53"/>
                  </a:lnTo>
                  <a:lnTo>
                    <a:pt x="684" y="58"/>
                  </a:lnTo>
                  <a:lnTo>
                    <a:pt x="709" y="68"/>
                  </a:lnTo>
                  <a:lnTo>
                    <a:pt x="735" y="80"/>
                  </a:lnTo>
                  <a:lnTo>
                    <a:pt x="759" y="92"/>
                  </a:lnTo>
                  <a:lnTo>
                    <a:pt x="784" y="105"/>
                  </a:lnTo>
                  <a:lnTo>
                    <a:pt x="807" y="119"/>
                  </a:lnTo>
                  <a:lnTo>
                    <a:pt x="805" y="144"/>
                  </a:lnTo>
                  <a:lnTo>
                    <a:pt x="801" y="169"/>
                  </a:lnTo>
                  <a:lnTo>
                    <a:pt x="797" y="194"/>
                  </a:lnTo>
                  <a:lnTo>
                    <a:pt x="792" y="218"/>
                  </a:lnTo>
                  <a:lnTo>
                    <a:pt x="786" y="243"/>
                  </a:lnTo>
                  <a:lnTo>
                    <a:pt x="780" y="267"/>
                  </a:lnTo>
                  <a:lnTo>
                    <a:pt x="773" y="291"/>
                  </a:lnTo>
                  <a:lnTo>
                    <a:pt x="765" y="314"/>
                  </a:lnTo>
                  <a:lnTo>
                    <a:pt x="757" y="337"/>
                  </a:lnTo>
                  <a:lnTo>
                    <a:pt x="748" y="360"/>
                  </a:lnTo>
                  <a:lnTo>
                    <a:pt x="738" y="383"/>
                  </a:lnTo>
                  <a:lnTo>
                    <a:pt x="727" y="405"/>
                  </a:lnTo>
                  <a:lnTo>
                    <a:pt x="716" y="427"/>
                  </a:lnTo>
                  <a:lnTo>
                    <a:pt x="705" y="448"/>
                  </a:lnTo>
                  <a:lnTo>
                    <a:pt x="693" y="469"/>
                  </a:lnTo>
                  <a:lnTo>
                    <a:pt x="680" y="490"/>
                  </a:lnTo>
                  <a:lnTo>
                    <a:pt x="667" y="510"/>
                  </a:lnTo>
                  <a:lnTo>
                    <a:pt x="653" y="530"/>
                  </a:lnTo>
                  <a:lnTo>
                    <a:pt x="638" y="549"/>
                  </a:lnTo>
                  <a:lnTo>
                    <a:pt x="623" y="568"/>
                  </a:lnTo>
                  <a:lnTo>
                    <a:pt x="608" y="587"/>
                  </a:lnTo>
                  <a:lnTo>
                    <a:pt x="592" y="605"/>
                  </a:lnTo>
                  <a:lnTo>
                    <a:pt x="575" y="622"/>
                  </a:lnTo>
                  <a:lnTo>
                    <a:pt x="558" y="639"/>
                  </a:lnTo>
                  <a:lnTo>
                    <a:pt x="549" y="648"/>
                  </a:lnTo>
                  <a:lnTo>
                    <a:pt x="540" y="656"/>
                  </a:lnTo>
                  <a:lnTo>
                    <a:pt x="522" y="672"/>
                  </a:lnTo>
                  <a:lnTo>
                    <a:pt x="504" y="688"/>
                  </a:lnTo>
                  <a:lnTo>
                    <a:pt x="485" y="703"/>
                  </a:lnTo>
                  <a:lnTo>
                    <a:pt x="466" y="717"/>
                  </a:lnTo>
                  <a:lnTo>
                    <a:pt x="446" y="731"/>
                  </a:lnTo>
                  <a:lnTo>
                    <a:pt x="426" y="745"/>
                  </a:lnTo>
                  <a:lnTo>
                    <a:pt x="405" y="757"/>
                  </a:lnTo>
                  <a:lnTo>
                    <a:pt x="384" y="744"/>
                  </a:lnTo>
                  <a:lnTo>
                    <a:pt x="363" y="730"/>
                  </a:lnTo>
                  <a:lnTo>
                    <a:pt x="342" y="716"/>
                  </a:lnTo>
                  <a:lnTo>
                    <a:pt x="322" y="701"/>
                  </a:lnTo>
                  <a:lnTo>
                    <a:pt x="303" y="685"/>
                  </a:lnTo>
                  <a:lnTo>
                    <a:pt x="284" y="669"/>
                  </a:lnTo>
                  <a:lnTo>
                    <a:pt x="265" y="652"/>
                  </a:lnTo>
                  <a:lnTo>
                    <a:pt x="247" y="635"/>
                  </a:lnTo>
                  <a:lnTo>
                    <a:pt x="230" y="617"/>
                  </a:lnTo>
                  <a:lnTo>
                    <a:pt x="213" y="599"/>
                  </a:lnTo>
                  <a:lnTo>
                    <a:pt x="196" y="580"/>
                  </a:lnTo>
                  <a:lnTo>
                    <a:pt x="188" y="570"/>
                  </a:lnTo>
                  <a:lnTo>
                    <a:pt x="180" y="560"/>
                  </a:lnTo>
                  <a:lnTo>
                    <a:pt x="165" y="541"/>
                  </a:lnTo>
                  <a:lnTo>
                    <a:pt x="150" y="520"/>
                  </a:lnTo>
                  <a:lnTo>
                    <a:pt x="136" y="500"/>
                  </a:lnTo>
                  <a:lnTo>
                    <a:pt x="123" y="478"/>
                  </a:lnTo>
                  <a:lnTo>
                    <a:pt x="110" y="457"/>
                  </a:lnTo>
                  <a:lnTo>
                    <a:pt x="98" y="435"/>
                  </a:lnTo>
                  <a:lnTo>
                    <a:pt x="86" y="412"/>
                  </a:lnTo>
                  <a:lnTo>
                    <a:pt x="75" y="390"/>
                  </a:lnTo>
                  <a:lnTo>
                    <a:pt x="65" y="366"/>
                  </a:lnTo>
                  <a:lnTo>
                    <a:pt x="55" y="343"/>
                  </a:lnTo>
                  <a:lnTo>
                    <a:pt x="46" y="319"/>
                  </a:lnTo>
                  <a:lnTo>
                    <a:pt x="38" y="295"/>
                  </a:lnTo>
                  <a:lnTo>
                    <a:pt x="31" y="270"/>
                  </a:lnTo>
                  <a:lnTo>
                    <a:pt x="24" y="245"/>
                  </a:lnTo>
                  <a:lnTo>
                    <a:pt x="18" y="220"/>
                  </a:lnTo>
                  <a:lnTo>
                    <a:pt x="13" y="195"/>
                  </a:lnTo>
                  <a:lnTo>
                    <a:pt x="9" y="169"/>
                  </a:lnTo>
                  <a:lnTo>
                    <a:pt x="5" y="143"/>
                  </a:lnTo>
                  <a:lnTo>
                    <a:pt x="2" y="117"/>
                  </a:lnTo>
                  <a:lnTo>
                    <a:pt x="0" y="90"/>
                  </a:lnTo>
                  <a:close/>
                </a:path>
              </a:pathLst>
            </a:custGeom>
            <a:solidFill>
              <a:srgbClr val="EDED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29" name="Freeform 9">
              <a:extLst>
                <a:ext uri="{FF2B5EF4-FFF2-40B4-BE49-F238E27FC236}">
                  <a16:creationId xmlns:a16="http://schemas.microsoft.com/office/drawing/2014/main" id="{88F62F12-9676-421C-ACA0-A1140892A272}"/>
                </a:ext>
              </a:extLst>
            </p:cNvPr>
            <p:cNvSpPr>
              <a:spLocks/>
            </p:cNvSpPr>
            <p:nvPr/>
          </p:nvSpPr>
          <p:spPr bwMode="auto">
            <a:xfrm>
              <a:off x="2680" y="1953"/>
              <a:ext cx="763" cy="714"/>
            </a:xfrm>
            <a:custGeom>
              <a:avLst/>
              <a:gdLst>
                <a:gd name="T0" fmla="*/ 224 w 809"/>
                <a:gd name="T1" fmla="*/ 8 h 757"/>
                <a:gd name="T2" fmla="*/ 243 w 809"/>
                <a:gd name="T3" fmla="*/ 22 h 757"/>
                <a:gd name="T4" fmla="*/ 258 w 809"/>
                <a:gd name="T5" fmla="*/ 34 h 757"/>
                <a:gd name="T6" fmla="*/ 274 w 809"/>
                <a:gd name="T7" fmla="*/ 46 h 757"/>
                <a:gd name="T8" fmla="*/ 295 w 809"/>
                <a:gd name="T9" fmla="*/ 64 h 757"/>
                <a:gd name="T10" fmla="*/ 313 w 809"/>
                <a:gd name="T11" fmla="*/ 83 h 757"/>
                <a:gd name="T12" fmla="*/ 329 w 809"/>
                <a:gd name="T13" fmla="*/ 104 h 757"/>
                <a:gd name="T14" fmla="*/ 347 w 809"/>
                <a:gd name="T15" fmla="*/ 125 h 757"/>
                <a:gd name="T16" fmla="*/ 357 w 809"/>
                <a:gd name="T17" fmla="*/ 141 h 757"/>
                <a:gd name="T18" fmla="*/ 368 w 809"/>
                <a:gd name="T19" fmla="*/ 158 h 757"/>
                <a:gd name="T20" fmla="*/ 379 w 809"/>
                <a:gd name="T21" fmla="*/ 181 h 757"/>
                <a:gd name="T22" fmla="*/ 391 w 809"/>
                <a:gd name="T23" fmla="*/ 204 h 757"/>
                <a:gd name="T24" fmla="*/ 401 w 809"/>
                <a:gd name="T25" fmla="*/ 229 h 757"/>
                <a:gd name="T26" fmla="*/ 410 w 809"/>
                <a:gd name="T27" fmla="*/ 257 h 757"/>
                <a:gd name="T28" fmla="*/ 415 w 809"/>
                <a:gd name="T29" fmla="*/ 282 h 757"/>
                <a:gd name="T30" fmla="*/ 421 w 809"/>
                <a:gd name="T31" fmla="*/ 309 h 757"/>
                <a:gd name="T32" fmla="*/ 424 w 809"/>
                <a:gd name="T33" fmla="*/ 337 h 757"/>
                <a:gd name="T34" fmla="*/ 414 w 809"/>
                <a:gd name="T35" fmla="*/ 356 h 757"/>
                <a:gd name="T36" fmla="*/ 391 w 809"/>
                <a:gd name="T37" fmla="*/ 367 h 757"/>
                <a:gd name="T38" fmla="*/ 368 w 809"/>
                <a:gd name="T39" fmla="*/ 375 h 757"/>
                <a:gd name="T40" fmla="*/ 342 w 809"/>
                <a:gd name="T41" fmla="*/ 383 h 757"/>
                <a:gd name="T42" fmla="*/ 318 w 809"/>
                <a:gd name="T43" fmla="*/ 389 h 757"/>
                <a:gd name="T44" fmla="*/ 290 w 809"/>
                <a:gd name="T45" fmla="*/ 392 h 757"/>
                <a:gd name="T46" fmla="*/ 266 w 809"/>
                <a:gd name="T47" fmla="*/ 397 h 757"/>
                <a:gd name="T48" fmla="*/ 241 w 809"/>
                <a:gd name="T49" fmla="*/ 398 h 757"/>
                <a:gd name="T50" fmla="*/ 211 w 809"/>
                <a:gd name="T51" fmla="*/ 398 h 757"/>
                <a:gd name="T52" fmla="*/ 180 w 809"/>
                <a:gd name="T53" fmla="*/ 396 h 757"/>
                <a:gd name="T54" fmla="*/ 158 w 809"/>
                <a:gd name="T55" fmla="*/ 391 h 757"/>
                <a:gd name="T56" fmla="*/ 135 w 809"/>
                <a:gd name="T57" fmla="*/ 390 h 757"/>
                <a:gd name="T58" fmla="*/ 106 w 809"/>
                <a:gd name="T59" fmla="*/ 381 h 757"/>
                <a:gd name="T60" fmla="*/ 86 w 809"/>
                <a:gd name="T61" fmla="*/ 375 h 757"/>
                <a:gd name="T62" fmla="*/ 65 w 809"/>
                <a:gd name="T63" fmla="*/ 368 h 757"/>
                <a:gd name="T64" fmla="*/ 39 w 809"/>
                <a:gd name="T65" fmla="*/ 356 h 757"/>
                <a:gd name="T66" fmla="*/ 13 w 809"/>
                <a:gd name="T67" fmla="*/ 342 h 757"/>
                <a:gd name="T68" fmla="*/ 10 w 809"/>
                <a:gd name="T69" fmla="*/ 328 h 757"/>
                <a:gd name="T70" fmla="*/ 33 w 809"/>
                <a:gd name="T71" fmla="*/ 314 h 757"/>
                <a:gd name="T72" fmla="*/ 52 w 809"/>
                <a:gd name="T73" fmla="*/ 299 h 757"/>
                <a:gd name="T74" fmla="*/ 71 w 809"/>
                <a:gd name="T75" fmla="*/ 282 h 757"/>
                <a:gd name="T76" fmla="*/ 89 w 809"/>
                <a:gd name="T77" fmla="*/ 264 h 757"/>
                <a:gd name="T78" fmla="*/ 106 w 809"/>
                <a:gd name="T79" fmla="*/ 244 h 757"/>
                <a:gd name="T80" fmla="*/ 123 w 809"/>
                <a:gd name="T81" fmla="*/ 227 h 757"/>
                <a:gd name="T82" fmla="*/ 138 w 809"/>
                <a:gd name="T83" fmla="*/ 204 h 757"/>
                <a:gd name="T84" fmla="*/ 151 w 809"/>
                <a:gd name="T85" fmla="*/ 183 h 757"/>
                <a:gd name="T86" fmla="*/ 163 w 809"/>
                <a:gd name="T87" fmla="*/ 161 h 757"/>
                <a:gd name="T88" fmla="*/ 174 w 809"/>
                <a:gd name="T89" fmla="*/ 139 h 757"/>
                <a:gd name="T90" fmla="*/ 184 w 809"/>
                <a:gd name="T91" fmla="*/ 115 h 757"/>
                <a:gd name="T92" fmla="*/ 192 w 809"/>
                <a:gd name="T93" fmla="*/ 91 h 757"/>
                <a:gd name="T94" fmla="*/ 201 w 809"/>
                <a:gd name="T95" fmla="*/ 65 h 757"/>
                <a:gd name="T96" fmla="*/ 205 w 809"/>
                <a:gd name="T97" fmla="*/ 40 h 757"/>
                <a:gd name="T98" fmla="*/ 211 w 809"/>
                <a:gd name="T99" fmla="*/ 14 h 7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09"/>
                <a:gd name="T151" fmla="*/ 0 h 757"/>
                <a:gd name="T152" fmla="*/ 809 w 809"/>
                <a:gd name="T153" fmla="*/ 757 h 7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09" h="757">
                  <a:moveTo>
                    <a:pt x="402" y="0"/>
                  </a:moveTo>
                  <a:lnTo>
                    <a:pt x="424" y="13"/>
                  </a:lnTo>
                  <a:lnTo>
                    <a:pt x="445" y="27"/>
                  </a:lnTo>
                  <a:lnTo>
                    <a:pt x="465" y="41"/>
                  </a:lnTo>
                  <a:lnTo>
                    <a:pt x="485" y="56"/>
                  </a:lnTo>
                  <a:lnTo>
                    <a:pt x="495" y="64"/>
                  </a:lnTo>
                  <a:lnTo>
                    <a:pt x="505" y="72"/>
                  </a:lnTo>
                  <a:lnTo>
                    <a:pt x="524" y="88"/>
                  </a:lnTo>
                  <a:lnTo>
                    <a:pt x="543" y="105"/>
                  </a:lnTo>
                  <a:lnTo>
                    <a:pt x="561" y="122"/>
                  </a:lnTo>
                  <a:lnTo>
                    <a:pt x="578" y="140"/>
                  </a:lnTo>
                  <a:lnTo>
                    <a:pt x="595" y="158"/>
                  </a:lnTo>
                  <a:lnTo>
                    <a:pt x="612" y="177"/>
                  </a:lnTo>
                  <a:lnTo>
                    <a:pt x="628" y="197"/>
                  </a:lnTo>
                  <a:lnTo>
                    <a:pt x="644" y="216"/>
                  </a:lnTo>
                  <a:lnTo>
                    <a:pt x="659" y="237"/>
                  </a:lnTo>
                  <a:lnTo>
                    <a:pt x="673" y="257"/>
                  </a:lnTo>
                  <a:lnTo>
                    <a:pt x="680" y="268"/>
                  </a:lnTo>
                  <a:lnTo>
                    <a:pt x="686" y="279"/>
                  </a:lnTo>
                  <a:lnTo>
                    <a:pt x="699" y="300"/>
                  </a:lnTo>
                  <a:lnTo>
                    <a:pt x="712" y="322"/>
                  </a:lnTo>
                  <a:lnTo>
                    <a:pt x="723" y="345"/>
                  </a:lnTo>
                  <a:lnTo>
                    <a:pt x="734" y="368"/>
                  </a:lnTo>
                  <a:lnTo>
                    <a:pt x="745" y="391"/>
                  </a:lnTo>
                  <a:lnTo>
                    <a:pt x="754" y="414"/>
                  </a:lnTo>
                  <a:lnTo>
                    <a:pt x="763" y="438"/>
                  </a:lnTo>
                  <a:lnTo>
                    <a:pt x="771" y="463"/>
                  </a:lnTo>
                  <a:lnTo>
                    <a:pt x="779" y="487"/>
                  </a:lnTo>
                  <a:lnTo>
                    <a:pt x="785" y="512"/>
                  </a:lnTo>
                  <a:lnTo>
                    <a:pt x="791" y="537"/>
                  </a:lnTo>
                  <a:lnTo>
                    <a:pt x="796" y="563"/>
                  </a:lnTo>
                  <a:lnTo>
                    <a:pt x="801" y="589"/>
                  </a:lnTo>
                  <a:lnTo>
                    <a:pt x="804" y="615"/>
                  </a:lnTo>
                  <a:lnTo>
                    <a:pt x="807" y="641"/>
                  </a:lnTo>
                  <a:lnTo>
                    <a:pt x="809" y="667"/>
                  </a:lnTo>
                  <a:lnTo>
                    <a:pt x="788" y="678"/>
                  </a:lnTo>
                  <a:lnTo>
                    <a:pt x="766" y="688"/>
                  </a:lnTo>
                  <a:lnTo>
                    <a:pt x="744" y="697"/>
                  </a:lnTo>
                  <a:lnTo>
                    <a:pt x="721" y="706"/>
                  </a:lnTo>
                  <a:lnTo>
                    <a:pt x="699" y="714"/>
                  </a:lnTo>
                  <a:lnTo>
                    <a:pt x="676" y="721"/>
                  </a:lnTo>
                  <a:lnTo>
                    <a:pt x="652" y="728"/>
                  </a:lnTo>
                  <a:lnTo>
                    <a:pt x="628" y="734"/>
                  </a:lnTo>
                  <a:lnTo>
                    <a:pt x="604" y="739"/>
                  </a:lnTo>
                  <a:lnTo>
                    <a:pt x="580" y="744"/>
                  </a:lnTo>
                  <a:lnTo>
                    <a:pt x="555" y="748"/>
                  </a:lnTo>
                  <a:lnTo>
                    <a:pt x="531" y="751"/>
                  </a:lnTo>
                  <a:lnTo>
                    <a:pt x="506" y="754"/>
                  </a:lnTo>
                  <a:lnTo>
                    <a:pt x="481" y="756"/>
                  </a:lnTo>
                  <a:lnTo>
                    <a:pt x="456" y="757"/>
                  </a:lnTo>
                  <a:lnTo>
                    <a:pt x="430" y="757"/>
                  </a:lnTo>
                  <a:lnTo>
                    <a:pt x="401" y="757"/>
                  </a:lnTo>
                  <a:lnTo>
                    <a:pt x="372" y="755"/>
                  </a:lnTo>
                  <a:lnTo>
                    <a:pt x="343" y="753"/>
                  </a:lnTo>
                  <a:lnTo>
                    <a:pt x="314" y="749"/>
                  </a:lnTo>
                  <a:lnTo>
                    <a:pt x="300" y="747"/>
                  </a:lnTo>
                  <a:lnTo>
                    <a:pt x="286" y="745"/>
                  </a:lnTo>
                  <a:lnTo>
                    <a:pt x="258" y="740"/>
                  </a:lnTo>
                  <a:lnTo>
                    <a:pt x="230" y="733"/>
                  </a:lnTo>
                  <a:lnTo>
                    <a:pt x="203" y="726"/>
                  </a:lnTo>
                  <a:lnTo>
                    <a:pt x="176" y="718"/>
                  </a:lnTo>
                  <a:lnTo>
                    <a:pt x="163" y="714"/>
                  </a:lnTo>
                  <a:lnTo>
                    <a:pt x="150" y="709"/>
                  </a:lnTo>
                  <a:lnTo>
                    <a:pt x="124" y="700"/>
                  </a:lnTo>
                  <a:lnTo>
                    <a:pt x="98" y="689"/>
                  </a:lnTo>
                  <a:lnTo>
                    <a:pt x="73" y="677"/>
                  </a:lnTo>
                  <a:lnTo>
                    <a:pt x="48" y="665"/>
                  </a:lnTo>
                  <a:lnTo>
                    <a:pt x="24" y="652"/>
                  </a:lnTo>
                  <a:lnTo>
                    <a:pt x="0" y="638"/>
                  </a:lnTo>
                  <a:lnTo>
                    <a:pt x="21" y="626"/>
                  </a:lnTo>
                  <a:lnTo>
                    <a:pt x="41" y="612"/>
                  </a:lnTo>
                  <a:lnTo>
                    <a:pt x="61" y="598"/>
                  </a:lnTo>
                  <a:lnTo>
                    <a:pt x="80" y="584"/>
                  </a:lnTo>
                  <a:lnTo>
                    <a:pt x="99" y="569"/>
                  </a:lnTo>
                  <a:lnTo>
                    <a:pt x="117" y="553"/>
                  </a:lnTo>
                  <a:lnTo>
                    <a:pt x="135" y="537"/>
                  </a:lnTo>
                  <a:lnTo>
                    <a:pt x="153" y="520"/>
                  </a:lnTo>
                  <a:lnTo>
                    <a:pt x="170" y="503"/>
                  </a:lnTo>
                  <a:lnTo>
                    <a:pt x="187" y="486"/>
                  </a:lnTo>
                  <a:lnTo>
                    <a:pt x="203" y="468"/>
                  </a:lnTo>
                  <a:lnTo>
                    <a:pt x="218" y="449"/>
                  </a:lnTo>
                  <a:lnTo>
                    <a:pt x="233" y="430"/>
                  </a:lnTo>
                  <a:lnTo>
                    <a:pt x="248" y="411"/>
                  </a:lnTo>
                  <a:lnTo>
                    <a:pt x="262" y="391"/>
                  </a:lnTo>
                  <a:lnTo>
                    <a:pt x="275" y="371"/>
                  </a:lnTo>
                  <a:lnTo>
                    <a:pt x="288" y="350"/>
                  </a:lnTo>
                  <a:lnTo>
                    <a:pt x="300" y="329"/>
                  </a:lnTo>
                  <a:lnTo>
                    <a:pt x="311" y="308"/>
                  </a:lnTo>
                  <a:lnTo>
                    <a:pt x="322" y="286"/>
                  </a:lnTo>
                  <a:lnTo>
                    <a:pt x="333" y="264"/>
                  </a:lnTo>
                  <a:lnTo>
                    <a:pt x="343" y="241"/>
                  </a:lnTo>
                  <a:lnTo>
                    <a:pt x="352" y="218"/>
                  </a:lnTo>
                  <a:lnTo>
                    <a:pt x="360" y="195"/>
                  </a:lnTo>
                  <a:lnTo>
                    <a:pt x="368" y="172"/>
                  </a:lnTo>
                  <a:lnTo>
                    <a:pt x="375" y="148"/>
                  </a:lnTo>
                  <a:lnTo>
                    <a:pt x="381" y="124"/>
                  </a:lnTo>
                  <a:lnTo>
                    <a:pt x="387" y="99"/>
                  </a:lnTo>
                  <a:lnTo>
                    <a:pt x="392" y="75"/>
                  </a:lnTo>
                  <a:lnTo>
                    <a:pt x="396" y="50"/>
                  </a:lnTo>
                  <a:lnTo>
                    <a:pt x="400" y="25"/>
                  </a:lnTo>
                  <a:lnTo>
                    <a:pt x="402" y="0"/>
                  </a:lnTo>
                  <a:close/>
                </a:path>
              </a:pathLst>
            </a:custGeom>
            <a:solidFill>
              <a:srgbClr val="CAD1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30" name="Freeform 10">
              <a:extLst>
                <a:ext uri="{FF2B5EF4-FFF2-40B4-BE49-F238E27FC236}">
                  <a16:creationId xmlns:a16="http://schemas.microsoft.com/office/drawing/2014/main" id="{7BA67A31-0E89-4598-BE69-D0ED06DD0FFC}"/>
                </a:ext>
              </a:extLst>
            </p:cNvPr>
            <p:cNvSpPr>
              <a:spLocks/>
            </p:cNvSpPr>
            <p:nvPr/>
          </p:nvSpPr>
          <p:spPr bwMode="auto">
            <a:xfrm>
              <a:off x="1870" y="1926"/>
              <a:ext cx="810" cy="741"/>
            </a:xfrm>
            <a:custGeom>
              <a:avLst/>
              <a:gdLst>
                <a:gd name="T0" fmla="*/ 1 w 860"/>
                <a:gd name="T1" fmla="*/ 344 h 786"/>
                <a:gd name="T2" fmla="*/ 6 w 860"/>
                <a:gd name="T3" fmla="*/ 321 h 786"/>
                <a:gd name="T4" fmla="*/ 8 w 860"/>
                <a:gd name="T5" fmla="*/ 293 h 786"/>
                <a:gd name="T6" fmla="*/ 16 w 860"/>
                <a:gd name="T7" fmla="*/ 268 h 786"/>
                <a:gd name="T8" fmla="*/ 24 w 860"/>
                <a:gd name="T9" fmla="*/ 240 h 786"/>
                <a:gd name="T10" fmla="*/ 35 w 860"/>
                <a:gd name="T11" fmla="*/ 214 h 786"/>
                <a:gd name="T12" fmla="*/ 47 w 860"/>
                <a:gd name="T13" fmla="*/ 189 h 786"/>
                <a:gd name="T14" fmla="*/ 59 w 860"/>
                <a:gd name="T15" fmla="*/ 165 h 786"/>
                <a:gd name="T16" fmla="*/ 74 w 860"/>
                <a:gd name="T17" fmla="*/ 141 h 786"/>
                <a:gd name="T18" fmla="*/ 90 w 860"/>
                <a:gd name="T19" fmla="*/ 121 h 786"/>
                <a:gd name="T20" fmla="*/ 108 w 860"/>
                <a:gd name="T21" fmla="*/ 99 h 786"/>
                <a:gd name="T22" fmla="*/ 127 w 860"/>
                <a:gd name="T23" fmla="*/ 80 h 786"/>
                <a:gd name="T24" fmla="*/ 146 w 860"/>
                <a:gd name="T25" fmla="*/ 61 h 786"/>
                <a:gd name="T26" fmla="*/ 166 w 860"/>
                <a:gd name="T27" fmla="*/ 43 h 786"/>
                <a:gd name="T28" fmla="*/ 177 w 860"/>
                <a:gd name="T29" fmla="*/ 37 h 786"/>
                <a:gd name="T30" fmla="*/ 200 w 860"/>
                <a:gd name="T31" fmla="*/ 21 h 786"/>
                <a:gd name="T32" fmla="*/ 222 w 860"/>
                <a:gd name="T33" fmla="*/ 8 h 786"/>
                <a:gd name="T34" fmla="*/ 236 w 860"/>
                <a:gd name="T35" fmla="*/ 15 h 786"/>
                <a:gd name="T36" fmla="*/ 239 w 860"/>
                <a:gd name="T37" fmla="*/ 41 h 786"/>
                <a:gd name="T38" fmla="*/ 245 w 860"/>
                <a:gd name="T39" fmla="*/ 68 h 786"/>
                <a:gd name="T40" fmla="*/ 251 w 860"/>
                <a:gd name="T41" fmla="*/ 94 h 786"/>
                <a:gd name="T42" fmla="*/ 254 w 860"/>
                <a:gd name="T43" fmla="*/ 107 h 786"/>
                <a:gd name="T44" fmla="*/ 260 w 860"/>
                <a:gd name="T45" fmla="*/ 120 h 786"/>
                <a:gd name="T46" fmla="*/ 269 w 860"/>
                <a:gd name="T47" fmla="*/ 145 h 786"/>
                <a:gd name="T48" fmla="*/ 281 w 860"/>
                <a:gd name="T49" fmla="*/ 168 h 786"/>
                <a:gd name="T50" fmla="*/ 293 w 860"/>
                <a:gd name="T51" fmla="*/ 190 h 786"/>
                <a:gd name="T52" fmla="*/ 306 w 860"/>
                <a:gd name="T53" fmla="*/ 214 h 786"/>
                <a:gd name="T54" fmla="*/ 321 w 860"/>
                <a:gd name="T55" fmla="*/ 237 h 786"/>
                <a:gd name="T56" fmla="*/ 336 w 860"/>
                <a:gd name="T57" fmla="*/ 256 h 786"/>
                <a:gd name="T58" fmla="*/ 345 w 860"/>
                <a:gd name="T59" fmla="*/ 268 h 786"/>
                <a:gd name="T60" fmla="*/ 364 w 860"/>
                <a:gd name="T61" fmla="*/ 286 h 786"/>
                <a:gd name="T62" fmla="*/ 382 w 860"/>
                <a:gd name="T63" fmla="*/ 303 h 786"/>
                <a:gd name="T64" fmla="*/ 401 w 860"/>
                <a:gd name="T65" fmla="*/ 319 h 786"/>
                <a:gd name="T66" fmla="*/ 424 w 860"/>
                <a:gd name="T67" fmla="*/ 334 h 786"/>
                <a:gd name="T68" fmla="*/ 445 w 860"/>
                <a:gd name="T69" fmla="*/ 350 h 786"/>
                <a:gd name="T70" fmla="*/ 421 w 860"/>
                <a:gd name="T71" fmla="*/ 364 h 786"/>
                <a:gd name="T72" fmla="*/ 395 w 860"/>
                <a:gd name="T73" fmla="*/ 375 h 786"/>
                <a:gd name="T74" fmla="*/ 381 w 860"/>
                <a:gd name="T75" fmla="*/ 381 h 786"/>
                <a:gd name="T76" fmla="*/ 354 w 860"/>
                <a:gd name="T77" fmla="*/ 390 h 786"/>
                <a:gd name="T78" fmla="*/ 325 w 860"/>
                <a:gd name="T79" fmla="*/ 398 h 786"/>
                <a:gd name="T80" fmla="*/ 305 w 860"/>
                <a:gd name="T81" fmla="*/ 403 h 786"/>
                <a:gd name="T82" fmla="*/ 289 w 860"/>
                <a:gd name="T83" fmla="*/ 406 h 786"/>
                <a:gd name="T84" fmla="*/ 267 w 860"/>
                <a:gd name="T85" fmla="*/ 410 h 786"/>
                <a:gd name="T86" fmla="*/ 236 w 860"/>
                <a:gd name="T87" fmla="*/ 411 h 786"/>
                <a:gd name="T88" fmla="*/ 208 w 860"/>
                <a:gd name="T89" fmla="*/ 411 h 786"/>
                <a:gd name="T90" fmla="*/ 192 w 860"/>
                <a:gd name="T91" fmla="*/ 410 h 786"/>
                <a:gd name="T92" fmla="*/ 163 w 860"/>
                <a:gd name="T93" fmla="*/ 407 h 786"/>
                <a:gd name="T94" fmla="*/ 134 w 860"/>
                <a:gd name="T95" fmla="*/ 402 h 786"/>
                <a:gd name="T96" fmla="*/ 105 w 860"/>
                <a:gd name="T97" fmla="*/ 396 h 786"/>
                <a:gd name="T98" fmla="*/ 77 w 860"/>
                <a:gd name="T99" fmla="*/ 387 h 786"/>
                <a:gd name="T100" fmla="*/ 64 w 860"/>
                <a:gd name="T101" fmla="*/ 381 h 786"/>
                <a:gd name="T102" fmla="*/ 38 w 860"/>
                <a:gd name="T103" fmla="*/ 371 h 786"/>
                <a:gd name="T104" fmla="*/ 12 w 860"/>
                <a:gd name="T105" fmla="*/ 356 h 7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60"/>
                <a:gd name="T160" fmla="*/ 0 h 786"/>
                <a:gd name="T161" fmla="*/ 860 w 860"/>
                <a:gd name="T162" fmla="*/ 786 h 7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60" h="786">
                  <a:moveTo>
                    <a:pt x="0" y="668"/>
                  </a:moveTo>
                  <a:lnTo>
                    <a:pt x="1" y="655"/>
                  </a:lnTo>
                  <a:lnTo>
                    <a:pt x="3" y="641"/>
                  </a:lnTo>
                  <a:lnTo>
                    <a:pt x="6" y="614"/>
                  </a:lnTo>
                  <a:lnTo>
                    <a:pt x="11" y="587"/>
                  </a:lnTo>
                  <a:lnTo>
                    <a:pt x="17" y="561"/>
                  </a:lnTo>
                  <a:lnTo>
                    <a:pt x="23" y="535"/>
                  </a:lnTo>
                  <a:lnTo>
                    <a:pt x="30" y="509"/>
                  </a:lnTo>
                  <a:lnTo>
                    <a:pt x="38" y="483"/>
                  </a:lnTo>
                  <a:lnTo>
                    <a:pt x="47" y="458"/>
                  </a:lnTo>
                  <a:lnTo>
                    <a:pt x="56" y="434"/>
                  </a:lnTo>
                  <a:lnTo>
                    <a:pt x="67" y="409"/>
                  </a:lnTo>
                  <a:lnTo>
                    <a:pt x="78" y="385"/>
                  </a:lnTo>
                  <a:lnTo>
                    <a:pt x="90" y="362"/>
                  </a:lnTo>
                  <a:lnTo>
                    <a:pt x="102" y="339"/>
                  </a:lnTo>
                  <a:lnTo>
                    <a:pt x="115" y="316"/>
                  </a:lnTo>
                  <a:lnTo>
                    <a:pt x="129" y="294"/>
                  </a:lnTo>
                  <a:lnTo>
                    <a:pt x="143" y="272"/>
                  </a:lnTo>
                  <a:lnTo>
                    <a:pt x="159" y="251"/>
                  </a:lnTo>
                  <a:lnTo>
                    <a:pt x="174" y="230"/>
                  </a:lnTo>
                  <a:lnTo>
                    <a:pt x="191" y="210"/>
                  </a:lnTo>
                  <a:lnTo>
                    <a:pt x="208" y="190"/>
                  </a:lnTo>
                  <a:lnTo>
                    <a:pt x="225" y="171"/>
                  </a:lnTo>
                  <a:lnTo>
                    <a:pt x="245" y="153"/>
                  </a:lnTo>
                  <a:lnTo>
                    <a:pt x="263" y="135"/>
                  </a:lnTo>
                  <a:lnTo>
                    <a:pt x="283" y="117"/>
                  </a:lnTo>
                  <a:lnTo>
                    <a:pt x="302" y="100"/>
                  </a:lnTo>
                  <a:lnTo>
                    <a:pt x="323" y="84"/>
                  </a:lnTo>
                  <a:lnTo>
                    <a:pt x="333" y="76"/>
                  </a:lnTo>
                  <a:lnTo>
                    <a:pt x="344" y="69"/>
                  </a:lnTo>
                  <a:lnTo>
                    <a:pt x="365" y="54"/>
                  </a:lnTo>
                  <a:lnTo>
                    <a:pt x="387" y="39"/>
                  </a:lnTo>
                  <a:lnTo>
                    <a:pt x="409" y="26"/>
                  </a:lnTo>
                  <a:lnTo>
                    <a:pt x="432" y="13"/>
                  </a:lnTo>
                  <a:lnTo>
                    <a:pt x="455" y="0"/>
                  </a:lnTo>
                  <a:lnTo>
                    <a:pt x="457" y="27"/>
                  </a:lnTo>
                  <a:lnTo>
                    <a:pt x="460" y="53"/>
                  </a:lnTo>
                  <a:lnTo>
                    <a:pt x="464" y="79"/>
                  </a:lnTo>
                  <a:lnTo>
                    <a:pt x="468" y="105"/>
                  </a:lnTo>
                  <a:lnTo>
                    <a:pt x="473" y="130"/>
                  </a:lnTo>
                  <a:lnTo>
                    <a:pt x="479" y="155"/>
                  </a:lnTo>
                  <a:lnTo>
                    <a:pt x="486" y="180"/>
                  </a:lnTo>
                  <a:lnTo>
                    <a:pt x="489" y="193"/>
                  </a:lnTo>
                  <a:lnTo>
                    <a:pt x="493" y="205"/>
                  </a:lnTo>
                  <a:lnTo>
                    <a:pt x="497" y="217"/>
                  </a:lnTo>
                  <a:lnTo>
                    <a:pt x="501" y="229"/>
                  </a:lnTo>
                  <a:lnTo>
                    <a:pt x="510" y="253"/>
                  </a:lnTo>
                  <a:lnTo>
                    <a:pt x="520" y="276"/>
                  </a:lnTo>
                  <a:lnTo>
                    <a:pt x="530" y="300"/>
                  </a:lnTo>
                  <a:lnTo>
                    <a:pt x="541" y="322"/>
                  </a:lnTo>
                  <a:lnTo>
                    <a:pt x="553" y="345"/>
                  </a:lnTo>
                  <a:lnTo>
                    <a:pt x="565" y="367"/>
                  </a:lnTo>
                  <a:lnTo>
                    <a:pt x="578" y="388"/>
                  </a:lnTo>
                  <a:lnTo>
                    <a:pt x="591" y="410"/>
                  </a:lnTo>
                  <a:lnTo>
                    <a:pt x="605" y="430"/>
                  </a:lnTo>
                  <a:lnTo>
                    <a:pt x="620" y="451"/>
                  </a:lnTo>
                  <a:lnTo>
                    <a:pt x="635" y="470"/>
                  </a:lnTo>
                  <a:lnTo>
                    <a:pt x="651" y="490"/>
                  </a:lnTo>
                  <a:lnTo>
                    <a:pt x="659" y="499"/>
                  </a:lnTo>
                  <a:lnTo>
                    <a:pt x="668" y="509"/>
                  </a:lnTo>
                  <a:lnTo>
                    <a:pt x="685" y="527"/>
                  </a:lnTo>
                  <a:lnTo>
                    <a:pt x="702" y="545"/>
                  </a:lnTo>
                  <a:lnTo>
                    <a:pt x="720" y="562"/>
                  </a:lnTo>
                  <a:lnTo>
                    <a:pt x="739" y="579"/>
                  </a:lnTo>
                  <a:lnTo>
                    <a:pt x="758" y="595"/>
                  </a:lnTo>
                  <a:lnTo>
                    <a:pt x="777" y="611"/>
                  </a:lnTo>
                  <a:lnTo>
                    <a:pt x="797" y="626"/>
                  </a:lnTo>
                  <a:lnTo>
                    <a:pt x="818" y="640"/>
                  </a:lnTo>
                  <a:lnTo>
                    <a:pt x="839" y="654"/>
                  </a:lnTo>
                  <a:lnTo>
                    <a:pt x="860" y="667"/>
                  </a:lnTo>
                  <a:lnTo>
                    <a:pt x="836" y="681"/>
                  </a:lnTo>
                  <a:lnTo>
                    <a:pt x="812" y="694"/>
                  </a:lnTo>
                  <a:lnTo>
                    <a:pt x="787" y="706"/>
                  </a:lnTo>
                  <a:lnTo>
                    <a:pt x="762" y="718"/>
                  </a:lnTo>
                  <a:lnTo>
                    <a:pt x="749" y="723"/>
                  </a:lnTo>
                  <a:lnTo>
                    <a:pt x="736" y="729"/>
                  </a:lnTo>
                  <a:lnTo>
                    <a:pt x="710" y="738"/>
                  </a:lnTo>
                  <a:lnTo>
                    <a:pt x="683" y="747"/>
                  </a:lnTo>
                  <a:lnTo>
                    <a:pt x="657" y="755"/>
                  </a:lnTo>
                  <a:lnTo>
                    <a:pt x="629" y="762"/>
                  </a:lnTo>
                  <a:lnTo>
                    <a:pt x="602" y="769"/>
                  </a:lnTo>
                  <a:lnTo>
                    <a:pt x="588" y="772"/>
                  </a:lnTo>
                  <a:lnTo>
                    <a:pt x="574" y="774"/>
                  </a:lnTo>
                  <a:lnTo>
                    <a:pt x="560" y="776"/>
                  </a:lnTo>
                  <a:lnTo>
                    <a:pt x="545" y="778"/>
                  </a:lnTo>
                  <a:lnTo>
                    <a:pt x="517" y="782"/>
                  </a:lnTo>
                  <a:lnTo>
                    <a:pt x="488" y="784"/>
                  </a:lnTo>
                  <a:lnTo>
                    <a:pt x="459" y="786"/>
                  </a:lnTo>
                  <a:lnTo>
                    <a:pt x="430" y="786"/>
                  </a:lnTo>
                  <a:lnTo>
                    <a:pt x="400" y="786"/>
                  </a:lnTo>
                  <a:lnTo>
                    <a:pt x="386" y="785"/>
                  </a:lnTo>
                  <a:lnTo>
                    <a:pt x="371" y="784"/>
                  </a:lnTo>
                  <a:lnTo>
                    <a:pt x="342" y="782"/>
                  </a:lnTo>
                  <a:lnTo>
                    <a:pt x="314" y="779"/>
                  </a:lnTo>
                  <a:lnTo>
                    <a:pt x="286" y="774"/>
                  </a:lnTo>
                  <a:lnTo>
                    <a:pt x="258" y="769"/>
                  </a:lnTo>
                  <a:lnTo>
                    <a:pt x="230" y="763"/>
                  </a:lnTo>
                  <a:lnTo>
                    <a:pt x="202" y="756"/>
                  </a:lnTo>
                  <a:lnTo>
                    <a:pt x="175" y="747"/>
                  </a:lnTo>
                  <a:lnTo>
                    <a:pt x="149" y="739"/>
                  </a:lnTo>
                  <a:lnTo>
                    <a:pt x="136" y="734"/>
                  </a:lnTo>
                  <a:lnTo>
                    <a:pt x="123" y="729"/>
                  </a:lnTo>
                  <a:lnTo>
                    <a:pt x="97" y="718"/>
                  </a:lnTo>
                  <a:lnTo>
                    <a:pt x="72" y="707"/>
                  </a:lnTo>
                  <a:lnTo>
                    <a:pt x="48" y="695"/>
                  </a:lnTo>
                  <a:lnTo>
                    <a:pt x="23" y="682"/>
                  </a:lnTo>
                  <a:lnTo>
                    <a:pt x="0" y="668"/>
                  </a:lnTo>
                  <a:close/>
                </a:path>
              </a:pathLst>
            </a:custGeom>
            <a:solidFill>
              <a:srgbClr val="1B99F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31" name="Freeform 11">
              <a:extLst>
                <a:ext uri="{FF2B5EF4-FFF2-40B4-BE49-F238E27FC236}">
                  <a16:creationId xmlns:a16="http://schemas.microsoft.com/office/drawing/2014/main" id="{AF04AFEF-08F9-4ED8-8A4F-EBE36A70BF75}"/>
                </a:ext>
              </a:extLst>
            </p:cNvPr>
            <p:cNvSpPr>
              <a:spLocks/>
            </p:cNvSpPr>
            <p:nvPr/>
          </p:nvSpPr>
          <p:spPr bwMode="auto">
            <a:xfrm>
              <a:off x="1485" y="1090"/>
              <a:ext cx="1195" cy="1466"/>
            </a:xfrm>
            <a:custGeom>
              <a:avLst/>
              <a:gdLst>
                <a:gd name="T0" fmla="*/ 1 w 1268"/>
                <a:gd name="T1" fmla="*/ 416 h 1555"/>
                <a:gd name="T2" fmla="*/ 7 w 1268"/>
                <a:gd name="T3" fmla="*/ 383 h 1555"/>
                <a:gd name="T4" fmla="*/ 8 w 1268"/>
                <a:gd name="T5" fmla="*/ 350 h 1555"/>
                <a:gd name="T6" fmla="*/ 21 w 1268"/>
                <a:gd name="T7" fmla="*/ 306 h 1555"/>
                <a:gd name="T8" fmla="*/ 31 w 1268"/>
                <a:gd name="T9" fmla="*/ 276 h 1555"/>
                <a:gd name="T10" fmla="*/ 43 w 1268"/>
                <a:gd name="T11" fmla="*/ 247 h 1555"/>
                <a:gd name="T12" fmla="*/ 58 w 1268"/>
                <a:gd name="T13" fmla="*/ 220 h 1555"/>
                <a:gd name="T14" fmla="*/ 74 w 1268"/>
                <a:gd name="T15" fmla="*/ 191 h 1555"/>
                <a:gd name="T16" fmla="*/ 93 w 1268"/>
                <a:gd name="T17" fmla="*/ 168 h 1555"/>
                <a:gd name="T18" fmla="*/ 114 w 1268"/>
                <a:gd name="T19" fmla="*/ 143 h 1555"/>
                <a:gd name="T20" fmla="*/ 136 w 1268"/>
                <a:gd name="T21" fmla="*/ 122 h 1555"/>
                <a:gd name="T22" fmla="*/ 157 w 1268"/>
                <a:gd name="T23" fmla="*/ 100 h 1555"/>
                <a:gd name="T24" fmla="*/ 184 w 1268"/>
                <a:gd name="T25" fmla="*/ 81 h 1555"/>
                <a:gd name="T26" fmla="*/ 210 w 1268"/>
                <a:gd name="T27" fmla="*/ 63 h 1555"/>
                <a:gd name="T28" fmla="*/ 238 w 1268"/>
                <a:gd name="T29" fmla="*/ 48 h 1555"/>
                <a:gd name="T30" fmla="*/ 267 w 1268"/>
                <a:gd name="T31" fmla="*/ 35 h 1555"/>
                <a:gd name="T32" fmla="*/ 296 w 1268"/>
                <a:gd name="T33" fmla="*/ 23 h 1555"/>
                <a:gd name="T34" fmla="*/ 327 w 1268"/>
                <a:gd name="T35" fmla="*/ 15 h 1555"/>
                <a:gd name="T36" fmla="*/ 359 w 1268"/>
                <a:gd name="T37" fmla="*/ 8 h 1555"/>
                <a:gd name="T38" fmla="*/ 393 w 1268"/>
                <a:gd name="T39" fmla="*/ 4 h 1555"/>
                <a:gd name="T40" fmla="*/ 425 w 1268"/>
                <a:gd name="T41" fmla="*/ 0 h 1555"/>
                <a:gd name="T42" fmla="*/ 467 w 1268"/>
                <a:gd name="T43" fmla="*/ 2 h 1555"/>
                <a:gd name="T44" fmla="*/ 503 w 1268"/>
                <a:gd name="T45" fmla="*/ 8 h 1555"/>
                <a:gd name="T46" fmla="*/ 541 w 1268"/>
                <a:gd name="T47" fmla="*/ 13 h 1555"/>
                <a:gd name="T48" fmla="*/ 576 w 1268"/>
                <a:gd name="T49" fmla="*/ 23 h 1555"/>
                <a:gd name="T50" fmla="*/ 610 w 1268"/>
                <a:gd name="T51" fmla="*/ 36 h 1555"/>
                <a:gd name="T52" fmla="*/ 648 w 1268"/>
                <a:gd name="T53" fmla="*/ 55 h 1555"/>
                <a:gd name="T54" fmla="*/ 637 w 1268"/>
                <a:gd name="T55" fmla="*/ 77 h 1555"/>
                <a:gd name="T56" fmla="*/ 614 w 1268"/>
                <a:gd name="T57" fmla="*/ 93 h 1555"/>
                <a:gd name="T58" fmla="*/ 583 w 1268"/>
                <a:gd name="T59" fmla="*/ 122 h 1555"/>
                <a:gd name="T60" fmla="*/ 565 w 1268"/>
                <a:gd name="T61" fmla="*/ 140 h 1555"/>
                <a:gd name="T62" fmla="*/ 537 w 1268"/>
                <a:gd name="T63" fmla="*/ 173 h 1555"/>
                <a:gd name="T64" fmla="*/ 515 w 1268"/>
                <a:gd name="T65" fmla="*/ 206 h 1555"/>
                <a:gd name="T66" fmla="*/ 494 w 1268"/>
                <a:gd name="T67" fmla="*/ 241 h 1555"/>
                <a:gd name="T68" fmla="*/ 476 w 1268"/>
                <a:gd name="T69" fmla="*/ 283 h 1555"/>
                <a:gd name="T70" fmla="*/ 465 w 1268"/>
                <a:gd name="T71" fmla="*/ 323 h 1555"/>
                <a:gd name="T72" fmla="*/ 457 w 1268"/>
                <a:gd name="T73" fmla="*/ 351 h 1555"/>
                <a:gd name="T74" fmla="*/ 451 w 1268"/>
                <a:gd name="T75" fmla="*/ 393 h 1555"/>
                <a:gd name="T76" fmla="*/ 449 w 1268"/>
                <a:gd name="T77" fmla="*/ 416 h 1555"/>
                <a:gd name="T78" fmla="*/ 448 w 1268"/>
                <a:gd name="T79" fmla="*/ 450 h 1555"/>
                <a:gd name="T80" fmla="*/ 426 w 1268"/>
                <a:gd name="T81" fmla="*/ 477 h 1555"/>
                <a:gd name="T82" fmla="*/ 393 w 1268"/>
                <a:gd name="T83" fmla="*/ 500 h 1555"/>
                <a:gd name="T84" fmla="*/ 370 w 1268"/>
                <a:gd name="T85" fmla="*/ 518 h 1555"/>
                <a:gd name="T86" fmla="*/ 341 w 1268"/>
                <a:gd name="T87" fmla="*/ 544 h 1555"/>
                <a:gd name="T88" fmla="*/ 312 w 1268"/>
                <a:gd name="T89" fmla="*/ 573 h 1555"/>
                <a:gd name="T90" fmla="*/ 286 w 1268"/>
                <a:gd name="T91" fmla="*/ 606 h 1555"/>
                <a:gd name="T92" fmla="*/ 266 w 1268"/>
                <a:gd name="T93" fmla="*/ 642 h 1555"/>
                <a:gd name="T94" fmla="*/ 248 w 1268"/>
                <a:gd name="T95" fmla="*/ 678 h 1555"/>
                <a:gd name="T96" fmla="*/ 233 w 1268"/>
                <a:gd name="T97" fmla="*/ 717 h 1555"/>
                <a:gd name="T98" fmla="*/ 223 w 1268"/>
                <a:gd name="T99" fmla="*/ 751 h 1555"/>
                <a:gd name="T100" fmla="*/ 215 w 1268"/>
                <a:gd name="T101" fmla="*/ 784 h 1555"/>
                <a:gd name="T102" fmla="*/ 200 w 1268"/>
                <a:gd name="T103" fmla="*/ 806 h 1555"/>
                <a:gd name="T104" fmla="*/ 167 w 1268"/>
                <a:gd name="T105" fmla="*/ 781 h 1555"/>
                <a:gd name="T106" fmla="*/ 136 w 1268"/>
                <a:gd name="T107" fmla="*/ 753 h 1555"/>
                <a:gd name="T108" fmla="*/ 107 w 1268"/>
                <a:gd name="T109" fmla="*/ 724 h 1555"/>
                <a:gd name="T110" fmla="*/ 81 w 1268"/>
                <a:gd name="T111" fmla="*/ 693 h 1555"/>
                <a:gd name="T112" fmla="*/ 66 w 1268"/>
                <a:gd name="T113" fmla="*/ 669 h 1555"/>
                <a:gd name="T114" fmla="*/ 45 w 1268"/>
                <a:gd name="T115" fmla="*/ 631 h 1555"/>
                <a:gd name="T116" fmla="*/ 29 w 1268"/>
                <a:gd name="T117" fmla="*/ 594 h 1555"/>
                <a:gd name="T118" fmla="*/ 16 w 1268"/>
                <a:gd name="T119" fmla="*/ 552 h 1555"/>
                <a:gd name="T120" fmla="*/ 8 w 1268"/>
                <a:gd name="T121" fmla="*/ 526 h 1555"/>
                <a:gd name="T122" fmla="*/ 4 w 1268"/>
                <a:gd name="T123" fmla="*/ 482 h 1555"/>
                <a:gd name="T124" fmla="*/ 1 w 1268"/>
                <a:gd name="T125" fmla="*/ 453 h 1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68"/>
                <a:gd name="T190" fmla="*/ 0 h 1555"/>
                <a:gd name="T191" fmla="*/ 1268 w 1268"/>
                <a:gd name="T192" fmla="*/ 1555 h 155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68" h="1555">
                  <a:moveTo>
                    <a:pt x="0" y="837"/>
                  </a:moveTo>
                  <a:lnTo>
                    <a:pt x="0" y="815"/>
                  </a:lnTo>
                  <a:lnTo>
                    <a:pt x="1" y="794"/>
                  </a:lnTo>
                  <a:lnTo>
                    <a:pt x="3" y="773"/>
                  </a:lnTo>
                  <a:lnTo>
                    <a:pt x="4" y="752"/>
                  </a:lnTo>
                  <a:lnTo>
                    <a:pt x="7" y="731"/>
                  </a:lnTo>
                  <a:lnTo>
                    <a:pt x="10" y="710"/>
                  </a:lnTo>
                  <a:lnTo>
                    <a:pt x="13" y="689"/>
                  </a:lnTo>
                  <a:lnTo>
                    <a:pt x="17" y="668"/>
                  </a:lnTo>
                  <a:lnTo>
                    <a:pt x="22" y="648"/>
                  </a:lnTo>
                  <a:lnTo>
                    <a:pt x="26" y="628"/>
                  </a:lnTo>
                  <a:lnTo>
                    <a:pt x="38" y="587"/>
                  </a:lnTo>
                  <a:lnTo>
                    <a:pt x="44" y="568"/>
                  </a:lnTo>
                  <a:lnTo>
                    <a:pt x="51" y="548"/>
                  </a:lnTo>
                  <a:lnTo>
                    <a:pt x="58" y="529"/>
                  </a:lnTo>
                  <a:lnTo>
                    <a:pt x="66" y="510"/>
                  </a:lnTo>
                  <a:lnTo>
                    <a:pt x="74" y="492"/>
                  </a:lnTo>
                  <a:lnTo>
                    <a:pt x="83" y="473"/>
                  </a:lnTo>
                  <a:lnTo>
                    <a:pt x="92" y="455"/>
                  </a:lnTo>
                  <a:lnTo>
                    <a:pt x="101" y="437"/>
                  </a:lnTo>
                  <a:lnTo>
                    <a:pt x="111" y="420"/>
                  </a:lnTo>
                  <a:lnTo>
                    <a:pt x="121" y="402"/>
                  </a:lnTo>
                  <a:lnTo>
                    <a:pt x="132" y="385"/>
                  </a:lnTo>
                  <a:lnTo>
                    <a:pt x="143" y="368"/>
                  </a:lnTo>
                  <a:lnTo>
                    <a:pt x="154" y="352"/>
                  </a:lnTo>
                  <a:lnTo>
                    <a:pt x="166" y="336"/>
                  </a:lnTo>
                  <a:lnTo>
                    <a:pt x="179" y="320"/>
                  </a:lnTo>
                  <a:lnTo>
                    <a:pt x="191" y="304"/>
                  </a:lnTo>
                  <a:lnTo>
                    <a:pt x="204" y="289"/>
                  </a:lnTo>
                  <a:lnTo>
                    <a:pt x="217" y="274"/>
                  </a:lnTo>
                  <a:lnTo>
                    <a:pt x="231" y="259"/>
                  </a:lnTo>
                  <a:lnTo>
                    <a:pt x="245" y="245"/>
                  </a:lnTo>
                  <a:lnTo>
                    <a:pt x="259" y="231"/>
                  </a:lnTo>
                  <a:lnTo>
                    <a:pt x="274" y="217"/>
                  </a:lnTo>
                  <a:lnTo>
                    <a:pt x="289" y="204"/>
                  </a:lnTo>
                  <a:lnTo>
                    <a:pt x="305" y="191"/>
                  </a:lnTo>
                  <a:lnTo>
                    <a:pt x="320" y="178"/>
                  </a:lnTo>
                  <a:lnTo>
                    <a:pt x="336" y="166"/>
                  </a:lnTo>
                  <a:lnTo>
                    <a:pt x="352" y="154"/>
                  </a:lnTo>
                  <a:lnTo>
                    <a:pt x="369" y="142"/>
                  </a:lnTo>
                  <a:lnTo>
                    <a:pt x="386" y="131"/>
                  </a:lnTo>
                  <a:lnTo>
                    <a:pt x="403" y="121"/>
                  </a:lnTo>
                  <a:lnTo>
                    <a:pt x="420" y="110"/>
                  </a:lnTo>
                  <a:lnTo>
                    <a:pt x="438" y="101"/>
                  </a:lnTo>
                  <a:lnTo>
                    <a:pt x="456" y="91"/>
                  </a:lnTo>
                  <a:lnTo>
                    <a:pt x="474" y="82"/>
                  </a:lnTo>
                  <a:lnTo>
                    <a:pt x="492" y="74"/>
                  </a:lnTo>
                  <a:lnTo>
                    <a:pt x="511" y="65"/>
                  </a:lnTo>
                  <a:lnTo>
                    <a:pt x="530" y="58"/>
                  </a:lnTo>
                  <a:lnTo>
                    <a:pt x="549" y="50"/>
                  </a:lnTo>
                  <a:lnTo>
                    <a:pt x="568" y="44"/>
                  </a:lnTo>
                  <a:lnTo>
                    <a:pt x="588" y="37"/>
                  </a:lnTo>
                  <a:lnTo>
                    <a:pt x="608" y="31"/>
                  </a:lnTo>
                  <a:lnTo>
                    <a:pt x="628" y="26"/>
                  </a:lnTo>
                  <a:lnTo>
                    <a:pt x="649" y="21"/>
                  </a:lnTo>
                  <a:lnTo>
                    <a:pt x="669" y="17"/>
                  </a:lnTo>
                  <a:lnTo>
                    <a:pt x="689" y="13"/>
                  </a:lnTo>
                  <a:lnTo>
                    <a:pt x="710" y="9"/>
                  </a:lnTo>
                  <a:lnTo>
                    <a:pt x="731" y="6"/>
                  </a:lnTo>
                  <a:lnTo>
                    <a:pt x="752" y="4"/>
                  </a:lnTo>
                  <a:lnTo>
                    <a:pt x="773" y="2"/>
                  </a:lnTo>
                  <a:lnTo>
                    <a:pt x="794" y="1"/>
                  </a:lnTo>
                  <a:lnTo>
                    <a:pt x="816" y="0"/>
                  </a:lnTo>
                  <a:lnTo>
                    <a:pt x="838" y="0"/>
                  </a:lnTo>
                  <a:lnTo>
                    <a:pt x="867" y="0"/>
                  </a:lnTo>
                  <a:lnTo>
                    <a:pt x="896" y="2"/>
                  </a:lnTo>
                  <a:lnTo>
                    <a:pt x="925" y="4"/>
                  </a:lnTo>
                  <a:lnTo>
                    <a:pt x="953" y="8"/>
                  </a:lnTo>
                  <a:lnTo>
                    <a:pt x="968" y="10"/>
                  </a:lnTo>
                  <a:lnTo>
                    <a:pt x="982" y="12"/>
                  </a:lnTo>
                  <a:lnTo>
                    <a:pt x="1010" y="17"/>
                  </a:lnTo>
                  <a:lnTo>
                    <a:pt x="1037" y="24"/>
                  </a:lnTo>
                  <a:lnTo>
                    <a:pt x="1065" y="31"/>
                  </a:lnTo>
                  <a:lnTo>
                    <a:pt x="1091" y="39"/>
                  </a:lnTo>
                  <a:lnTo>
                    <a:pt x="1105" y="43"/>
                  </a:lnTo>
                  <a:lnTo>
                    <a:pt x="1118" y="48"/>
                  </a:lnTo>
                  <a:lnTo>
                    <a:pt x="1144" y="58"/>
                  </a:lnTo>
                  <a:lnTo>
                    <a:pt x="1170" y="68"/>
                  </a:lnTo>
                  <a:lnTo>
                    <a:pt x="1195" y="80"/>
                  </a:lnTo>
                  <a:lnTo>
                    <a:pt x="1220" y="92"/>
                  </a:lnTo>
                  <a:lnTo>
                    <a:pt x="1244" y="105"/>
                  </a:lnTo>
                  <a:lnTo>
                    <a:pt x="1268" y="119"/>
                  </a:lnTo>
                  <a:lnTo>
                    <a:pt x="1245" y="133"/>
                  </a:lnTo>
                  <a:lnTo>
                    <a:pt x="1223" y="147"/>
                  </a:lnTo>
                  <a:lnTo>
                    <a:pt x="1202" y="163"/>
                  </a:lnTo>
                  <a:lnTo>
                    <a:pt x="1191" y="171"/>
                  </a:lnTo>
                  <a:lnTo>
                    <a:pt x="1181" y="179"/>
                  </a:lnTo>
                  <a:lnTo>
                    <a:pt x="1160" y="196"/>
                  </a:lnTo>
                  <a:lnTo>
                    <a:pt x="1140" y="213"/>
                  </a:lnTo>
                  <a:lnTo>
                    <a:pt x="1121" y="231"/>
                  </a:lnTo>
                  <a:lnTo>
                    <a:pt x="1111" y="240"/>
                  </a:lnTo>
                  <a:lnTo>
                    <a:pt x="1102" y="250"/>
                  </a:lnTo>
                  <a:lnTo>
                    <a:pt x="1084" y="269"/>
                  </a:lnTo>
                  <a:lnTo>
                    <a:pt x="1066" y="289"/>
                  </a:lnTo>
                  <a:lnTo>
                    <a:pt x="1049" y="309"/>
                  </a:lnTo>
                  <a:lnTo>
                    <a:pt x="1032" y="330"/>
                  </a:lnTo>
                  <a:lnTo>
                    <a:pt x="1017" y="351"/>
                  </a:lnTo>
                  <a:lnTo>
                    <a:pt x="1002" y="373"/>
                  </a:lnTo>
                  <a:lnTo>
                    <a:pt x="987" y="395"/>
                  </a:lnTo>
                  <a:lnTo>
                    <a:pt x="974" y="418"/>
                  </a:lnTo>
                  <a:lnTo>
                    <a:pt x="961" y="441"/>
                  </a:lnTo>
                  <a:lnTo>
                    <a:pt x="948" y="465"/>
                  </a:lnTo>
                  <a:lnTo>
                    <a:pt x="937" y="489"/>
                  </a:lnTo>
                  <a:lnTo>
                    <a:pt x="926" y="514"/>
                  </a:lnTo>
                  <a:lnTo>
                    <a:pt x="916" y="539"/>
                  </a:lnTo>
                  <a:lnTo>
                    <a:pt x="907" y="564"/>
                  </a:lnTo>
                  <a:lnTo>
                    <a:pt x="899" y="590"/>
                  </a:lnTo>
                  <a:lnTo>
                    <a:pt x="891" y="617"/>
                  </a:lnTo>
                  <a:lnTo>
                    <a:pt x="888" y="630"/>
                  </a:lnTo>
                  <a:lnTo>
                    <a:pt x="884" y="643"/>
                  </a:lnTo>
                  <a:lnTo>
                    <a:pt x="878" y="670"/>
                  </a:lnTo>
                  <a:lnTo>
                    <a:pt x="873" y="697"/>
                  </a:lnTo>
                  <a:lnTo>
                    <a:pt x="869" y="725"/>
                  </a:lnTo>
                  <a:lnTo>
                    <a:pt x="866" y="752"/>
                  </a:lnTo>
                  <a:lnTo>
                    <a:pt x="865" y="766"/>
                  </a:lnTo>
                  <a:lnTo>
                    <a:pt x="864" y="780"/>
                  </a:lnTo>
                  <a:lnTo>
                    <a:pt x="863" y="794"/>
                  </a:lnTo>
                  <a:lnTo>
                    <a:pt x="862" y="809"/>
                  </a:lnTo>
                  <a:lnTo>
                    <a:pt x="862" y="837"/>
                  </a:lnTo>
                  <a:lnTo>
                    <a:pt x="862" y="862"/>
                  </a:lnTo>
                  <a:lnTo>
                    <a:pt x="863" y="887"/>
                  </a:lnTo>
                  <a:lnTo>
                    <a:pt x="840" y="900"/>
                  </a:lnTo>
                  <a:lnTo>
                    <a:pt x="817" y="913"/>
                  </a:lnTo>
                  <a:lnTo>
                    <a:pt x="795" y="926"/>
                  </a:lnTo>
                  <a:lnTo>
                    <a:pt x="773" y="941"/>
                  </a:lnTo>
                  <a:lnTo>
                    <a:pt x="752" y="956"/>
                  </a:lnTo>
                  <a:lnTo>
                    <a:pt x="731" y="971"/>
                  </a:lnTo>
                  <a:lnTo>
                    <a:pt x="721" y="979"/>
                  </a:lnTo>
                  <a:lnTo>
                    <a:pt x="710" y="987"/>
                  </a:lnTo>
                  <a:lnTo>
                    <a:pt x="691" y="1004"/>
                  </a:lnTo>
                  <a:lnTo>
                    <a:pt x="671" y="1022"/>
                  </a:lnTo>
                  <a:lnTo>
                    <a:pt x="653" y="1040"/>
                  </a:lnTo>
                  <a:lnTo>
                    <a:pt x="633" y="1058"/>
                  </a:lnTo>
                  <a:lnTo>
                    <a:pt x="616" y="1077"/>
                  </a:lnTo>
                  <a:lnTo>
                    <a:pt x="599" y="1097"/>
                  </a:lnTo>
                  <a:lnTo>
                    <a:pt x="582" y="1117"/>
                  </a:lnTo>
                  <a:lnTo>
                    <a:pt x="567" y="1138"/>
                  </a:lnTo>
                  <a:lnTo>
                    <a:pt x="551" y="1159"/>
                  </a:lnTo>
                  <a:lnTo>
                    <a:pt x="537" y="1181"/>
                  </a:lnTo>
                  <a:lnTo>
                    <a:pt x="523" y="1203"/>
                  </a:lnTo>
                  <a:lnTo>
                    <a:pt x="510" y="1226"/>
                  </a:lnTo>
                  <a:lnTo>
                    <a:pt x="498" y="1249"/>
                  </a:lnTo>
                  <a:lnTo>
                    <a:pt x="486" y="1272"/>
                  </a:lnTo>
                  <a:lnTo>
                    <a:pt x="475" y="1296"/>
                  </a:lnTo>
                  <a:lnTo>
                    <a:pt x="464" y="1321"/>
                  </a:lnTo>
                  <a:lnTo>
                    <a:pt x="455" y="1345"/>
                  </a:lnTo>
                  <a:lnTo>
                    <a:pt x="446" y="1370"/>
                  </a:lnTo>
                  <a:lnTo>
                    <a:pt x="438" y="1396"/>
                  </a:lnTo>
                  <a:lnTo>
                    <a:pt x="431" y="1422"/>
                  </a:lnTo>
                  <a:lnTo>
                    <a:pt x="428" y="1435"/>
                  </a:lnTo>
                  <a:lnTo>
                    <a:pt x="425" y="1448"/>
                  </a:lnTo>
                  <a:lnTo>
                    <a:pt x="419" y="1474"/>
                  </a:lnTo>
                  <a:lnTo>
                    <a:pt x="414" y="1501"/>
                  </a:lnTo>
                  <a:lnTo>
                    <a:pt x="411" y="1528"/>
                  </a:lnTo>
                  <a:lnTo>
                    <a:pt x="408" y="1555"/>
                  </a:lnTo>
                  <a:lnTo>
                    <a:pt x="385" y="1541"/>
                  </a:lnTo>
                  <a:lnTo>
                    <a:pt x="363" y="1526"/>
                  </a:lnTo>
                  <a:lnTo>
                    <a:pt x="341" y="1511"/>
                  </a:lnTo>
                  <a:lnTo>
                    <a:pt x="320" y="1495"/>
                  </a:lnTo>
                  <a:lnTo>
                    <a:pt x="299" y="1478"/>
                  </a:lnTo>
                  <a:lnTo>
                    <a:pt x="279" y="1461"/>
                  </a:lnTo>
                  <a:lnTo>
                    <a:pt x="260" y="1443"/>
                  </a:lnTo>
                  <a:lnTo>
                    <a:pt x="241" y="1424"/>
                  </a:lnTo>
                  <a:lnTo>
                    <a:pt x="223" y="1405"/>
                  </a:lnTo>
                  <a:lnTo>
                    <a:pt x="205" y="1385"/>
                  </a:lnTo>
                  <a:lnTo>
                    <a:pt x="188" y="1365"/>
                  </a:lnTo>
                  <a:lnTo>
                    <a:pt x="171" y="1344"/>
                  </a:lnTo>
                  <a:lnTo>
                    <a:pt x="156" y="1323"/>
                  </a:lnTo>
                  <a:lnTo>
                    <a:pt x="148" y="1312"/>
                  </a:lnTo>
                  <a:lnTo>
                    <a:pt x="141" y="1301"/>
                  </a:lnTo>
                  <a:lnTo>
                    <a:pt x="126" y="1279"/>
                  </a:lnTo>
                  <a:lnTo>
                    <a:pt x="112" y="1256"/>
                  </a:lnTo>
                  <a:lnTo>
                    <a:pt x="99" y="1232"/>
                  </a:lnTo>
                  <a:lnTo>
                    <a:pt x="87" y="1209"/>
                  </a:lnTo>
                  <a:lnTo>
                    <a:pt x="75" y="1184"/>
                  </a:lnTo>
                  <a:lnTo>
                    <a:pt x="65" y="1160"/>
                  </a:lnTo>
                  <a:lnTo>
                    <a:pt x="55" y="1135"/>
                  </a:lnTo>
                  <a:lnTo>
                    <a:pt x="45" y="1109"/>
                  </a:lnTo>
                  <a:lnTo>
                    <a:pt x="37" y="1084"/>
                  </a:lnTo>
                  <a:lnTo>
                    <a:pt x="29" y="1057"/>
                  </a:lnTo>
                  <a:lnTo>
                    <a:pt x="26" y="1044"/>
                  </a:lnTo>
                  <a:lnTo>
                    <a:pt x="23" y="1031"/>
                  </a:lnTo>
                  <a:lnTo>
                    <a:pt x="17" y="1004"/>
                  </a:lnTo>
                  <a:lnTo>
                    <a:pt x="12" y="977"/>
                  </a:lnTo>
                  <a:lnTo>
                    <a:pt x="8" y="950"/>
                  </a:lnTo>
                  <a:lnTo>
                    <a:pt x="4" y="922"/>
                  </a:lnTo>
                  <a:lnTo>
                    <a:pt x="3" y="908"/>
                  </a:lnTo>
                  <a:lnTo>
                    <a:pt x="2" y="894"/>
                  </a:lnTo>
                  <a:lnTo>
                    <a:pt x="1" y="866"/>
                  </a:lnTo>
                  <a:lnTo>
                    <a:pt x="0" y="837"/>
                  </a:lnTo>
                  <a:close/>
                </a:path>
              </a:pathLst>
            </a:cu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32" name="Freeform 12">
              <a:extLst>
                <a:ext uri="{FF2B5EF4-FFF2-40B4-BE49-F238E27FC236}">
                  <a16:creationId xmlns:a16="http://schemas.microsoft.com/office/drawing/2014/main" id="{00F00C74-8692-40F5-8CF2-BD083966BB85}"/>
                </a:ext>
              </a:extLst>
            </p:cNvPr>
            <p:cNvSpPr>
              <a:spLocks/>
            </p:cNvSpPr>
            <p:nvPr/>
          </p:nvSpPr>
          <p:spPr bwMode="auto">
            <a:xfrm>
              <a:off x="2680" y="1090"/>
              <a:ext cx="1195" cy="1492"/>
            </a:xfrm>
            <a:custGeom>
              <a:avLst/>
              <a:gdLst>
                <a:gd name="T0" fmla="*/ 38 w 1268"/>
                <a:gd name="T1" fmla="*/ 41 h 1583"/>
                <a:gd name="T2" fmla="*/ 78 w 1268"/>
                <a:gd name="T3" fmla="*/ 25 h 1583"/>
                <a:gd name="T4" fmla="*/ 135 w 1268"/>
                <a:gd name="T5" fmla="*/ 8 h 1583"/>
                <a:gd name="T6" fmla="*/ 164 w 1268"/>
                <a:gd name="T7" fmla="*/ 8 h 1583"/>
                <a:gd name="T8" fmla="*/ 224 w 1268"/>
                <a:gd name="T9" fmla="*/ 0 h 1583"/>
                <a:gd name="T10" fmla="*/ 270 w 1268"/>
                <a:gd name="T11" fmla="*/ 4 h 1583"/>
                <a:gd name="T12" fmla="*/ 312 w 1268"/>
                <a:gd name="T13" fmla="*/ 8 h 1583"/>
                <a:gd name="T14" fmla="*/ 363 w 1268"/>
                <a:gd name="T15" fmla="*/ 23 h 1583"/>
                <a:gd name="T16" fmla="*/ 404 w 1268"/>
                <a:gd name="T17" fmla="*/ 39 h 1583"/>
                <a:gd name="T18" fmla="*/ 442 w 1268"/>
                <a:gd name="T19" fmla="*/ 57 h 1583"/>
                <a:gd name="T20" fmla="*/ 475 w 1268"/>
                <a:gd name="T21" fmla="*/ 80 h 1583"/>
                <a:gd name="T22" fmla="*/ 511 w 1268"/>
                <a:gd name="T23" fmla="*/ 107 h 1583"/>
                <a:gd name="T24" fmla="*/ 541 w 1268"/>
                <a:gd name="T25" fmla="*/ 136 h 1583"/>
                <a:gd name="T26" fmla="*/ 567 w 1268"/>
                <a:gd name="T27" fmla="*/ 168 h 1583"/>
                <a:gd name="T28" fmla="*/ 591 w 1268"/>
                <a:gd name="T29" fmla="*/ 200 h 1583"/>
                <a:gd name="T30" fmla="*/ 613 w 1268"/>
                <a:gd name="T31" fmla="*/ 238 h 1583"/>
                <a:gd name="T32" fmla="*/ 630 w 1268"/>
                <a:gd name="T33" fmla="*/ 276 h 1583"/>
                <a:gd name="T34" fmla="*/ 644 w 1268"/>
                <a:gd name="T35" fmla="*/ 317 h 1583"/>
                <a:gd name="T36" fmla="*/ 653 w 1268"/>
                <a:gd name="T37" fmla="*/ 360 h 1583"/>
                <a:gd name="T38" fmla="*/ 659 w 1268"/>
                <a:gd name="T39" fmla="*/ 404 h 1583"/>
                <a:gd name="T40" fmla="*/ 660 w 1268"/>
                <a:gd name="T41" fmla="*/ 452 h 1583"/>
                <a:gd name="T42" fmla="*/ 657 w 1268"/>
                <a:gd name="T43" fmla="*/ 491 h 1583"/>
                <a:gd name="T44" fmla="*/ 647 w 1268"/>
                <a:gd name="T45" fmla="*/ 545 h 1583"/>
                <a:gd name="T46" fmla="*/ 630 w 1268"/>
                <a:gd name="T47" fmla="*/ 594 h 1583"/>
                <a:gd name="T48" fmla="*/ 610 w 1268"/>
                <a:gd name="T49" fmla="*/ 641 h 1583"/>
                <a:gd name="T50" fmla="*/ 579 w 1268"/>
                <a:gd name="T51" fmla="*/ 692 h 1583"/>
                <a:gd name="T52" fmla="*/ 540 w 1268"/>
                <a:gd name="T53" fmla="*/ 737 h 1583"/>
                <a:gd name="T54" fmla="*/ 507 w 1268"/>
                <a:gd name="T55" fmla="*/ 767 h 1583"/>
                <a:gd name="T56" fmla="*/ 479 w 1268"/>
                <a:gd name="T57" fmla="*/ 792 h 1583"/>
                <a:gd name="T58" fmla="*/ 454 w 1268"/>
                <a:gd name="T59" fmla="*/ 808 h 1583"/>
                <a:gd name="T60" fmla="*/ 419 w 1268"/>
                <a:gd name="T61" fmla="*/ 811 h 1583"/>
                <a:gd name="T62" fmla="*/ 415 w 1268"/>
                <a:gd name="T63" fmla="*/ 771 h 1583"/>
                <a:gd name="T64" fmla="*/ 404 w 1268"/>
                <a:gd name="T65" fmla="*/ 726 h 1583"/>
                <a:gd name="T66" fmla="*/ 393 w 1268"/>
                <a:gd name="T67" fmla="*/ 693 h 1583"/>
                <a:gd name="T68" fmla="*/ 370 w 1268"/>
                <a:gd name="T69" fmla="*/ 646 h 1583"/>
                <a:gd name="T70" fmla="*/ 347 w 1268"/>
                <a:gd name="T71" fmla="*/ 606 h 1583"/>
                <a:gd name="T72" fmla="*/ 319 w 1268"/>
                <a:gd name="T73" fmla="*/ 569 h 1583"/>
                <a:gd name="T74" fmla="*/ 284 w 1268"/>
                <a:gd name="T75" fmla="*/ 533 h 1583"/>
                <a:gd name="T76" fmla="*/ 241 w 1268"/>
                <a:gd name="T77" fmla="*/ 500 h 1583"/>
                <a:gd name="T78" fmla="*/ 211 w 1268"/>
                <a:gd name="T79" fmla="*/ 467 h 1583"/>
                <a:gd name="T80" fmla="*/ 211 w 1268"/>
                <a:gd name="T81" fmla="*/ 420 h 1583"/>
                <a:gd name="T82" fmla="*/ 207 w 1268"/>
                <a:gd name="T83" fmla="*/ 371 h 1583"/>
                <a:gd name="T84" fmla="*/ 200 w 1268"/>
                <a:gd name="T85" fmla="*/ 336 h 1583"/>
                <a:gd name="T86" fmla="*/ 184 w 1268"/>
                <a:gd name="T87" fmla="*/ 282 h 1583"/>
                <a:gd name="T88" fmla="*/ 159 w 1268"/>
                <a:gd name="T89" fmla="*/ 229 h 1583"/>
                <a:gd name="T90" fmla="*/ 131 w 1268"/>
                <a:gd name="T91" fmla="*/ 183 h 1583"/>
                <a:gd name="T92" fmla="*/ 105 w 1268"/>
                <a:gd name="T93" fmla="*/ 150 h 1583"/>
                <a:gd name="T94" fmla="*/ 67 w 1268"/>
                <a:gd name="T95" fmla="*/ 110 h 1583"/>
                <a:gd name="T96" fmla="*/ 35 w 1268"/>
                <a:gd name="T97" fmla="*/ 85 h 158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68"/>
                <a:gd name="T148" fmla="*/ 0 h 1583"/>
                <a:gd name="T149" fmla="*/ 1268 w 1268"/>
                <a:gd name="T150" fmla="*/ 1583 h 158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68" h="1583">
                  <a:moveTo>
                    <a:pt x="0" y="119"/>
                  </a:moveTo>
                  <a:lnTo>
                    <a:pt x="24" y="105"/>
                  </a:lnTo>
                  <a:lnTo>
                    <a:pt x="48" y="92"/>
                  </a:lnTo>
                  <a:lnTo>
                    <a:pt x="73" y="80"/>
                  </a:lnTo>
                  <a:lnTo>
                    <a:pt x="98" y="68"/>
                  </a:lnTo>
                  <a:lnTo>
                    <a:pt x="111" y="63"/>
                  </a:lnTo>
                  <a:lnTo>
                    <a:pt x="124" y="58"/>
                  </a:lnTo>
                  <a:lnTo>
                    <a:pt x="150" y="48"/>
                  </a:lnTo>
                  <a:lnTo>
                    <a:pt x="176" y="39"/>
                  </a:lnTo>
                  <a:lnTo>
                    <a:pt x="203" y="31"/>
                  </a:lnTo>
                  <a:lnTo>
                    <a:pt x="230" y="24"/>
                  </a:lnTo>
                  <a:lnTo>
                    <a:pt x="258" y="17"/>
                  </a:lnTo>
                  <a:lnTo>
                    <a:pt x="272" y="15"/>
                  </a:lnTo>
                  <a:lnTo>
                    <a:pt x="286" y="12"/>
                  </a:lnTo>
                  <a:lnTo>
                    <a:pt x="300" y="10"/>
                  </a:lnTo>
                  <a:lnTo>
                    <a:pt x="314" y="8"/>
                  </a:lnTo>
                  <a:lnTo>
                    <a:pt x="343" y="4"/>
                  </a:lnTo>
                  <a:lnTo>
                    <a:pt x="372" y="2"/>
                  </a:lnTo>
                  <a:lnTo>
                    <a:pt x="401" y="0"/>
                  </a:lnTo>
                  <a:lnTo>
                    <a:pt x="430" y="0"/>
                  </a:lnTo>
                  <a:lnTo>
                    <a:pt x="452" y="0"/>
                  </a:lnTo>
                  <a:lnTo>
                    <a:pt x="473" y="1"/>
                  </a:lnTo>
                  <a:lnTo>
                    <a:pt x="495" y="2"/>
                  </a:lnTo>
                  <a:lnTo>
                    <a:pt x="516" y="4"/>
                  </a:lnTo>
                  <a:lnTo>
                    <a:pt x="537" y="6"/>
                  </a:lnTo>
                  <a:lnTo>
                    <a:pt x="558" y="9"/>
                  </a:lnTo>
                  <a:lnTo>
                    <a:pt x="578" y="13"/>
                  </a:lnTo>
                  <a:lnTo>
                    <a:pt x="599" y="17"/>
                  </a:lnTo>
                  <a:lnTo>
                    <a:pt x="619" y="21"/>
                  </a:lnTo>
                  <a:lnTo>
                    <a:pt x="640" y="26"/>
                  </a:lnTo>
                  <a:lnTo>
                    <a:pt x="680" y="37"/>
                  </a:lnTo>
                  <a:lnTo>
                    <a:pt x="699" y="44"/>
                  </a:lnTo>
                  <a:lnTo>
                    <a:pt x="719" y="50"/>
                  </a:lnTo>
                  <a:lnTo>
                    <a:pt x="738" y="58"/>
                  </a:lnTo>
                  <a:lnTo>
                    <a:pt x="757" y="65"/>
                  </a:lnTo>
                  <a:lnTo>
                    <a:pt x="775" y="74"/>
                  </a:lnTo>
                  <a:lnTo>
                    <a:pt x="794" y="82"/>
                  </a:lnTo>
                  <a:lnTo>
                    <a:pt x="812" y="91"/>
                  </a:lnTo>
                  <a:lnTo>
                    <a:pt x="830" y="101"/>
                  </a:lnTo>
                  <a:lnTo>
                    <a:pt x="848" y="110"/>
                  </a:lnTo>
                  <a:lnTo>
                    <a:pt x="865" y="121"/>
                  </a:lnTo>
                  <a:lnTo>
                    <a:pt x="882" y="131"/>
                  </a:lnTo>
                  <a:lnTo>
                    <a:pt x="899" y="142"/>
                  </a:lnTo>
                  <a:lnTo>
                    <a:pt x="915" y="154"/>
                  </a:lnTo>
                  <a:lnTo>
                    <a:pt x="932" y="166"/>
                  </a:lnTo>
                  <a:lnTo>
                    <a:pt x="948" y="178"/>
                  </a:lnTo>
                  <a:lnTo>
                    <a:pt x="963" y="191"/>
                  </a:lnTo>
                  <a:lnTo>
                    <a:pt x="979" y="204"/>
                  </a:lnTo>
                  <a:lnTo>
                    <a:pt x="994" y="217"/>
                  </a:lnTo>
                  <a:lnTo>
                    <a:pt x="1008" y="231"/>
                  </a:lnTo>
                  <a:lnTo>
                    <a:pt x="1023" y="245"/>
                  </a:lnTo>
                  <a:lnTo>
                    <a:pt x="1037" y="259"/>
                  </a:lnTo>
                  <a:lnTo>
                    <a:pt x="1050" y="274"/>
                  </a:lnTo>
                  <a:lnTo>
                    <a:pt x="1064" y="289"/>
                  </a:lnTo>
                  <a:lnTo>
                    <a:pt x="1077" y="304"/>
                  </a:lnTo>
                  <a:lnTo>
                    <a:pt x="1089" y="320"/>
                  </a:lnTo>
                  <a:lnTo>
                    <a:pt x="1101" y="336"/>
                  </a:lnTo>
                  <a:lnTo>
                    <a:pt x="1113" y="352"/>
                  </a:lnTo>
                  <a:lnTo>
                    <a:pt x="1125" y="368"/>
                  </a:lnTo>
                  <a:lnTo>
                    <a:pt x="1136" y="385"/>
                  </a:lnTo>
                  <a:lnTo>
                    <a:pt x="1147" y="402"/>
                  </a:lnTo>
                  <a:lnTo>
                    <a:pt x="1157" y="420"/>
                  </a:lnTo>
                  <a:lnTo>
                    <a:pt x="1167" y="437"/>
                  </a:lnTo>
                  <a:lnTo>
                    <a:pt x="1176" y="455"/>
                  </a:lnTo>
                  <a:lnTo>
                    <a:pt x="1185" y="473"/>
                  </a:lnTo>
                  <a:lnTo>
                    <a:pt x="1194" y="492"/>
                  </a:lnTo>
                  <a:lnTo>
                    <a:pt x="1202" y="510"/>
                  </a:lnTo>
                  <a:lnTo>
                    <a:pt x="1210" y="529"/>
                  </a:lnTo>
                  <a:lnTo>
                    <a:pt x="1217" y="548"/>
                  </a:lnTo>
                  <a:lnTo>
                    <a:pt x="1224" y="568"/>
                  </a:lnTo>
                  <a:lnTo>
                    <a:pt x="1230" y="587"/>
                  </a:lnTo>
                  <a:lnTo>
                    <a:pt x="1236" y="607"/>
                  </a:lnTo>
                  <a:lnTo>
                    <a:pt x="1241" y="628"/>
                  </a:lnTo>
                  <a:lnTo>
                    <a:pt x="1246" y="648"/>
                  </a:lnTo>
                  <a:lnTo>
                    <a:pt x="1251" y="668"/>
                  </a:lnTo>
                  <a:lnTo>
                    <a:pt x="1255" y="689"/>
                  </a:lnTo>
                  <a:lnTo>
                    <a:pt x="1258" y="710"/>
                  </a:lnTo>
                  <a:lnTo>
                    <a:pt x="1261" y="731"/>
                  </a:lnTo>
                  <a:lnTo>
                    <a:pt x="1263" y="752"/>
                  </a:lnTo>
                  <a:lnTo>
                    <a:pt x="1265" y="773"/>
                  </a:lnTo>
                  <a:lnTo>
                    <a:pt x="1267" y="794"/>
                  </a:lnTo>
                  <a:lnTo>
                    <a:pt x="1267" y="815"/>
                  </a:lnTo>
                  <a:lnTo>
                    <a:pt x="1268" y="837"/>
                  </a:lnTo>
                  <a:lnTo>
                    <a:pt x="1267" y="867"/>
                  </a:lnTo>
                  <a:lnTo>
                    <a:pt x="1265" y="898"/>
                  </a:lnTo>
                  <a:lnTo>
                    <a:pt x="1264" y="913"/>
                  </a:lnTo>
                  <a:lnTo>
                    <a:pt x="1263" y="927"/>
                  </a:lnTo>
                  <a:lnTo>
                    <a:pt x="1261" y="942"/>
                  </a:lnTo>
                  <a:lnTo>
                    <a:pt x="1259" y="957"/>
                  </a:lnTo>
                  <a:lnTo>
                    <a:pt x="1254" y="986"/>
                  </a:lnTo>
                  <a:lnTo>
                    <a:pt x="1249" y="1015"/>
                  </a:lnTo>
                  <a:lnTo>
                    <a:pt x="1242" y="1044"/>
                  </a:lnTo>
                  <a:lnTo>
                    <a:pt x="1234" y="1072"/>
                  </a:lnTo>
                  <a:lnTo>
                    <a:pt x="1226" y="1099"/>
                  </a:lnTo>
                  <a:lnTo>
                    <a:pt x="1216" y="1127"/>
                  </a:lnTo>
                  <a:lnTo>
                    <a:pt x="1211" y="1140"/>
                  </a:lnTo>
                  <a:lnTo>
                    <a:pt x="1206" y="1154"/>
                  </a:lnTo>
                  <a:lnTo>
                    <a:pt x="1194" y="1180"/>
                  </a:lnTo>
                  <a:lnTo>
                    <a:pt x="1182" y="1206"/>
                  </a:lnTo>
                  <a:lnTo>
                    <a:pt x="1169" y="1231"/>
                  </a:lnTo>
                  <a:lnTo>
                    <a:pt x="1155" y="1256"/>
                  </a:lnTo>
                  <a:lnTo>
                    <a:pt x="1140" y="1281"/>
                  </a:lnTo>
                  <a:lnTo>
                    <a:pt x="1125" y="1304"/>
                  </a:lnTo>
                  <a:lnTo>
                    <a:pt x="1109" y="1328"/>
                  </a:lnTo>
                  <a:lnTo>
                    <a:pt x="1092" y="1350"/>
                  </a:lnTo>
                  <a:lnTo>
                    <a:pt x="1074" y="1372"/>
                  </a:lnTo>
                  <a:lnTo>
                    <a:pt x="1055" y="1394"/>
                  </a:lnTo>
                  <a:lnTo>
                    <a:pt x="1036" y="1415"/>
                  </a:lnTo>
                  <a:lnTo>
                    <a:pt x="1016" y="1435"/>
                  </a:lnTo>
                  <a:lnTo>
                    <a:pt x="996" y="1454"/>
                  </a:lnTo>
                  <a:lnTo>
                    <a:pt x="985" y="1464"/>
                  </a:lnTo>
                  <a:lnTo>
                    <a:pt x="974" y="1473"/>
                  </a:lnTo>
                  <a:lnTo>
                    <a:pt x="953" y="1491"/>
                  </a:lnTo>
                  <a:lnTo>
                    <a:pt x="941" y="1500"/>
                  </a:lnTo>
                  <a:lnTo>
                    <a:pt x="930" y="1508"/>
                  </a:lnTo>
                  <a:lnTo>
                    <a:pt x="919" y="1517"/>
                  </a:lnTo>
                  <a:lnTo>
                    <a:pt x="907" y="1525"/>
                  </a:lnTo>
                  <a:lnTo>
                    <a:pt x="895" y="1533"/>
                  </a:lnTo>
                  <a:lnTo>
                    <a:pt x="883" y="1541"/>
                  </a:lnTo>
                  <a:lnTo>
                    <a:pt x="871" y="1548"/>
                  </a:lnTo>
                  <a:lnTo>
                    <a:pt x="859" y="1556"/>
                  </a:lnTo>
                  <a:lnTo>
                    <a:pt x="835" y="1570"/>
                  </a:lnTo>
                  <a:lnTo>
                    <a:pt x="809" y="1583"/>
                  </a:lnTo>
                  <a:lnTo>
                    <a:pt x="807" y="1557"/>
                  </a:lnTo>
                  <a:lnTo>
                    <a:pt x="804" y="1531"/>
                  </a:lnTo>
                  <a:lnTo>
                    <a:pt x="801" y="1505"/>
                  </a:lnTo>
                  <a:lnTo>
                    <a:pt x="799" y="1492"/>
                  </a:lnTo>
                  <a:lnTo>
                    <a:pt x="796" y="1479"/>
                  </a:lnTo>
                  <a:lnTo>
                    <a:pt x="791" y="1453"/>
                  </a:lnTo>
                  <a:lnTo>
                    <a:pt x="785" y="1428"/>
                  </a:lnTo>
                  <a:lnTo>
                    <a:pt x="779" y="1403"/>
                  </a:lnTo>
                  <a:lnTo>
                    <a:pt x="775" y="1391"/>
                  </a:lnTo>
                  <a:lnTo>
                    <a:pt x="771" y="1379"/>
                  </a:lnTo>
                  <a:lnTo>
                    <a:pt x="767" y="1366"/>
                  </a:lnTo>
                  <a:lnTo>
                    <a:pt x="763" y="1354"/>
                  </a:lnTo>
                  <a:lnTo>
                    <a:pt x="754" y="1330"/>
                  </a:lnTo>
                  <a:lnTo>
                    <a:pt x="745" y="1307"/>
                  </a:lnTo>
                  <a:lnTo>
                    <a:pt x="734" y="1284"/>
                  </a:lnTo>
                  <a:lnTo>
                    <a:pt x="723" y="1261"/>
                  </a:lnTo>
                  <a:lnTo>
                    <a:pt x="712" y="1238"/>
                  </a:lnTo>
                  <a:lnTo>
                    <a:pt x="699" y="1216"/>
                  </a:lnTo>
                  <a:lnTo>
                    <a:pt x="686" y="1195"/>
                  </a:lnTo>
                  <a:lnTo>
                    <a:pt x="673" y="1173"/>
                  </a:lnTo>
                  <a:lnTo>
                    <a:pt x="666" y="1163"/>
                  </a:lnTo>
                  <a:lnTo>
                    <a:pt x="659" y="1153"/>
                  </a:lnTo>
                  <a:lnTo>
                    <a:pt x="644" y="1132"/>
                  </a:lnTo>
                  <a:lnTo>
                    <a:pt x="628" y="1113"/>
                  </a:lnTo>
                  <a:lnTo>
                    <a:pt x="612" y="1093"/>
                  </a:lnTo>
                  <a:lnTo>
                    <a:pt x="595" y="1074"/>
                  </a:lnTo>
                  <a:lnTo>
                    <a:pt x="578" y="1056"/>
                  </a:lnTo>
                  <a:lnTo>
                    <a:pt x="561" y="1038"/>
                  </a:lnTo>
                  <a:lnTo>
                    <a:pt x="543" y="1021"/>
                  </a:lnTo>
                  <a:lnTo>
                    <a:pt x="524" y="1004"/>
                  </a:lnTo>
                  <a:lnTo>
                    <a:pt x="505" y="988"/>
                  </a:lnTo>
                  <a:lnTo>
                    <a:pt x="485" y="972"/>
                  </a:lnTo>
                  <a:lnTo>
                    <a:pt x="465" y="957"/>
                  </a:lnTo>
                  <a:lnTo>
                    <a:pt x="445" y="943"/>
                  </a:lnTo>
                  <a:lnTo>
                    <a:pt x="424" y="929"/>
                  </a:lnTo>
                  <a:lnTo>
                    <a:pt x="402" y="916"/>
                  </a:lnTo>
                  <a:lnTo>
                    <a:pt x="404" y="896"/>
                  </a:lnTo>
                  <a:lnTo>
                    <a:pt x="405" y="877"/>
                  </a:lnTo>
                  <a:lnTo>
                    <a:pt x="406" y="857"/>
                  </a:lnTo>
                  <a:lnTo>
                    <a:pt x="406" y="837"/>
                  </a:lnTo>
                  <a:lnTo>
                    <a:pt x="405" y="809"/>
                  </a:lnTo>
                  <a:lnTo>
                    <a:pt x="404" y="780"/>
                  </a:lnTo>
                  <a:lnTo>
                    <a:pt x="402" y="752"/>
                  </a:lnTo>
                  <a:lnTo>
                    <a:pt x="398" y="725"/>
                  </a:lnTo>
                  <a:lnTo>
                    <a:pt x="397" y="711"/>
                  </a:lnTo>
                  <a:lnTo>
                    <a:pt x="394" y="697"/>
                  </a:lnTo>
                  <a:lnTo>
                    <a:pt x="389" y="670"/>
                  </a:lnTo>
                  <a:lnTo>
                    <a:pt x="386" y="657"/>
                  </a:lnTo>
                  <a:lnTo>
                    <a:pt x="383" y="643"/>
                  </a:lnTo>
                  <a:lnTo>
                    <a:pt x="377" y="617"/>
                  </a:lnTo>
                  <a:lnTo>
                    <a:pt x="369" y="590"/>
                  </a:lnTo>
                  <a:lnTo>
                    <a:pt x="361" y="564"/>
                  </a:lnTo>
                  <a:lnTo>
                    <a:pt x="352" y="539"/>
                  </a:lnTo>
                  <a:lnTo>
                    <a:pt x="342" y="514"/>
                  </a:lnTo>
                  <a:lnTo>
                    <a:pt x="331" y="489"/>
                  </a:lnTo>
                  <a:lnTo>
                    <a:pt x="319" y="465"/>
                  </a:lnTo>
                  <a:lnTo>
                    <a:pt x="307" y="441"/>
                  </a:lnTo>
                  <a:lnTo>
                    <a:pt x="294" y="418"/>
                  </a:lnTo>
                  <a:lnTo>
                    <a:pt x="280" y="395"/>
                  </a:lnTo>
                  <a:lnTo>
                    <a:pt x="266" y="373"/>
                  </a:lnTo>
                  <a:lnTo>
                    <a:pt x="251" y="351"/>
                  </a:lnTo>
                  <a:lnTo>
                    <a:pt x="235" y="330"/>
                  </a:lnTo>
                  <a:lnTo>
                    <a:pt x="227" y="319"/>
                  </a:lnTo>
                  <a:lnTo>
                    <a:pt x="219" y="309"/>
                  </a:lnTo>
                  <a:lnTo>
                    <a:pt x="202" y="289"/>
                  </a:lnTo>
                  <a:lnTo>
                    <a:pt x="184" y="269"/>
                  </a:lnTo>
                  <a:lnTo>
                    <a:pt x="166" y="250"/>
                  </a:lnTo>
                  <a:lnTo>
                    <a:pt x="147" y="231"/>
                  </a:lnTo>
                  <a:lnTo>
                    <a:pt x="128" y="213"/>
                  </a:lnTo>
                  <a:lnTo>
                    <a:pt x="118" y="204"/>
                  </a:lnTo>
                  <a:lnTo>
                    <a:pt x="108" y="196"/>
                  </a:lnTo>
                  <a:lnTo>
                    <a:pt x="87" y="179"/>
                  </a:lnTo>
                  <a:lnTo>
                    <a:pt x="66" y="163"/>
                  </a:lnTo>
                  <a:lnTo>
                    <a:pt x="45" y="147"/>
                  </a:lnTo>
                  <a:lnTo>
                    <a:pt x="22" y="133"/>
                  </a:lnTo>
                  <a:lnTo>
                    <a:pt x="0" y="119"/>
                  </a:lnTo>
                  <a:close/>
                </a:path>
              </a:pathLst>
            </a:custGeom>
            <a:solidFill>
              <a:srgbClr val="9999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33" name="Rectangle 13">
              <a:extLst>
                <a:ext uri="{FF2B5EF4-FFF2-40B4-BE49-F238E27FC236}">
                  <a16:creationId xmlns:a16="http://schemas.microsoft.com/office/drawing/2014/main" id="{3104F088-7AB6-4855-9709-471A7E250930}"/>
                </a:ext>
              </a:extLst>
            </p:cNvPr>
            <p:cNvSpPr>
              <a:spLocks noChangeArrowheads="1"/>
            </p:cNvSpPr>
            <p:nvPr/>
          </p:nvSpPr>
          <p:spPr bwMode="auto">
            <a:xfrm>
              <a:off x="1739" y="1601"/>
              <a:ext cx="60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725" tIns="44450" rIns="85725" bIns="44450">
              <a:spAutoFit/>
            </a:bodyPr>
            <a:lstStyle>
              <a:lvl1pPr defTabSz="801688">
                <a:defRPr>
                  <a:solidFill>
                    <a:schemeClr val="tx1"/>
                  </a:solidFill>
                  <a:latin typeface="Arial" panose="020B0604020202020204" pitchFamily="34" charset="0"/>
                </a:defRPr>
              </a:lvl1pPr>
              <a:lvl2pPr marL="742950" indent="-285750" defTabSz="801688">
                <a:defRPr>
                  <a:solidFill>
                    <a:schemeClr val="tx1"/>
                  </a:solidFill>
                  <a:latin typeface="Arial" panose="020B0604020202020204" pitchFamily="34" charset="0"/>
                </a:defRPr>
              </a:lvl2pPr>
              <a:lvl3pPr marL="1143000" indent="-228600" defTabSz="801688">
                <a:defRPr>
                  <a:solidFill>
                    <a:schemeClr val="tx1"/>
                  </a:solidFill>
                  <a:latin typeface="Arial" panose="020B0604020202020204" pitchFamily="34" charset="0"/>
                </a:defRPr>
              </a:lvl3pPr>
              <a:lvl4pPr marL="1600200" indent="-228600" defTabSz="801688">
                <a:defRPr>
                  <a:solidFill>
                    <a:schemeClr val="tx1"/>
                  </a:solidFill>
                  <a:latin typeface="Arial" panose="020B0604020202020204" pitchFamily="34" charset="0"/>
                </a:defRPr>
              </a:lvl4pPr>
              <a:lvl5pPr marL="2057400" indent="-228600" defTabSz="801688">
                <a:defRPr>
                  <a:solidFill>
                    <a:schemeClr val="tx1"/>
                  </a:solidFill>
                  <a:latin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24.7%</a:t>
              </a:r>
            </a:p>
          </p:txBody>
        </p:sp>
        <p:sp>
          <p:nvSpPr>
            <p:cNvPr id="30734" name="Rectangle 14">
              <a:extLst>
                <a:ext uri="{FF2B5EF4-FFF2-40B4-BE49-F238E27FC236}">
                  <a16:creationId xmlns:a16="http://schemas.microsoft.com/office/drawing/2014/main" id="{6AF83CE6-E31A-4D9B-A9F4-C3FCE49DABBC}"/>
                </a:ext>
              </a:extLst>
            </p:cNvPr>
            <p:cNvSpPr>
              <a:spLocks noChangeArrowheads="1"/>
            </p:cNvSpPr>
            <p:nvPr/>
          </p:nvSpPr>
          <p:spPr bwMode="auto">
            <a:xfrm>
              <a:off x="2020" y="2291"/>
              <a:ext cx="51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725" tIns="44450" rIns="85725" bIns="44450">
              <a:spAutoFit/>
            </a:bodyPr>
            <a:lstStyle>
              <a:lvl1pPr defTabSz="801688">
                <a:defRPr>
                  <a:solidFill>
                    <a:schemeClr val="tx1"/>
                  </a:solidFill>
                  <a:latin typeface="Arial" panose="020B0604020202020204" pitchFamily="34" charset="0"/>
                </a:defRPr>
              </a:lvl1pPr>
              <a:lvl2pPr marL="742950" indent="-285750" defTabSz="801688">
                <a:defRPr>
                  <a:solidFill>
                    <a:schemeClr val="tx1"/>
                  </a:solidFill>
                  <a:latin typeface="Arial" panose="020B0604020202020204" pitchFamily="34" charset="0"/>
                </a:defRPr>
              </a:lvl2pPr>
              <a:lvl3pPr marL="1143000" indent="-228600" defTabSz="801688">
                <a:defRPr>
                  <a:solidFill>
                    <a:schemeClr val="tx1"/>
                  </a:solidFill>
                  <a:latin typeface="Arial" panose="020B0604020202020204" pitchFamily="34" charset="0"/>
                </a:defRPr>
              </a:lvl3pPr>
              <a:lvl4pPr marL="1600200" indent="-228600" defTabSz="801688">
                <a:defRPr>
                  <a:solidFill>
                    <a:schemeClr val="tx1"/>
                  </a:solidFill>
                  <a:latin typeface="Arial" panose="020B0604020202020204" pitchFamily="34" charset="0"/>
                </a:defRPr>
              </a:lvl4pPr>
              <a:lvl5pPr marL="2057400" indent="-228600" defTabSz="801688">
                <a:defRPr>
                  <a:solidFill>
                    <a:schemeClr val="tx1"/>
                  </a:solidFill>
                  <a:latin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3.8%</a:t>
              </a:r>
            </a:p>
          </p:txBody>
        </p:sp>
        <p:sp>
          <p:nvSpPr>
            <p:cNvPr id="30735" name="Rectangle 15">
              <a:extLst>
                <a:ext uri="{FF2B5EF4-FFF2-40B4-BE49-F238E27FC236}">
                  <a16:creationId xmlns:a16="http://schemas.microsoft.com/office/drawing/2014/main" id="{DEE3920E-71E1-4668-BEA4-CC2D69B0FAE2}"/>
                </a:ext>
              </a:extLst>
            </p:cNvPr>
            <p:cNvSpPr>
              <a:spLocks noChangeArrowheads="1"/>
            </p:cNvSpPr>
            <p:nvPr/>
          </p:nvSpPr>
          <p:spPr bwMode="auto">
            <a:xfrm>
              <a:off x="2890" y="2286"/>
              <a:ext cx="60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725" tIns="44450" rIns="85725" bIns="44450">
              <a:spAutoFit/>
            </a:bodyPr>
            <a:lstStyle>
              <a:lvl1pPr defTabSz="801688">
                <a:defRPr>
                  <a:solidFill>
                    <a:schemeClr val="tx1"/>
                  </a:solidFill>
                  <a:latin typeface="Arial" panose="020B0604020202020204" pitchFamily="34" charset="0"/>
                </a:defRPr>
              </a:lvl1pPr>
              <a:lvl2pPr marL="742950" indent="-285750" defTabSz="801688">
                <a:defRPr>
                  <a:solidFill>
                    <a:schemeClr val="tx1"/>
                  </a:solidFill>
                  <a:latin typeface="Arial" panose="020B0604020202020204" pitchFamily="34" charset="0"/>
                </a:defRPr>
              </a:lvl2pPr>
              <a:lvl3pPr marL="1143000" indent="-228600" defTabSz="801688">
                <a:defRPr>
                  <a:solidFill>
                    <a:schemeClr val="tx1"/>
                  </a:solidFill>
                  <a:latin typeface="Arial" panose="020B0604020202020204" pitchFamily="34" charset="0"/>
                </a:defRPr>
              </a:lvl3pPr>
              <a:lvl4pPr marL="1600200" indent="-228600" defTabSz="801688">
                <a:defRPr>
                  <a:solidFill>
                    <a:schemeClr val="tx1"/>
                  </a:solidFill>
                  <a:latin typeface="Arial" panose="020B0604020202020204" pitchFamily="34" charset="0"/>
                </a:defRPr>
              </a:lvl4pPr>
              <a:lvl5pPr marL="2057400" indent="-228600" defTabSz="801688">
                <a:defRPr>
                  <a:solidFill>
                    <a:schemeClr val="tx1"/>
                  </a:solidFill>
                  <a:latin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11.8%</a:t>
              </a:r>
            </a:p>
          </p:txBody>
        </p:sp>
        <p:sp>
          <p:nvSpPr>
            <p:cNvPr id="30736" name="Rectangle 16">
              <a:extLst>
                <a:ext uri="{FF2B5EF4-FFF2-40B4-BE49-F238E27FC236}">
                  <a16:creationId xmlns:a16="http://schemas.microsoft.com/office/drawing/2014/main" id="{21096A0D-C5DC-498A-A915-6E046B399DF4}"/>
                </a:ext>
              </a:extLst>
            </p:cNvPr>
            <p:cNvSpPr>
              <a:spLocks noChangeArrowheads="1"/>
            </p:cNvSpPr>
            <p:nvPr/>
          </p:nvSpPr>
          <p:spPr bwMode="auto">
            <a:xfrm>
              <a:off x="3151" y="1609"/>
              <a:ext cx="61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29.9%</a:t>
              </a:r>
            </a:p>
          </p:txBody>
        </p:sp>
        <p:sp>
          <p:nvSpPr>
            <p:cNvPr id="30737" name="Rectangle 17">
              <a:extLst>
                <a:ext uri="{FF2B5EF4-FFF2-40B4-BE49-F238E27FC236}">
                  <a16:creationId xmlns:a16="http://schemas.microsoft.com/office/drawing/2014/main" id="{9017CABD-4558-4EBA-B699-F6FB8A057F34}"/>
                </a:ext>
              </a:extLst>
            </p:cNvPr>
            <p:cNvSpPr>
              <a:spLocks noChangeArrowheads="1"/>
            </p:cNvSpPr>
            <p:nvPr/>
          </p:nvSpPr>
          <p:spPr bwMode="auto">
            <a:xfrm>
              <a:off x="2488" y="2022"/>
              <a:ext cx="517"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3.3%</a:t>
              </a:r>
            </a:p>
          </p:txBody>
        </p:sp>
        <p:sp>
          <p:nvSpPr>
            <p:cNvPr id="30738" name="Rectangle 18">
              <a:extLst>
                <a:ext uri="{FF2B5EF4-FFF2-40B4-BE49-F238E27FC236}">
                  <a16:creationId xmlns:a16="http://schemas.microsoft.com/office/drawing/2014/main" id="{705C48DB-E460-4DBF-9FEA-AD269586D8BD}"/>
                </a:ext>
              </a:extLst>
            </p:cNvPr>
            <p:cNvSpPr>
              <a:spLocks noChangeArrowheads="1"/>
            </p:cNvSpPr>
            <p:nvPr/>
          </p:nvSpPr>
          <p:spPr bwMode="auto">
            <a:xfrm>
              <a:off x="2473" y="1444"/>
              <a:ext cx="51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7.4%</a:t>
              </a:r>
            </a:p>
          </p:txBody>
        </p:sp>
        <p:sp>
          <p:nvSpPr>
            <p:cNvPr id="30739" name="Freeform 19">
              <a:extLst>
                <a:ext uri="{FF2B5EF4-FFF2-40B4-BE49-F238E27FC236}">
                  <a16:creationId xmlns:a16="http://schemas.microsoft.com/office/drawing/2014/main" id="{51D1C240-A5C1-439E-8A0A-48D6AFAEABD4}"/>
                </a:ext>
              </a:extLst>
            </p:cNvPr>
            <p:cNvSpPr>
              <a:spLocks/>
            </p:cNvSpPr>
            <p:nvPr/>
          </p:nvSpPr>
          <p:spPr bwMode="auto">
            <a:xfrm>
              <a:off x="1866" y="2555"/>
              <a:ext cx="1579" cy="864"/>
            </a:xfrm>
            <a:custGeom>
              <a:avLst/>
              <a:gdLst>
                <a:gd name="T0" fmla="*/ 2 w 1675"/>
                <a:gd name="T1" fmla="*/ 10 h 917"/>
                <a:gd name="T2" fmla="*/ 40 w 1675"/>
                <a:gd name="T3" fmla="*/ 21 h 917"/>
                <a:gd name="T4" fmla="*/ 73 w 1675"/>
                <a:gd name="T5" fmla="*/ 35 h 917"/>
                <a:gd name="T6" fmla="*/ 115 w 1675"/>
                <a:gd name="T7" fmla="*/ 48 h 917"/>
                <a:gd name="T8" fmla="*/ 167 w 1675"/>
                <a:gd name="T9" fmla="*/ 58 h 917"/>
                <a:gd name="T10" fmla="*/ 226 w 1675"/>
                <a:gd name="T11" fmla="*/ 62 h 917"/>
                <a:gd name="T12" fmla="*/ 287 w 1675"/>
                <a:gd name="T13" fmla="*/ 57 h 917"/>
                <a:gd name="T14" fmla="*/ 331 w 1675"/>
                <a:gd name="T15" fmla="*/ 50 h 917"/>
                <a:gd name="T16" fmla="*/ 373 w 1675"/>
                <a:gd name="T17" fmla="*/ 37 h 917"/>
                <a:gd name="T18" fmla="*/ 426 w 1675"/>
                <a:gd name="T19" fmla="*/ 15 h 917"/>
                <a:gd name="T20" fmla="*/ 476 w 1675"/>
                <a:gd name="T21" fmla="*/ 15 h 917"/>
                <a:gd name="T22" fmla="*/ 518 w 1675"/>
                <a:gd name="T23" fmla="*/ 33 h 917"/>
                <a:gd name="T24" fmla="*/ 571 w 1675"/>
                <a:gd name="T25" fmla="*/ 50 h 917"/>
                <a:gd name="T26" fmla="*/ 607 w 1675"/>
                <a:gd name="T27" fmla="*/ 57 h 917"/>
                <a:gd name="T28" fmla="*/ 661 w 1675"/>
                <a:gd name="T29" fmla="*/ 62 h 917"/>
                <a:gd name="T30" fmla="*/ 715 w 1675"/>
                <a:gd name="T31" fmla="*/ 60 h 917"/>
                <a:gd name="T32" fmla="*/ 767 w 1675"/>
                <a:gd name="T33" fmla="*/ 53 h 917"/>
                <a:gd name="T34" fmla="*/ 812 w 1675"/>
                <a:gd name="T35" fmla="*/ 41 h 917"/>
                <a:gd name="T36" fmla="*/ 851 w 1675"/>
                <a:gd name="T37" fmla="*/ 25 h 917"/>
                <a:gd name="T38" fmla="*/ 876 w 1675"/>
                <a:gd name="T39" fmla="*/ 41 h 917"/>
                <a:gd name="T40" fmla="*/ 873 w 1675"/>
                <a:gd name="T41" fmla="*/ 85 h 917"/>
                <a:gd name="T42" fmla="*/ 865 w 1675"/>
                <a:gd name="T43" fmla="*/ 129 h 917"/>
                <a:gd name="T44" fmla="*/ 852 w 1675"/>
                <a:gd name="T45" fmla="*/ 181 h 917"/>
                <a:gd name="T46" fmla="*/ 837 w 1675"/>
                <a:gd name="T47" fmla="*/ 221 h 917"/>
                <a:gd name="T48" fmla="*/ 816 w 1675"/>
                <a:gd name="T49" fmla="*/ 258 h 917"/>
                <a:gd name="T50" fmla="*/ 795 w 1675"/>
                <a:gd name="T51" fmla="*/ 293 h 917"/>
                <a:gd name="T52" fmla="*/ 767 w 1675"/>
                <a:gd name="T53" fmla="*/ 327 h 917"/>
                <a:gd name="T54" fmla="*/ 738 w 1675"/>
                <a:gd name="T55" fmla="*/ 357 h 917"/>
                <a:gd name="T56" fmla="*/ 708 w 1675"/>
                <a:gd name="T57" fmla="*/ 383 h 917"/>
                <a:gd name="T58" fmla="*/ 672 w 1675"/>
                <a:gd name="T59" fmla="*/ 407 h 917"/>
                <a:gd name="T60" fmla="*/ 636 w 1675"/>
                <a:gd name="T61" fmla="*/ 430 h 917"/>
                <a:gd name="T62" fmla="*/ 597 w 1675"/>
                <a:gd name="T63" fmla="*/ 446 h 917"/>
                <a:gd name="T64" fmla="*/ 557 w 1675"/>
                <a:gd name="T65" fmla="*/ 460 h 917"/>
                <a:gd name="T66" fmla="*/ 516 w 1675"/>
                <a:gd name="T67" fmla="*/ 470 h 917"/>
                <a:gd name="T68" fmla="*/ 472 w 1675"/>
                <a:gd name="T69" fmla="*/ 475 h 917"/>
                <a:gd name="T70" fmla="*/ 426 w 1675"/>
                <a:gd name="T71" fmla="*/ 477 h 917"/>
                <a:gd name="T72" fmla="*/ 383 w 1675"/>
                <a:gd name="T73" fmla="*/ 471 h 917"/>
                <a:gd name="T74" fmla="*/ 338 w 1675"/>
                <a:gd name="T75" fmla="*/ 466 h 917"/>
                <a:gd name="T76" fmla="*/ 287 w 1675"/>
                <a:gd name="T77" fmla="*/ 451 h 917"/>
                <a:gd name="T78" fmla="*/ 249 w 1675"/>
                <a:gd name="T79" fmla="*/ 434 h 917"/>
                <a:gd name="T80" fmla="*/ 211 w 1675"/>
                <a:gd name="T81" fmla="*/ 415 h 917"/>
                <a:gd name="T82" fmla="*/ 177 w 1675"/>
                <a:gd name="T83" fmla="*/ 391 h 917"/>
                <a:gd name="T84" fmla="*/ 144 w 1675"/>
                <a:gd name="T85" fmla="*/ 364 h 917"/>
                <a:gd name="T86" fmla="*/ 114 w 1675"/>
                <a:gd name="T87" fmla="*/ 334 h 917"/>
                <a:gd name="T88" fmla="*/ 86 w 1675"/>
                <a:gd name="T89" fmla="*/ 302 h 917"/>
                <a:gd name="T90" fmla="*/ 63 w 1675"/>
                <a:gd name="T91" fmla="*/ 268 h 917"/>
                <a:gd name="T92" fmla="*/ 43 w 1675"/>
                <a:gd name="T93" fmla="*/ 230 h 917"/>
                <a:gd name="T94" fmla="*/ 26 w 1675"/>
                <a:gd name="T95" fmla="*/ 191 h 917"/>
                <a:gd name="T96" fmla="*/ 15 w 1675"/>
                <a:gd name="T97" fmla="*/ 150 h 917"/>
                <a:gd name="T98" fmla="*/ 8 w 1675"/>
                <a:gd name="T99" fmla="*/ 108 h 917"/>
                <a:gd name="T100" fmla="*/ 1 w 1675"/>
                <a:gd name="T101" fmla="*/ 64 h 91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75"/>
                <a:gd name="T154" fmla="*/ 0 h 917"/>
                <a:gd name="T155" fmla="*/ 1675 w 1675"/>
                <a:gd name="T156" fmla="*/ 917 h 91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75" h="917">
                  <a:moveTo>
                    <a:pt x="0" y="80"/>
                  </a:moveTo>
                  <a:lnTo>
                    <a:pt x="0" y="60"/>
                  </a:lnTo>
                  <a:lnTo>
                    <a:pt x="1" y="40"/>
                  </a:lnTo>
                  <a:lnTo>
                    <a:pt x="2" y="21"/>
                  </a:lnTo>
                  <a:lnTo>
                    <a:pt x="4" y="1"/>
                  </a:lnTo>
                  <a:lnTo>
                    <a:pt x="27" y="15"/>
                  </a:lnTo>
                  <a:lnTo>
                    <a:pt x="52" y="28"/>
                  </a:lnTo>
                  <a:lnTo>
                    <a:pt x="76" y="40"/>
                  </a:lnTo>
                  <a:lnTo>
                    <a:pt x="89" y="46"/>
                  </a:lnTo>
                  <a:lnTo>
                    <a:pt x="101" y="51"/>
                  </a:lnTo>
                  <a:lnTo>
                    <a:pt x="127" y="62"/>
                  </a:lnTo>
                  <a:lnTo>
                    <a:pt x="140" y="67"/>
                  </a:lnTo>
                  <a:lnTo>
                    <a:pt x="153" y="72"/>
                  </a:lnTo>
                  <a:lnTo>
                    <a:pt x="179" y="80"/>
                  </a:lnTo>
                  <a:lnTo>
                    <a:pt x="206" y="89"/>
                  </a:lnTo>
                  <a:lnTo>
                    <a:pt x="220" y="92"/>
                  </a:lnTo>
                  <a:lnTo>
                    <a:pt x="234" y="96"/>
                  </a:lnTo>
                  <a:lnTo>
                    <a:pt x="262" y="102"/>
                  </a:lnTo>
                  <a:lnTo>
                    <a:pt x="290" y="107"/>
                  </a:lnTo>
                  <a:lnTo>
                    <a:pt x="318" y="112"/>
                  </a:lnTo>
                  <a:lnTo>
                    <a:pt x="346" y="115"/>
                  </a:lnTo>
                  <a:lnTo>
                    <a:pt x="375" y="117"/>
                  </a:lnTo>
                  <a:lnTo>
                    <a:pt x="404" y="119"/>
                  </a:lnTo>
                  <a:lnTo>
                    <a:pt x="434" y="119"/>
                  </a:lnTo>
                  <a:lnTo>
                    <a:pt x="463" y="119"/>
                  </a:lnTo>
                  <a:lnTo>
                    <a:pt x="492" y="117"/>
                  </a:lnTo>
                  <a:lnTo>
                    <a:pt x="521" y="115"/>
                  </a:lnTo>
                  <a:lnTo>
                    <a:pt x="549" y="111"/>
                  </a:lnTo>
                  <a:lnTo>
                    <a:pt x="564" y="109"/>
                  </a:lnTo>
                  <a:lnTo>
                    <a:pt x="578" y="107"/>
                  </a:lnTo>
                  <a:lnTo>
                    <a:pt x="606" y="102"/>
                  </a:lnTo>
                  <a:lnTo>
                    <a:pt x="633" y="95"/>
                  </a:lnTo>
                  <a:lnTo>
                    <a:pt x="661" y="88"/>
                  </a:lnTo>
                  <a:lnTo>
                    <a:pt x="687" y="80"/>
                  </a:lnTo>
                  <a:lnTo>
                    <a:pt x="701" y="76"/>
                  </a:lnTo>
                  <a:lnTo>
                    <a:pt x="714" y="71"/>
                  </a:lnTo>
                  <a:lnTo>
                    <a:pt x="740" y="62"/>
                  </a:lnTo>
                  <a:lnTo>
                    <a:pt x="766" y="51"/>
                  </a:lnTo>
                  <a:lnTo>
                    <a:pt x="791" y="39"/>
                  </a:lnTo>
                  <a:lnTo>
                    <a:pt x="816" y="27"/>
                  </a:lnTo>
                  <a:lnTo>
                    <a:pt x="840" y="14"/>
                  </a:lnTo>
                  <a:lnTo>
                    <a:pt x="864" y="0"/>
                  </a:lnTo>
                  <a:lnTo>
                    <a:pt x="888" y="14"/>
                  </a:lnTo>
                  <a:lnTo>
                    <a:pt x="912" y="27"/>
                  </a:lnTo>
                  <a:lnTo>
                    <a:pt x="937" y="39"/>
                  </a:lnTo>
                  <a:lnTo>
                    <a:pt x="962" y="51"/>
                  </a:lnTo>
                  <a:lnTo>
                    <a:pt x="975" y="56"/>
                  </a:lnTo>
                  <a:lnTo>
                    <a:pt x="988" y="62"/>
                  </a:lnTo>
                  <a:lnTo>
                    <a:pt x="1014" y="71"/>
                  </a:lnTo>
                  <a:lnTo>
                    <a:pt x="1040" y="80"/>
                  </a:lnTo>
                  <a:lnTo>
                    <a:pt x="1067" y="88"/>
                  </a:lnTo>
                  <a:lnTo>
                    <a:pt x="1094" y="95"/>
                  </a:lnTo>
                  <a:lnTo>
                    <a:pt x="1122" y="102"/>
                  </a:lnTo>
                  <a:lnTo>
                    <a:pt x="1136" y="105"/>
                  </a:lnTo>
                  <a:lnTo>
                    <a:pt x="1150" y="107"/>
                  </a:lnTo>
                  <a:lnTo>
                    <a:pt x="1164" y="109"/>
                  </a:lnTo>
                  <a:lnTo>
                    <a:pt x="1178" y="111"/>
                  </a:lnTo>
                  <a:lnTo>
                    <a:pt x="1207" y="115"/>
                  </a:lnTo>
                  <a:lnTo>
                    <a:pt x="1236" y="117"/>
                  </a:lnTo>
                  <a:lnTo>
                    <a:pt x="1265" y="119"/>
                  </a:lnTo>
                  <a:lnTo>
                    <a:pt x="1294" y="119"/>
                  </a:lnTo>
                  <a:lnTo>
                    <a:pt x="1320" y="119"/>
                  </a:lnTo>
                  <a:lnTo>
                    <a:pt x="1345" y="118"/>
                  </a:lnTo>
                  <a:lnTo>
                    <a:pt x="1370" y="116"/>
                  </a:lnTo>
                  <a:lnTo>
                    <a:pt x="1395" y="113"/>
                  </a:lnTo>
                  <a:lnTo>
                    <a:pt x="1419" y="110"/>
                  </a:lnTo>
                  <a:lnTo>
                    <a:pt x="1444" y="106"/>
                  </a:lnTo>
                  <a:lnTo>
                    <a:pt x="1468" y="101"/>
                  </a:lnTo>
                  <a:lnTo>
                    <a:pt x="1492" y="96"/>
                  </a:lnTo>
                  <a:lnTo>
                    <a:pt x="1516" y="90"/>
                  </a:lnTo>
                  <a:lnTo>
                    <a:pt x="1540" y="83"/>
                  </a:lnTo>
                  <a:lnTo>
                    <a:pt x="1551" y="80"/>
                  </a:lnTo>
                  <a:lnTo>
                    <a:pt x="1563" y="76"/>
                  </a:lnTo>
                  <a:lnTo>
                    <a:pt x="1585" y="68"/>
                  </a:lnTo>
                  <a:lnTo>
                    <a:pt x="1608" y="59"/>
                  </a:lnTo>
                  <a:lnTo>
                    <a:pt x="1630" y="50"/>
                  </a:lnTo>
                  <a:lnTo>
                    <a:pt x="1652" y="40"/>
                  </a:lnTo>
                  <a:lnTo>
                    <a:pt x="1673" y="29"/>
                  </a:lnTo>
                  <a:lnTo>
                    <a:pt x="1674" y="54"/>
                  </a:lnTo>
                  <a:lnTo>
                    <a:pt x="1675" y="80"/>
                  </a:lnTo>
                  <a:lnTo>
                    <a:pt x="1675" y="101"/>
                  </a:lnTo>
                  <a:lnTo>
                    <a:pt x="1674" y="123"/>
                  </a:lnTo>
                  <a:lnTo>
                    <a:pt x="1672" y="144"/>
                  </a:lnTo>
                  <a:lnTo>
                    <a:pt x="1670" y="165"/>
                  </a:lnTo>
                  <a:lnTo>
                    <a:pt x="1668" y="186"/>
                  </a:lnTo>
                  <a:lnTo>
                    <a:pt x="1665" y="207"/>
                  </a:lnTo>
                  <a:lnTo>
                    <a:pt x="1662" y="228"/>
                  </a:lnTo>
                  <a:lnTo>
                    <a:pt x="1658" y="248"/>
                  </a:lnTo>
                  <a:lnTo>
                    <a:pt x="1653" y="269"/>
                  </a:lnTo>
                  <a:lnTo>
                    <a:pt x="1648" y="289"/>
                  </a:lnTo>
                  <a:lnTo>
                    <a:pt x="1637" y="329"/>
                  </a:lnTo>
                  <a:lnTo>
                    <a:pt x="1631" y="349"/>
                  </a:lnTo>
                  <a:lnTo>
                    <a:pt x="1624" y="368"/>
                  </a:lnTo>
                  <a:lnTo>
                    <a:pt x="1617" y="387"/>
                  </a:lnTo>
                  <a:lnTo>
                    <a:pt x="1609" y="406"/>
                  </a:lnTo>
                  <a:lnTo>
                    <a:pt x="1601" y="425"/>
                  </a:lnTo>
                  <a:lnTo>
                    <a:pt x="1592" y="443"/>
                  </a:lnTo>
                  <a:lnTo>
                    <a:pt x="1583" y="461"/>
                  </a:lnTo>
                  <a:lnTo>
                    <a:pt x="1574" y="479"/>
                  </a:lnTo>
                  <a:lnTo>
                    <a:pt x="1564" y="497"/>
                  </a:lnTo>
                  <a:lnTo>
                    <a:pt x="1554" y="514"/>
                  </a:lnTo>
                  <a:lnTo>
                    <a:pt x="1543" y="532"/>
                  </a:lnTo>
                  <a:lnTo>
                    <a:pt x="1532" y="548"/>
                  </a:lnTo>
                  <a:lnTo>
                    <a:pt x="1520" y="565"/>
                  </a:lnTo>
                  <a:lnTo>
                    <a:pt x="1509" y="581"/>
                  </a:lnTo>
                  <a:lnTo>
                    <a:pt x="1495" y="597"/>
                  </a:lnTo>
                  <a:lnTo>
                    <a:pt x="1483" y="613"/>
                  </a:lnTo>
                  <a:lnTo>
                    <a:pt x="1470" y="628"/>
                  </a:lnTo>
                  <a:lnTo>
                    <a:pt x="1457" y="643"/>
                  </a:lnTo>
                  <a:lnTo>
                    <a:pt x="1443" y="658"/>
                  </a:lnTo>
                  <a:lnTo>
                    <a:pt x="1429" y="672"/>
                  </a:lnTo>
                  <a:lnTo>
                    <a:pt x="1414" y="686"/>
                  </a:lnTo>
                  <a:lnTo>
                    <a:pt x="1400" y="700"/>
                  </a:lnTo>
                  <a:lnTo>
                    <a:pt x="1385" y="713"/>
                  </a:lnTo>
                  <a:lnTo>
                    <a:pt x="1369" y="726"/>
                  </a:lnTo>
                  <a:lnTo>
                    <a:pt x="1354" y="739"/>
                  </a:lnTo>
                  <a:lnTo>
                    <a:pt x="1338" y="751"/>
                  </a:lnTo>
                  <a:lnTo>
                    <a:pt x="1322" y="763"/>
                  </a:lnTo>
                  <a:lnTo>
                    <a:pt x="1305" y="774"/>
                  </a:lnTo>
                  <a:lnTo>
                    <a:pt x="1288" y="785"/>
                  </a:lnTo>
                  <a:lnTo>
                    <a:pt x="1271" y="796"/>
                  </a:lnTo>
                  <a:lnTo>
                    <a:pt x="1254" y="806"/>
                  </a:lnTo>
                  <a:lnTo>
                    <a:pt x="1236" y="816"/>
                  </a:lnTo>
                  <a:lnTo>
                    <a:pt x="1218" y="826"/>
                  </a:lnTo>
                  <a:lnTo>
                    <a:pt x="1200" y="835"/>
                  </a:lnTo>
                  <a:lnTo>
                    <a:pt x="1182" y="843"/>
                  </a:lnTo>
                  <a:lnTo>
                    <a:pt x="1163" y="851"/>
                  </a:lnTo>
                  <a:lnTo>
                    <a:pt x="1144" y="859"/>
                  </a:lnTo>
                  <a:lnTo>
                    <a:pt x="1125" y="866"/>
                  </a:lnTo>
                  <a:lnTo>
                    <a:pt x="1106" y="873"/>
                  </a:lnTo>
                  <a:lnTo>
                    <a:pt x="1086" y="880"/>
                  </a:lnTo>
                  <a:lnTo>
                    <a:pt x="1066" y="885"/>
                  </a:lnTo>
                  <a:lnTo>
                    <a:pt x="1046" y="891"/>
                  </a:lnTo>
                  <a:lnTo>
                    <a:pt x="1026" y="896"/>
                  </a:lnTo>
                  <a:lnTo>
                    <a:pt x="1006" y="900"/>
                  </a:lnTo>
                  <a:lnTo>
                    <a:pt x="985" y="904"/>
                  </a:lnTo>
                  <a:lnTo>
                    <a:pt x="965" y="907"/>
                  </a:lnTo>
                  <a:lnTo>
                    <a:pt x="944" y="910"/>
                  </a:lnTo>
                  <a:lnTo>
                    <a:pt x="923" y="913"/>
                  </a:lnTo>
                  <a:lnTo>
                    <a:pt x="902" y="915"/>
                  </a:lnTo>
                  <a:lnTo>
                    <a:pt x="880" y="916"/>
                  </a:lnTo>
                  <a:lnTo>
                    <a:pt x="859" y="917"/>
                  </a:lnTo>
                  <a:lnTo>
                    <a:pt x="837" y="917"/>
                  </a:lnTo>
                  <a:lnTo>
                    <a:pt x="816" y="917"/>
                  </a:lnTo>
                  <a:lnTo>
                    <a:pt x="794" y="916"/>
                  </a:lnTo>
                  <a:lnTo>
                    <a:pt x="773" y="915"/>
                  </a:lnTo>
                  <a:lnTo>
                    <a:pt x="752" y="913"/>
                  </a:lnTo>
                  <a:lnTo>
                    <a:pt x="731" y="910"/>
                  </a:lnTo>
                  <a:lnTo>
                    <a:pt x="710" y="907"/>
                  </a:lnTo>
                  <a:lnTo>
                    <a:pt x="689" y="904"/>
                  </a:lnTo>
                  <a:lnTo>
                    <a:pt x="669" y="900"/>
                  </a:lnTo>
                  <a:lnTo>
                    <a:pt x="648" y="896"/>
                  </a:lnTo>
                  <a:lnTo>
                    <a:pt x="628" y="891"/>
                  </a:lnTo>
                  <a:lnTo>
                    <a:pt x="589" y="880"/>
                  </a:lnTo>
                  <a:lnTo>
                    <a:pt x="569" y="873"/>
                  </a:lnTo>
                  <a:lnTo>
                    <a:pt x="550" y="866"/>
                  </a:lnTo>
                  <a:lnTo>
                    <a:pt x="531" y="859"/>
                  </a:lnTo>
                  <a:lnTo>
                    <a:pt x="512" y="851"/>
                  </a:lnTo>
                  <a:lnTo>
                    <a:pt x="493" y="843"/>
                  </a:lnTo>
                  <a:lnTo>
                    <a:pt x="475" y="835"/>
                  </a:lnTo>
                  <a:lnTo>
                    <a:pt x="457" y="826"/>
                  </a:lnTo>
                  <a:lnTo>
                    <a:pt x="439" y="816"/>
                  </a:lnTo>
                  <a:lnTo>
                    <a:pt x="421" y="806"/>
                  </a:lnTo>
                  <a:lnTo>
                    <a:pt x="404" y="796"/>
                  </a:lnTo>
                  <a:lnTo>
                    <a:pt x="387" y="785"/>
                  </a:lnTo>
                  <a:lnTo>
                    <a:pt x="370" y="774"/>
                  </a:lnTo>
                  <a:lnTo>
                    <a:pt x="353" y="763"/>
                  </a:lnTo>
                  <a:lnTo>
                    <a:pt x="337" y="751"/>
                  </a:lnTo>
                  <a:lnTo>
                    <a:pt x="321" y="739"/>
                  </a:lnTo>
                  <a:lnTo>
                    <a:pt x="305" y="726"/>
                  </a:lnTo>
                  <a:lnTo>
                    <a:pt x="290" y="713"/>
                  </a:lnTo>
                  <a:lnTo>
                    <a:pt x="275" y="700"/>
                  </a:lnTo>
                  <a:lnTo>
                    <a:pt x="260" y="686"/>
                  </a:lnTo>
                  <a:lnTo>
                    <a:pt x="246" y="672"/>
                  </a:lnTo>
                  <a:lnTo>
                    <a:pt x="232" y="658"/>
                  </a:lnTo>
                  <a:lnTo>
                    <a:pt x="217" y="643"/>
                  </a:lnTo>
                  <a:lnTo>
                    <a:pt x="204" y="628"/>
                  </a:lnTo>
                  <a:lnTo>
                    <a:pt x="191" y="613"/>
                  </a:lnTo>
                  <a:lnTo>
                    <a:pt x="178" y="597"/>
                  </a:lnTo>
                  <a:lnTo>
                    <a:pt x="166" y="581"/>
                  </a:lnTo>
                  <a:lnTo>
                    <a:pt x="154" y="565"/>
                  </a:lnTo>
                  <a:lnTo>
                    <a:pt x="143" y="548"/>
                  </a:lnTo>
                  <a:lnTo>
                    <a:pt x="132" y="532"/>
                  </a:lnTo>
                  <a:lnTo>
                    <a:pt x="121" y="514"/>
                  </a:lnTo>
                  <a:lnTo>
                    <a:pt x="111" y="497"/>
                  </a:lnTo>
                  <a:lnTo>
                    <a:pt x="101" y="479"/>
                  </a:lnTo>
                  <a:lnTo>
                    <a:pt x="91" y="461"/>
                  </a:lnTo>
                  <a:lnTo>
                    <a:pt x="82" y="443"/>
                  </a:lnTo>
                  <a:lnTo>
                    <a:pt x="74" y="425"/>
                  </a:lnTo>
                  <a:lnTo>
                    <a:pt x="66" y="406"/>
                  </a:lnTo>
                  <a:lnTo>
                    <a:pt x="58" y="387"/>
                  </a:lnTo>
                  <a:lnTo>
                    <a:pt x="51" y="368"/>
                  </a:lnTo>
                  <a:lnTo>
                    <a:pt x="44" y="349"/>
                  </a:lnTo>
                  <a:lnTo>
                    <a:pt x="38" y="329"/>
                  </a:lnTo>
                  <a:lnTo>
                    <a:pt x="32" y="310"/>
                  </a:lnTo>
                  <a:lnTo>
                    <a:pt x="26" y="289"/>
                  </a:lnTo>
                  <a:lnTo>
                    <a:pt x="21" y="269"/>
                  </a:lnTo>
                  <a:lnTo>
                    <a:pt x="17" y="248"/>
                  </a:lnTo>
                  <a:lnTo>
                    <a:pt x="13" y="228"/>
                  </a:lnTo>
                  <a:lnTo>
                    <a:pt x="10" y="207"/>
                  </a:lnTo>
                  <a:lnTo>
                    <a:pt x="7" y="186"/>
                  </a:lnTo>
                  <a:lnTo>
                    <a:pt x="4" y="165"/>
                  </a:lnTo>
                  <a:lnTo>
                    <a:pt x="2" y="144"/>
                  </a:lnTo>
                  <a:lnTo>
                    <a:pt x="1" y="123"/>
                  </a:lnTo>
                  <a:lnTo>
                    <a:pt x="0" y="101"/>
                  </a:lnTo>
                  <a:lnTo>
                    <a:pt x="0" y="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40" name="Rectangle 20">
              <a:extLst>
                <a:ext uri="{FF2B5EF4-FFF2-40B4-BE49-F238E27FC236}">
                  <a16:creationId xmlns:a16="http://schemas.microsoft.com/office/drawing/2014/main" id="{CB1FC0C3-0414-4CEA-810F-F59446FFE400}"/>
                </a:ext>
              </a:extLst>
            </p:cNvPr>
            <p:cNvSpPr>
              <a:spLocks noChangeArrowheads="1"/>
            </p:cNvSpPr>
            <p:nvPr/>
          </p:nvSpPr>
          <p:spPr bwMode="auto">
            <a:xfrm>
              <a:off x="2405" y="2813"/>
              <a:ext cx="60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725" tIns="44450" rIns="85725" bIns="44450">
              <a:spAutoFit/>
            </a:bodyPr>
            <a:lstStyle>
              <a:lvl1pPr defTabSz="801688">
                <a:defRPr>
                  <a:solidFill>
                    <a:schemeClr val="tx1"/>
                  </a:solidFill>
                  <a:latin typeface="Arial" panose="020B0604020202020204" pitchFamily="34" charset="0"/>
                </a:defRPr>
              </a:lvl1pPr>
              <a:lvl2pPr marL="742950" indent="-285750" defTabSz="801688">
                <a:defRPr>
                  <a:solidFill>
                    <a:schemeClr val="tx1"/>
                  </a:solidFill>
                  <a:latin typeface="Arial" panose="020B0604020202020204" pitchFamily="34" charset="0"/>
                </a:defRPr>
              </a:lvl2pPr>
              <a:lvl3pPr marL="1143000" indent="-228600" defTabSz="801688">
                <a:defRPr>
                  <a:solidFill>
                    <a:schemeClr val="tx1"/>
                  </a:solidFill>
                  <a:latin typeface="Arial" panose="020B0604020202020204" pitchFamily="34" charset="0"/>
                </a:defRPr>
              </a:lvl3pPr>
              <a:lvl4pPr marL="1600200" indent="-228600" defTabSz="801688">
                <a:defRPr>
                  <a:solidFill>
                    <a:schemeClr val="tx1"/>
                  </a:solidFill>
                  <a:latin typeface="Arial" panose="020B0604020202020204" pitchFamily="34" charset="0"/>
                </a:defRPr>
              </a:lvl4pPr>
              <a:lvl5pPr marL="2057400" indent="-228600" defTabSz="801688">
                <a:defRPr>
                  <a:solidFill>
                    <a:schemeClr val="tx1"/>
                  </a:solidFill>
                  <a:latin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defRPr>
              </a:lvl9pPr>
            </a:lstStyle>
            <a:p>
              <a:r>
                <a:rPr lang="fr-FR" altLang="en-US" sz="2000" b="1">
                  <a:solidFill>
                    <a:srgbClr val="000000"/>
                  </a:solidFill>
                </a:rPr>
                <a:t>19.2%</a:t>
              </a:r>
            </a:p>
          </p:txBody>
        </p:sp>
      </p:grpSp>
    </p:spTree>
  </p:cSld>
  <p:clrMapOvr>
    <a:masterClrMapping/>
  </p:clrMapOvr>
  <p:transition spd="slow" advTm="5172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8C7122D1-E5B4-4CA8-A9A4-37B4DBCC9D52}"/>
              </a:ext>
            </a:extLst>
          </p:cNvPr>
          <p:cNvSpPr>
            <a:spLocks noGrp="1" noChangeArrowheads="1"/>
          </p:cNvSpPr>
          <p:nvPr>
            <p:ph type="title"/>
          </p:nvPr>
        </p:nvSpPr>
        <p:spPr>
          <a:xfrm>
            <a:off x="152400" y="228600"/>
            <a:ext cx="5257800" cy="1143000"/>
          </a:xfrm>
        </p:spPr>
        <p:txBody>
          <a:bodyPr/>
          <a:lstStyle/>
          <a:p>
            <a:pPr eaLnBrk="1" hangingPunct="1"/>
            <a:r>
              <a:rPr lang="sr-Cyrl-CS" altLang="en-US" sz="3200" b="1"/>
              <a:t>Чиниоци</a:t>
            </a:r>
            <a:r>
              <a:rPr lang="en-US" altLang="en-US" sz="3200" b="1"/>
              <a:t> </a:t>
            </a:r>
            <a:r>
              <a:rPr lang="sr-Cyrl-CS" altLang="en-US" sz="3200" b="1"/>
              <a:t>ризика</a:t>
            </a:r>
            <a:r>
              <a:rPr lang="en-US" altLang="en-US" sz="3200" b="1"/>
              <a:t> </a:t>
            </a:r>
            <a:r>
              <a:rPr lang="sr-Cyrl-CS" altLang="en-US" sz="3200" b="1"/>
              <a:t>за</a:t>
            </a:r>
            <a:r>
              <a:rPr lang="en-US" altLang="en-US" sz="3200" b="1"/>
              <a:t> </a:t>
            </a:r>
            <a:r>
              <a:rPr lang="sr-Cyrl-CS" altLang="en-US" sz="3200" b="1"/>
              <a:t>настанак</a:t>
            </a:r>
            <a:r>
              <a:rPr lang="en-US" altLang="en-US" sz="3200" b="1"/>
              <a:t> </a:t>
            </a:r>
            <a:r>
              <a:rPr lang="sr-Cyrl-CS" altLang="en-US" sz="3200" b="1"/>
              <a:t>атеросклерозе</a:t>
            </a:r>
            <a:r>
              <a:rPr lang="en-US" altLang="en-US" sz="3200" b="1"/>
              <a:t> </a:t>
            </a:r>
            <a:r>
              <a:rPr lang="sr-Cyrl-CS" altLang="en-US" sz="3200" b="1"/>
              <a:t>су</a:t>
            </a:r>
            <a:r>
              <a:rPr lang="en-US" altLang="en-US" sz="3200" b="1"/>
              <a:t>:</a:t>
            </a:r>
          </a:p>
        </p:txBody>
      </p:sp>
      <p:sp>
        <p:nvSpPr>
          <p:cNvPr id="31747" name="Rectangle 3">
            <a:extLst>
              <a:ext uri="{FF2B5EF4-FFF2-40B4-BE49-F238E27FC236}">
                <a16:creationId xmlns:a16="http://schemas.microsoft.com/office/drawing/2014/main" id="{73F03950-03B8-4359-970C-710A5A842015}"/>
              </a:ext>
            </a:extLst>
          </p:cNvPr>
          <p:cNvSpPr>
            <a:spLocks noGrp="1" noChangeArrowheads="1"/>
          </p:cNvSpPr>
          <p:nvPr>
            <p:ph type="body" sz="half" idx="1"/>
          </p:nvPr>
        </p:nvSpPr>
        <p:spPr>
          <a:xfrm>
            <a:off x="457200" y="3124200"/>
            <a:ext cx="8686800" cy="3276600"/>
          </a:xfrm>
        </p:spPr>
        <p:txBody>
          <a:bodyPr/>
          <a:lstStyle/>
          <a:p>
            <a:pPr eaLnBrk="1" hangingPunct="1">
              <a:lnSpc>
                <a:spcPct val="90000"/>
              </a:lnSpc>
            </a:pPr>
            <a:r>
              <a:rPr lang="sr-Cyrl-CS" altLang="en-US" sz="2400"/>
              <a:t>метаболички</a:t>
            </a:r>
            <a:r>
              <a:rPr lang="en-US" altLang="en-US" sz="2400"/>
              <a:t> (</a:t>
            </a:r>
            <a:r>
              <a:rPr lang="sr-Cyrl-CS" altLang="en-US" sz="2400"/>
              <a:t>шећерна</a:t>
            </a:r>
            <a:r>
              <a:rPr lang="en-US" altLang="en-US" sz="2400"/>
              <a:t> </a:t>
            </a:r>
            <a:r>
              <a:rPr lang="sr-Cyrl-CS" altLang="en-US" sz="2400"/>
              <a:t>болест</a:t>
            </a:r>
            <a:r>
              <a:rPr lang="en-US" altLang="en-US" sz="2400"/>
              <a:t>, </a:t>
            </a:r>
            <a:r>
              <a:rPr lang="sr-Cyrl-CS" altLang="en-US" sz="2400"/>
              <a:t>хиперлипидемија</a:t>
            </a:r>
            <a:r>
              <a:rPr lang="en-US" altLang="en-US" sz="2400"/>
              <a:t>)</a:t>
            </a:r>
          </a:p>
          <a:p>
            <a:pPr eaLnBrk="1" hangingPunct="1">
              <a:lnSpc>
                <a:spcPct val="90000"/>
              </a:lnSpc>
            </a:pPr>
            <a:endParaRPr lang="sr-Latn-CS" altLang="en-US" sz="2400"/>
          </a:p>
          <a:p>
            <a:pPr eaLnBrk="1" hangingPunct="1">
              <a:lnSpc>
                <a:spcPct val="90000"/>
              </a:lnSpc>
            </a:pPr>
            <a:r>
              <a:rPr lang="sr-Cyrl-CS" altLang="en-US" sz="2400"/>
              <a:t>хуморални</a:t>
            </a:r>
            <a:r>
              <a:rPr lang="en-US" altLang="en-US" sz="2400"/>
              <a:t> (</a:t>
            </a:r>
            <a:r>
              <a:rPr lang="sr-Cyrl-CS" altLang="en-US" sz="2400"/>
              <a:t>хипотиреоза</a:t>
            </a:r>
            <a:r>
              <a:rPr lang="en-US" altLang="en-US" sz="2400"/>
              <a:t>)</a:t>
            </a:r>
          </a:p>
          <a:p>
            <a:pPr eaLnBrk="1" hangingPunct="1">
              <a:lnSpc>
                <a:spcPct val="90000"/>
              </a:lnSpc>
            </a:pPr>
            <a:endParaRPr lang="sr-Latn-CS" altLang="en-US" sz="2400"/>
          </a:p>
          <a:p>
            <a:pPr eaLnBrk="1" hangingPunct="1">
              <a:lnSpc>
                <a:spcPct val="90000"/>
              </a:lnSpc>
            </a:pPr>
            <a:r>
              <a:rPr lang="sr-Cyrl-CS" altLang="en-US" sz="2400"/>
              <a:t>хемодинамски</a:t>
            </a:r>
            <a:r>
              <a:rPr lang="en-US" altLang="en-US" sz="2400"/>
              <a:t> (</a:t>
            </a:r>
            <a:r>
              <a:rPr lang="sr-Cyrl-CS" altLang="en-US" sz="2400"/>
              <a:t>артеријска</a:t>
            </a:r>
            <a:r>
              <a:rPr lang="en-US" altLang="en-US" sz="2400"/>
              <a:t> </a:t>
            </a:r>
            <a:r>
              <a:rPr lang="sr-Cyrl-CS" altLang="en-US" sz="2400"/>
              <a:t>хипертензија</a:t>
            </a:r>
            <a:r>
              <a:rPr lang="en-US" altLang="en-US" sz="2400"/>
              <a:t>)</a:t>
            </a:r>
          </a:p>
          <a:p>
            <a:pPr eaLnBrk="1" hangingPunct="1">
              <a:lnSpc>
                <a:spcPct val="90000"/>
              </a:lnSpc>
            </a:pPr>
            <a:endParaRPr lang="sr-Latn-CS" altLang="en-US" sz="2400"/>
          </a:p>
          <a:p>
            <a:pPr eaLnBrk="1" hangingPunct="1">
              <a:lnSpc>
                <a:spcPct val="90000"/>
              </a:lnSpc>
            </a:pPr>
            <a:r>
              <a:rPr lang="sr-Cyrl-CS" altLang="en-US" sz="2400"/>
              <a:t>узроци</a:t>
            </a:r>
            <a:r>
              <a:rPr lang="en-US" altLang="en-US" sz="2400"/>
              <a:t> </a:t>
            </a:r>
            <a:r>
              <a:rPr lang="sr-Cyrl-CS" altLang="en-US" sz="2400"/>
              <a:t>средине</a:t>
            </a:r>
            <a:r>
              <a:rPr lang="en-US" altLang="en-US" sz="2400"/>
              <a:t> (</a:t>
            </a:r>
            <a:r>
              <a:rPr lang="sr-Cyrl-CS" altLang="en-US" sz="2400"/>
              <a:t>исхрана</a:t>
            </a:r>
            <a:r>
              <a:rPr lang="en-US" altLang="en-US" sz="2400"/>
              <a:t> </a:t>
            </a:r>
            <a:r>
              <a:rPr lang="sr-Cyrl-CS" altLang="en-US" sz="2400"/>
              <a:t>богата</a:t>
            </a:r>
            <a:r>
              <a:rPr lang="en-US" altLang="en-US" sz="2400"/>
              <a:t> </a:t>
            </a:r>
            <a:r>
              <a:rPr lang="sr-Cyrl-CS" altLang="en-US" sz="2400"/>
              <a:t>мастима</a:t>
            </a:r>
            <a:r>
              <a:rPr lang="en-US" altLang="en-US" sz="2400"/>
              <a:t> </a:t>
            </a:r>
            <a:r>
              <a:rPr lang="sr-Cyrl-CS" altLang="en-US" sz="2400"/>
              <a:t>и</a:t>
            </a:r>
            <a:r>
              <a:rPr lang="en-US" altLang="en-US" sz="2400"/>
              <a:t> </a:t>
            </a:r>
            <a:r>
              <a:rPr lang="sr-Cyrl-CS" altLang="en-US" sz="2400"/>
              <a:t>угљеним</a:t>
            </a:r>
            <a:r>
              <a:rPr lang="en-US" altLang="en-US" sz="2400"/>
              <a:t> </a:t>
            </a:r>
            <a:r>
              <a:rPr lang="sr-Cyrl-CS" altLang="en-US" sz="2400"/>
              <a:t>хидратима</a:t>
            </a:r>
            <a:r>
              <a:rPr lang="en-US" altLang="en-US" sz="2400"/>
              <a:t>, </a:t>
            </a:r>
            <a:r>
              <a:rPr lang="sr-Cyrl-CS" altLang="en-US" sz="2400"/>
              <a:t>пушење</a:t>
            </a:r>
            <a:r>
              <a:rPr lang="en-US" altLang="en-US" sz="2400"/>
              <a:t>, </a:t>
            </a:r>
            <a:r>
              <a:rPr lang="sr-Cyrl-CS" altLang="en-US" sz="2400"/>
              <a:t>и</a:t>
            </a:r>
            <a:r>
              <a:rPr lang="en-US" altLang="en-US" sz="2400"/>
              <a:t> </a:t>
            </a:r>
            <a:r>
              <a:rPr lang="sr-Cyrl-CS" altLang="en-US" sz="2400"/>
              <a:t>смањена</a:t>
            </a:r>
            <a:r>
              <a:rPr lang="en-US" altLang="en-US" sz="2400"/>
              <a:t> </a:t>
            </a:r>
            <a:r>
              <a:rPr lang="sr-Cyrl-CS" altLang="en-US" sz="2400"/>
              <a:t>телесна</a:t>
            </a:r>
            <a:r>
              <a:rPr lang="en-US" altLang="en-US" sz="2400"/>
              <a:t> </a:t>
            </a:r>
            <a:r>
              <a:rPr lang="sr-Cyrl-CS" altLang="en-US" sz="2400"/>
              <a:t>активност</a:t>
            </a:r>
            <a:r>
              <a:rPr lang="en-US" altLang="en-US" sz="2400"/>
              <a:t>).</a:t>
            </a:r>
          </a:p>
        </p:txBody>
      </p:sp>
      <p:pic>
        <p:nvPicPr>
          <p:cNvPr id="31748" name="Picture 7" descr="18077">
            <a:extLst>
              <a:ext uri="{FF2B5EF4-FFF2-40B4-BE49-F238E27FC236}">
                <a16:creationId xmlns:a16="http://schemas.microsoft.com/office/drawing/2014/main" id="{710F9A79-B9F0-4831-8D55-29E8CA11339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34000" y="0"/>
            <a:ext cx="3810000" cy="3048000"/>
          </a:xfrm>
          <a:noFill/>
        </p:spPr>
      </p:pic>
    </p:spTree>
  </p:cSld>
  <p:clrMapOvr>
    <a:masterClrMapping/>
  </p:clrMapOvr>
  <mc:AlternateContent xmlns:mc="http://schemas.openxmlformats.org/markup-compatibility/2006" xmlns:p14="http://schemas.microsoft.com/office/powerpoint/2010/main">
    <mc:Choice Requires="p14">
      <p:transition spd="slow" p14:dur="2000" advTm="36163"/>
    </mc:Choice>
    <mc:Fallback xmlns="">
      <p:transition spd="slow" advTm="36163"/>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284B0741-B91D-4CA9-8952-63A3074F3473}"/>
              </a:ext>
            </a:extLst>
          </p:cNvPr>
          <p:cNvSpPr>
            <a:spLocks noGrp="1" noChangeArrowheads="1"/>
          </p:cNvSpPr>
          <p:nvPr>
            <p:ph type="title"/>
          </p:nvPr>
        </p:nvSpPr>
        <p:spPr>
          <a:xfrm>
            <a:off x="457200" y="0"/>
            <a:ext cx="8229600" cy="1143000"/>
          </a:xfrm>
        </p:spPr>
        <p:txBody>
          <a:bodyPr/>
          <a:lstStyle/>
          <a:p>
            <a:pPr eaLnBrk="1" hangingPunct="1"/>
            <a:r>
              <a:rPr lang="sr-Latn-CS" altLang="en-US" sz="4000" b="1">
                <a:solidFill>
                  <a:srgbClr val="FF3300"/>
                </a:solidFill>
              </a:rPr>
              <a:t>2. </a:t>
            </a:r>
            <a:r>
              <a:rPr lang="en-US" altLang="en-US" sz="4000" b="1">
                <a:solidFill>
                  <a:srgbClr val="FF3300"/>
                </a:solidFill>
              </a:rPr>
              <a:t>Birgerova bolest</a:t>
            </a:r>
            <a:r>
              <a:rPr lang="en-US" altLang="en-US" sz="3600"/>
              <a:t> – Mb Burger (Trombangitis obliterans)</a:t>
            </a:r>
          </a:p>
        </p:txBody>
      </p:sp>
      <p:sp>
        <p:nvSpPr>
          <p:cNvPr id="32771" name="Rectangle 3">
            <a:extLst>
              <a:ext uri="{FF2B5EF4-FFF2-40B4-BE49-F238E27FC236}">
                <a16:creationId xmlns:a16="http://schemas.microsoft.com/office/drawing/2014/main" id="{89FF1FA4-B84F-436E-9B8D-6E5A46309D1E}"/>
              </a:ext>
            </a:extLst>
          </p:cNvPr>
          <p:cNvSpPr>
            <a:spLocks noGrp="1" noChangeArrowheads="1"/>
          </p:cNvSpPr>
          <p:nvPr>
            <p:ph idx="1"/>
          </p:nvPr>
        </p:nvSpPr>
        <p:spPr>
          <a:xfrm>
            <a:off x="0" y="1295400"/>
            <a:ext cx="8915400" cy="5562600"/>
          </a:xfrm>
        </p:spPr>
        <p:txBody>
          <a:bodyPr/>
          <a:lstStyle/>
          <a:p>
            <a:pPr algn="just" eaLnBrk="1" hangingPunct="1">
              <a:lnSpc>
                <a:spcPct val="80000"/>
              </a:lnSpc>
            </a:pPr>
            <a:r>
              <a:rPr lang="sr-Cyrl-CS" altLang="en-US" sz="2400" b="1" u="sng" dirty="0"/>
              <a:t>хронично</a:t>
            </a:r>
            <a:r>
              <a:rPr lang="en-US" altLang="en-US" sz="2400" b="1" u="sng" dirty="0"/>
              <a:t> </a:t>
            </a:r>
            <a:r>
              <a:rPr lang="sr-Cyrl-CS" altLang="en-US" sz="2400" b="1" u="sng" dirty="0"/>
              <a:t>обољење</a:t>
            </a:r>
            <a:r>
              <a:rPr lang="en-US" altLang="en-US" sz="2400" b="1" u="sng" dirty="0"/>
              <a:t> </a:t>
            </a:r>
            <a:r>
              <a:rPr lang="sr-Cyrl-CS" altLang="en-US" sz="2400" b="1" u="sng" dirty="0"/>
              <a:t>артерија</a:t>
            </a:r>
            <a:r>
              <a:rPr lang="en-US" altLang="en-US" sz="2400" dirty="0"/>
              <a:t>  </a:t>
            </a:r>
            <a:endParaRPr lang="sr-Latn-CS" altLang="en-US" sz="2400" dirty="0"/>
          </a:p>
          <a:p>
            <a:pPr algn="just" eaLnBrk="1" hangingPunct="1">
              <a:lnSpc>
                <a:spcPct val="80000"/>
              </a:lnSpc>
            </a:pPr>
            <a:r>
              <a:rPr lang="sr-Cyrl-CS" altLang="en-US" sz="2400" b="1" u="sng" dirty="0"/>
              <a:t>код</a:t>
            </a:r>
            <a:r>
              <a:rPr lang="en-US" altLang="en-US" sz="2400" b="1" u="sng" dirty="0"/>
              <a:t> </a:t>
            </a:r>
            <a:r>
              <a:rPr lang="sr-Cyrl-CS" altLang="en-US" sz="2400" b="1" u="sng" dirty="0"/>
              <a:t>мушкараца</a:t>
            </a:r>
            <a:r>
              <a:rPr lang="en-US" altLang="en-US" sz="2400" dirty="0"/>
              <a:t> </a:t>
            </a:r>
            <a:r>
              <a:rPr lang="sr-Cyrl-CS" altLang="en-US" sz="2400" dirty="0"/>
              <a:t>између</a:t>
            </a:r>
            <a:r>
              <a:rPr lang="en-US" altLang="en-US" sz="2400" dirty="0"/>
              <a:t> 17. </a:t>
            </a:r>
            <a:r>
              <a:rPr lang="sr-Cyrl-CS" altLang="en-US" sz="2400" dirty="0"/>
              <a:t>и</a:t>
            </a:r>
            <a:r>
              <a:rPr lang="en-US" altLang="en-US" sz="2400" dirty="0"/>
              <a:t> 45. </a:t>
            </a:r>
            <a:r>
              <a:rPr lang="sr-Cyrl-CS" altLang="en-US" sz="2400" dirty="0"/>
              <a:t>године</a:t>
            </a:r>
            <a:r>
              <a:rPr lang="en-US" altLang="en-US" sz="2400" dirty="0"/>
              <a:t>,  </a:t>
            </a:r>
            <a:r>
              <a:rPr lang="sr-Cyrl-CS" altLang="en-US" sz="2400" dirty="0"/>
              <a:t>углавном</a:t>
            </a:r>
            <a:r>
              <a:rPr lang="en-US" altLang="en-US" sz="2400" dirty="0"/>
              <a:t> </a:t>
            </a:r>
            <a:r>
              <a:rPr lang="sr-Cyrl-CS" altLang="en-US" sz="2400" dirty="0"/>
              <a:t>код</a:t>
            </a:r>
            <a:r>
              <a:rPr lang="en-US" altLang="en-US" sz="2400" dirty="0"/>
              <a:t> </a:t>
            </a:r>
            <a:r>
              <a:rPr lang="sr-Cyrl-CS" altLang="en-US" sz="2400" dirty="0"/>
              <a:t>пушача</a:t>
            </a:r>
            <a:r>
              <a:rPr lang="en-US" altLang="en-US" sz="2400" dirty="0"/>
              <a:t>.</a:t>
            </a:r>
          </a:p>
          <a:p>
            <a:pPr algn="just" eaLnBrk="1" hangingPunct="1">
              <a:lnSpc>
                <a:spcPct val="80000"/>
              </a:lnSpc>
            </a:pPr>
            <a:r>
              <a:rPr lang="sr-Cyrl-CS" altLang="en-US" sz="2400" b="1" u="sng" dirty="0" err="1"/>
              <a:t>Патоанатомски</a:t>
            </a:r>
            <a:r>
              <a:rPr lang="en-US" altLang="en-US" sz="2400" dirty="0"/>
              <a:t> </a:t>
            </a:r>
            <a:r>
              <a:rPr lang="sr-Cyrl-CS" altLang="en-US" sz="2400" dirty="0"/>
              <a:t>постоје</a:t>
            </a:r>
            <a:r>
              <a:rPr lang="en-US" altLang="en-US" sz="2400" dirty="0"/>
              <a:t> </a:t>
            </a:r>
            <a:endParaRPr lang="sr-Latn-CS" altLang="en-US" sz="2400" dirty="0"/>
          </a:p>
          <a:p>
            <a:pPr lvl="1" algn="just" eaLnBrk="1" hangingPunct="1">
              <a:lnSpc>
                <a:spcPct val="80000"/>
              </a:lnSpc>
            </a:pPr>
            <a:r>
              <a:rPr lang="sr-Cyrl-CS" altLang="en-US" sz="2000" dirty="0" err="1"/>
              <a:t>сегментарне</a:t>
            </a:r>
            <a:r>
              <a:rPr lang="en-US" altLang="en-US" sz="2000" dirty="0"/>
              <a:t>, </a:t>
            </a:r>
            <a:r>
              <a:rPr lang="sr-Cyrl-CS" altLang="en-US" sz="2000" dirty="0" err="1"/>
              <a:t>запаљењске</a:t>
            </a:r>
            <a:r>
              <a:rPr lang="en-US" altLang="en-US" sz="2000" dirty="0"/>
              <a:t> </a:t>
            </a:r>
            <a:r>
              <a:rPr lang="sr-Cyrl-CS" altLang="en-US" sz="2000" dirty="0"/>
              <a:t>промене</a:t>
            </a:r>
            <a:r>
              <a:rPr lang="en-US" altLang="en-US" sz="2000" dirty="0"/>
              <a:t> </a:t>
            </a:r>
            <a:r>
              <a:rPr lang="sr-Cyrl-CS" altLang="en-US" sz="2000" dirty="0"/>
              <a:t>у</a:t>
            </a:r>
            <a:r>
              <a:rPr lang="en-US" altLang="en-US" sz="2000" dirty="0"/>
              <a:t> </a:t>
            </a:r>
            <a:r>
              <a:rPr lang="sr-Cyrl-CS" altLang="en-US" sz="2000" dirty="0"/>
              <a:t>периферним</a:t>
            </a:r>
            <a:r>
              <a:rPr lang="en-US" altLang="en-US" sz="2000" dirty="0"/>
              <a:t> </a:t>
            </a:r>
            <a:r>
              <a:rPr lang="sr-Cyrl-CS" altLang="en-US" sz="2000" dirty="0"/>
              <a:t>артеријама</a:t>
            </a:r>
            <a:r>
              <a:rPr lang="en-US" altLang="en-US" sz="2000" dirty="0"/>
              <a:t> </a:t>
            </a:r>
            <a:r>
              <a:rPr lang="sr-Cyrl-CS" altLang="en-US" sz="2000" dirty="0"/>
              <a:t>и</a:t>
            </a:r>
            <a:r>
              <a:rPr lang="en-US" altLang="en-US" sz="2000" dirty="0"/>
              <a:t> </a:t>
            </a:r>
            <a:r>
              <a:rPr lang="sr-Cyrl-CS" altLang="en-US" sz="2000" dirty="0"/>
              <a:t>венама</a:t>
            </a:r>
            <a:r>
              <a:rPr lang="en-US" altLang="en-US" sz="2000" dirty="0"/>
              <a:t>, </a:t>
            </a:r>
            <a:r>
              <a:rPr lang="sr-Cyrl-CS" altLang="en-US" sz="2000" dirty="0"/>
              <a:t>удружене</a:t>
            </a:r>
            <a:r>
              <a:rPr lang="en-US" altLang="en-US" sz="2000" dirty="0"/>
              <a:t> </a:t>
            </a:r>
            <a:r>
              <a:rPr lang="sr-Cyrl-CS" altLang="en-US" sz="2000" dirty="0"/>
              <a:t>са</a:t>
            </a:r>
            <a:r>
              <a:rPr lang="en-US" altLang="en-US" sz="2000" dirty="0"/>
              <a:t> </a:t>
            </a:r>
            <a:r>
              <a:rPr lang="sr-Cyrl-CS" altLang="en-US" sz="2000" dirty="0"/>
              <a:t>артеријским</a:t>
            </a:r>
            <a:r>
              <a:rPr lang="en-US" altLang="en-US" sz="2000" dirty="0"/>
              <a:t> </a:t>
            </a:r>
            <a:r>
              <a:rPr lang="sr-Cyrl-CS" altLang="en-US" sz="2000" dirty="0"/>
              <a:t>и</a:t>
            </a:r>
            <a:r>
              <a:rPr lang="en-US" altLang="en-US" sz="2000" dirty="0"/>
              <a:t> </a:t>
            </a:r>
            <a:r>
              <a:rPr lang="sr-Cyrl-CS" altLang="en-US" sz="2000" dirty="0"/>
              <a:t>венским</a:t>
            </a:r>
            <a:r>
              <a:rPr lang="en-US" altLang="en-US" sz="2000" dirty="0"/>
              <a:t> </a:t>
            </a:r>
            <a:r>
              <a:rPr lang="sr-Cyrl-CS" altLang="en-US" sz="2000" dirty="0"/>
              <a:t>тромбозама</a:t>
            </a:r>
            <a:r>
              <a:rPr lang="en-US" altLang="en-US" sz="2000" dirty="0"/>
              <a:t>, </a:t>
            </a:r>
            <a:r>
              <a:rPr lang="sr-Cyrl-CS" altLang="en-US" sz="2000" dirty="0"/>
              <a:t>које</a:t>
            </a:r>
            <a:r>
              <a:rPr lang="en-US" altLang="en-US" sz="2000" dirty="0"/>
              <a:t> </a:t>
            </a:r>
            <a:r>
              <a:rPr lang="sr-Cyrl-CS" altLang="en-US" sz="2000" dirty="0"/>
              <a:t>могу</a:t>
            </a:r>
            <a:r>
              <a:rPr lang="en-US" altLang="en-US" sz="2000" dirty="0"/>
              <a:t> </a:t>
            </a:r>
            <a:r>
              <a:rPr lang="sr-Cyrl-CS" altLang="en-US" sz="2000" dirty="0"/>
              <a:t>изазвати</a:t>
            </a:r>
            <a:r>
              <a:rPr lang="en-US" altLang="en-US" sz="2000" dirty="0"/>
              <a:t> </a:t>
            </a:r>
            <a:r>
              <a:rPr lang="sr-Cyrl-CS" altLang="en-US" sz="2000" dirty="0"/>
              <a:t>гангрену</a:t>
            </a:r>
            <a:r>
              <a:rPr lang="en-US" altLang="en-US" sz="2000" dirty="0"/>
              <a:t>. </a:t>
            </a:r>
            <a:endParaRPr lang="sr-Latn-CS" altLang="en-US" sz="2000" dirty="0"/>
          </a:p>
          <a:p>
            <a:pPr lvl="1" algn="just" eaLnBrk="1" hangingPunct="1">
              <a:lnSpc>
                <a:spcPct val="80000"/>
              </a:lnSpc>
            </a:pPr>
            <a:r>
              <a:rPr lang="sr-Cyrl-CS" altLang="en-US" sz="2000" dirty="0"/>
              <a:t>Иако</a:t>
            </a:r>
            <a:r>
              <a:rPr lang="en-US" altLang="en-US" sz="2000" dirty="0"/>
              <a:t> </a:t>
            </a:r>
            <a:r>
              <a:rPr lang="sr-Cyrl-CS" altLang="en-US" sz="2000" dirty="0"/>
              <a:t>обољење</a:t>
            </a:r>
            <a:r>
              <a:rPr lang="en-US" altLang="en-US" sz="2000" dirty="0"/>
              <a:t> </a:t>
            </a:r>
            <a:r>
              <a:rPr lang="sr-Cyrl-CS" altLang="en-US" sz="2000" dirty="0"/>
              <a:t>захвата</a:t>
            </a:r>
            <a:r>
              <a:rPr lang="en-US" altLang="en-US" sz="2000" dirty="0"/>
              <a:t> </a:t>
            </a:r>
            <a:r>
              <a:rPr lang="sr-Cyrl-CS" altLang="en-US" sz="2000" dirty="0"/>
              <a:t>универзално</a:t>
            </a:r>
            <a:r>
              <a:rPr lang="en-US" altLang="en-US" sz="2000" dirty="0"/>
              <a:t> </a:t>
            </a:r>
            <a:r>
              <a:rPr lang="sr-Cyrl-CS" altLang="en-US" sz="2000" dirty="0"/>
              <a:t>све</a:t>
            </a:r>
            <a:r>
              <a:rPr lang="en-US" altLang="en-US" sz="2000" dirty="0"/>
              <a:t> </a:t>
            </a:r>
            <a:r>
              <a:rPr lang="sr-Cyrl-CS" altLang="en-US" sz="2000" dirty="0"/>
              <a:t>артерије</a:t>
            </a:r>
            <a:r>
              <a:rPr lang="en-US" altLang="en-US" sz="2000" dirty="0"/>
              <a:t>, </a:t>
            </a:r>
            <a:r>
              <a:rPr lang="sr-Cyrl-CS" altLang="en-US" sz="2000" dirty="0"/>
              <a:t>најчешће</a:t>
            </a:r>
            <a:r>
              <a:rPr lang="en-US" altLang="en-US" sz="2000" dirty="0"/>
              <a:t> </a:t>
            </a:r>
            <a:r>
              <a:rPr lang="sr-Cyrl-CS" altLang="en-US" sz="2000" dirty="0"/>
              <a:t>је</a:t>
            </a:r>
            <a:r>
              <a:rPr lang="en-US" altLang="en-US" sz="2000" dirty="0"/>
              <a:t> </a:t>
            </a:r>
            <a:r>
              <a:rPr lang="sr-Cyrl-CS" altLang="en-US" sz="2000" dirty="0"/>
              <a:t>процес</a:t>
            </a:r>
            <a:r>
              <a:rPr lang="en-US" altLang="en-US" sz="2000" dirty="0"/>
              <a:t> </a:t>
            </a:r>
            <a:r>
              <a:rPr lang="sr-Cyrl-CS" altLang="en-US" sz="2000" dirty="0"/>
              <a:t>локализован</a:t>
            </a:r>
            <a:r>
              <a:rPr lang="en-US" altLang="en-US" sz="2000" dirty="0"/>
              <a:t> </a:t>
            </a:r>
            <a:r>
              <a:rPr lang="sr-Cyrl-CS" altLang="en-US" sz="2000" dirty="0"/>
              <a:t>на</a:t>
            </a:r>
            <a:r>
              <a:rPr lang="en-US" altLang="en-US" sz="2000" dirty="0"/>
              <a:t> </a:t>
            </a:r>
            <a:r>
              <a:rPr lang="sr-Cyrl-CS" altLang="en-US" sz="2000" dirty="0"/>
              <a:t>артеријама</a:t>
            </a:r>
            <a:r>
              <a:rPr lang="en-US" altLang="en-US" sz="2000" dirty="0"/>
              <a:t> </a:t>
            </a:r>
            <a:r>
              <a:rPr lang="sr-Cyrl-CS" altLang="en-US" sz="2000" dirty="0"/>
              <a:t>доњих</a:t>
            </a:r>
            <a:r>
              <a:rPr lang="en-US" altLang="en-US" sz="2000" dirty="0"/>
              <a:t> </a:t>
            </a:r>
            <a:r>
              <a:rPr lang="sr-Cyrl-CS" altLang="en-US" sz="2000" dirty="0"/>
              <a:t>екстремитета</a:t>
            </a:r>
            <a:r>
              <a:rPr lang="en-US" altLang="en-US" sz="2000" dirty="0"/>
              <a:t>.</a:t>
            </a:r>
          </a:p>
          <a:p>
            <a:pPr algn="just" eaLnBrk="1" hangingPunct="1">
              <a:lnSpc>
                <a:spcPct val="80000"/>
              </a:lnSpc>
            </a:pPr>
            <a:r>
              <a:rPr lang="sr-Cyrl-CS" altLang="en-US" sz="2400" b="1" u="sng" dirty="0"/>
              <a:t>Узрок</a:t>
            </a:r>
            <a:r>
              <a:rPr lang="en-US" altLang="en-US" sz="2400" dirty="0"/>
              <a:t> </a:t>
            </a:r>
            <a:r>
              <a:rPr lang="sr-Cyrl-CS" altLang="en-US" sz="2400" dirty="0"/>
              <a:t>није</a:t>
            </a:r>
            <a:r>
              <a:rPr lang="en-US" altLang="en-US" sz="2400" dirty="0"/>
              <a:t> </a:t>
            </a:r>
            <a:r>
              <a:rPr lang="sr-Cyrl-CS" altLang="en-US" sz="2400" dirty="0"/>
              <a:t>познат</a:t>
            </a:r>
            <a:r>
              <a:rPr lang="en-US" altLang="en-US" sz="2400" dirty="0"/>
              <a:t>, </a:t>
            </a:r>
            <a:r>
              <a:rPr lang="sr-Cyrl-CS" altLang="en-US" sz="2400" dirty="0"/>
              <a:t>али</a:t>
            </a:r>
            <a:r>
              <a:rPr lang="en-US" altLang="en-US" sz="2400" dirty="0"/>
              <a:t> </a:t>
            </a:r>
            <a:r>
              <a:rPr lang="sr-Cyrl-CS" altLang="en-US" sz="2400" dirty="0"/>
              <a:t>недвосмислена</a:t>
            </a:r>
            <a:r>
              <a:rPr lang="en-US" altLang="en-US" sz="2400" dirty="0"/>
              <a:t> </a:t>
            </a:r>
            <a:r>
              <a:rPr lang="sr-Cyrl-CS" altLang="en-US" sz="2400" dirty="0"/>
              <a:t>је</a:t>
            </a:r>
            <a:r>
              <a:rPr lang="en-US" altLang="en-US" sz="2400" dirty="0"/>
              <a:t> </a:t>
            </a:r>
            <a:r>
              <a:rPr lang="sr-Cyrl-CS" altLang="en-US" sz="2400" dirty="0"/>
              <a:t>повезаност са</a:t>
            </a:r>
            <a:r>
              <a:rPr lang="en-US" altLang="en-US" sz="2400" dirty="0"/>
              <a:t> </a:t>
            </a:r>
            <a:r>
              <a:rPr lang="sr-Cyrl-CS" altLang="en-US" sz="2400" dirty="0">
                <a:solidFill>
                  <a:srgbClr val="FF0000"/>
                </a:solidFill>
              </a:rPr>
              <a:t>пушењем</a:t>
            </a:r>
            <a:r>
              <a:rPr lang="en-US" altLang="en-US" sz="2400" dirty="0"/>
              <a:t>. </a:t>
            </a:r>
            <a:endParaRPr lang="sr-Latn-CS" altLang="en-US" sz="2400" dirty="0"/>
          </a:p>
          <a:p>
            <a:pPr algn="just" eaLnBrk="1" hangingPunct="1">
              <a:lnSpc>
                <a:spcPct val="80000"/>
              </a:lnSpc>
            </a:pPr>
            <a:endParaRPr lang="sr-Latn-CS" altLang="en-US" sz="2400" dirty="0"/>
          </a:p>
          <a:p>
            <a:pPr algn="just" eaLnBrk="1" hangingPunct="1">
              <a:lnSpc>
                <a:spcPct val="80000"/>
              </a:lnSpc>
            </a:pPr>
            <a:r>
              <a:rPr lang="sr-Cyrl-CS" altLang="en-US" sz="2400" b="1" u="sng" dirty="0"/>
              <a:t>Клиничка</a:t>
            </a:r>
            <a:r>
              <a:rPr lang="en-US" altLang="en-US" sz="2400" b="1" u="sng" dirty="0"/>
              <a:t> </a:t>
            </a:r>
            <a:r>
              <a:rPr lang="sr-Cyrl-CS" altLang="en-US" sz="2400" b="1" u="sng" dirty="0"/>
              <a:t>слика</a:t>
            </a:r>
            <a:r>
              <a:rPr lang="en-US" altLang="en-US" sz="2400" b="1" u="sng" dirty="0"/>
              <a:t>:</a:t>
            </a:r>
            <a:r>
              <a:rPr lang="en-US" altLang="en-US" sz="2400" dirty="0"/>
              <a:t> </a:t>
            </a:r>
            <a:r>
              <a:rPr lang="sr-Cyrl-CS" altLang="en-US" sz="2400" dirty="0"/>
              <a:t>у</a:t>
            </a:r>
            <a:r>
              <a:rPr lang="en-US" altLang="en-US" sz="2400" dirty="0"/>
              <a:t> </a:t>
            </a:r>
            <a:r>
              <a:rPr lang="sr-Cyrl-CS" altLang="en-US" sz="2400" dirty="0"/>
              <a:t>почетку</a:t>
            </a:r>
            <a:r>
              <a:rPr lang="en-US" altLang="en-US" sz="2400" dirty="0"/>
              <a:t> </a:t>
            </a:r>
            <a:r>
              <a:rPr lang="sr-Cyrl-CS" altLang="en-US" sz="2400" dirty="0"/>
              <a:t>симптоми</a:t>
            </a:r>
            <a:r>
              <a:rPr lang="en-US" altLang="en-US" sz="2400" dirty="0"/>
              <a:t> </a:t>
            </a:r>
            <a:r>
              <a:rPr lang="sr-Cyrl-CS" altLang="en-US" sz="2400" dirty="0"/>
              <a:t>су</a:t>
            </a:r>
            <a:r>
              <a:rPr lang="en-US" altLang="en-US" sz="2400" dirty="0"/>
              <a:t> </a:t>
            </a:r>
            <a:r>
              <a:rPr lang="sr-Cyrl-CS" altLang="en-US" sz="2400" dirty="0"/>
              <a:t>нетипични</a:t>
            </a:r>
            <a:r>
              <a:rPr lang="en-US" altLang="en-US" sz="2400" dirty="0"/>
              <a:t> –</a:t>
            </a:r>
            <a:endParaRPr lang="sr-Latn-CS" altLang="en-US" sz="2400" dirty="0"/>
          </a:p>
          <a:p>
            <a:pPr lvl="1" algn="just" eaLnBrk="1" hangingPunct="1">
              <a:lnSpc>
                <a:spcPct val="80000"/>
              </a:lnSpc>
            </a:pPr>
            <a:r>
              <a:rPr lang="sr-Cyrl-CS" altLang="en-US" sz="2000" dirty="0"/>
              <a:t>осећај</a:t>
            </a:r>
            <a:r>
              <a:rPr lang="en-US" altLang="en-US" sz="2000" dirty="0"/>
              <a:t> </a:t>
            </a:r>
            <a:r>
              <a:rPr lang="sr-Cyrl-CS" altLang="en-US" sz="2000" dirty="0"/>
              <a:t>хладноће</a:t>
            </a:r>
            <a:r>
              <a:rPr lang="en-US" altLang="en-US" sz="2000" dirty="0"/>
              <a:t>, </a:t>
            </a:r>
            <a:r>
              <a:rPr lang="sr-Cyrl-CS" altLang="en-US" sz="2000" dirty="0"/>
              <a:t>замора</a:t>
            </a:r>
            <a:r>
              <a:rPr lang="en-US" altLang="en-US" sz="2000" dirty="0"/>
              <a:t> </a:t>
            </a:r>
            <a:r>
              <a:rPr lang="sr-Cyrl-CS" altLang="en-US" sz="2000" dirty="0"/>
              <a:t>и</a:t>
            </a:r>
            <a:r>
              <a:rPr lang="en-US" altLang="en-US" sz="2000" dirty="0"/>
              <a:t> </a:t>
            </a:r>
            <a:r>
              <a:rPr lang="sr-Cyrl-CS" altLang="en-US" sz="2000" dirty="0"/>
              <a:t>пецкања</a:t>
            </a:r>
            <a:r>
              <a:rPr lang="en-US" altLang="en-US" sz="2000" dirty="0"/>
              <a:t>; </a:t>
            </a:r>
            <a:endParaRPr lang="sr-Latn-CS" altLang="en-US" sz="2000" dirty="0"/>
          </a:p>
          <a:p>
            <a:pPr lvl="1" algn="just" eaLnBrk="1" hangingPunct="1">
              <a:lnSpc>
                <a:spcPct val="80000"/>
              </a:lnSpc>
            </a:pPr>
            <a:r>
              <a:rPr lang="sr-Cyrl-CS" altLang="en-US" sz="2000" dirty="0"/>
              <a:t>у</a:t>
            </a:r>
            <a:r>
              <a:rPr lang="en-US" altLang="en-US" sz="2000" dirty="0"/>
              <a:t> </a:t>
            </a:r>
            <a:r>
              <a:rPr lang="sr-Cyrl-CS" altLang="en-US" sz="2000" dirty="0"/>
              <a:t>око</a:t>
            </a:r>
            <a:r>
              <a:rPr lang="en-US" altLang="en-US" sz="2000" dirty="0"/>
              <a:t> 30% </a:t>
            </a:r>
            <a:r>
              <a:rPr lang="sr-Cyrl-CS" altLang="en-US" sz="2000" dirty="0"/>
              <a:t>случајева</a:t>
            </a:r>
            <a:r>
              <a:rPr lang="en-US" altLang="en-US" sz="2000" dirty="0"/>
              <a:t> </a:t>
            </a:r>
            <a:r>
              <a:rPr lang="sr-Cyrl-CS" altLang="en-US" sz="2000" dirty="0"/>
              <a:t>постоји</a:t>
            </a:r>
            <a:r>
              <a:rPr lang="en-US" altLang="en-US" sz="2000" dirty="0"/>
              <a:t> </a:t>
            </a:r>
            <a:r>
              <a:rPr lang="sr-Cyrl-CS" altLang="en-US" sz="2000" dirty="0" err="1"/>
              <a:t>миграторни</a:t>
            </a:r>
            <a:r>
              <a:rPr lang="en-US" altLang="en-US" sz="2000" dirty="0"/>
              <a:t> </a:t>
            </a:r>
            <a:r>
              <a:rPr lang="sr-Cyrl-CS" altLang="en-US" sz="2000" dirty="0"/>
              <a:t>флебитис</a:t>
            </a:r>
            <a:r>
              <a:rPr lang="en-US" altLang="en-US" sz="2000" dirty="0"/>
              <a:t>, </a:t>
            </a:r>
            <a:r>
              <a:rPr lang="sr-Cyrl-CS" altLang="en-US" sz="2000" dirty="0"/>
              <a:t>а</a:t>
            </a:r>
            <a:r>
              <a:rPr lang="en-US" altLang="en-US" sz="2000" dirty="0"/>
              <a:t> </a:t>
            </a:r>
            <a:r>
              <a:rPr lang="sr-Cyrl-CS" altLang="en-US" sz="2000" dirty="0"/>
              <a:t>касније</a:t>
            </a:r>
            <a:r>
              <a:rPr lang="en-US" altLang="en-US" sz="2000" dirty="0"/>
              <a:t> </a:t>
            </a:r>
            <a:endParaRPr lang="sr-Latn-CS" altLang="en-US" sz="2000" dirty="0"/>
          </a:p>
          <a:p>
            <a:pPr lvl="1" algn="just" eaLnBrk="1" hangingPunct="1">
              <a:lnSpc>
                <a:spcPct val="80000"/>
              </a:lnSpc>
            </a:pPr>
            <a:r>
              <a:rPr lang="sr-Cyrl-CS" altLang="en-US" sz="2000" dirty="0"/>
              <a:t>симптоми</a:t>
            </a:r>
            <a:r>
              <a:rPr lang="en-US" altLang="en-US" sz="2000" dirty="0"/>
              <a:t> </a:t>
            </a:r>
            <a:r>
              <a:rPr lang="sr-Cyrl-CS" altLang="en-US" sz="2000" dirty="0"/>
              <a:t>и</a:t>
            </a:r>
            <a:r>
              <a:rPr lang="en-US" altLang="en-US" sz="2000" dirty="0"/>
              <a:t> </a:t>
            </a:r>
            <a:r>
              <a:rPr lang="sr-Cyrl-CS" altLang="en-US" sz="2000" dirty="0"/>
              <a:t>знаци</a:t>
            </a:r>
            <a:r>
              <a:rPr lang="en-US" altLang="en-US" sz="2000" dirty="0"/>
              <a:t> </a:t>
            </a:r>
            <a:r>
              <a:rPr lang="sr-Cyrl-CS" altLang="en-US" sz="2000" dirty="0" err="1"/>
              <a:t>исхемије</a:t>
            </a:r>
            <a:r>
              <a:rPr lang="en-US" altLang="en-US" sz="2000" dirty="0"/>
              <a:t> (</a:t>
            </a:r>
            <a:r>
              <a:rPr lang="sr-Cyrl-CS" altLang="en-US" sz="2000" dirty="0" err="1"/>
              <a:t>интермитентна</a:t>
            </a:r>
            <a:r>
              <a:rPr lang="en-US" altLang="en-US" sz="2000" dirty="0"/>
              <a:t> </a:t>
            </a:r>
            <a:r>
              <a:rPr lang="sr-Cyrl-CS" altLang="en-US" sz="2000" dirty="0" err="1"/>
              <a:t>клаудикација</a:t>
            </a:r>
            <a:r>
              <a:rPr lang="en-US" altLang="en-US" sz="2000" dirty="0"/>
              <a:t>, </a:t>
            </a:r>
            <a:r>
              <a:rPr lang="sr-Cyrl-CS" altLang="en-US" sz="2000" dirty="0"/>
              <a:t>неуропатија</a:t>
            </a:r>
            <a:r>
              <a:rPr lang="en-US" altLang="en-US" sz="2000" dirty="0"/>
              <a:t>, </a:t>
            </a:r>
            <a:r>
              <a:rPr lang="sr-Cyrl-CS" altLang="en-US" sz="2000" dirty="0" err="1"/>
              <a:t>трофичке</a:t>
            </a:r>
            <a:r>
              <a:rPr lang="en-US" altLang="en-US" sz="2000" dirty="0"/>
              <a:t> </a:t>
            </a:r>
            <a:r>
              <a:rPr lang="sr-Cyrl-CS" altLang="en-US" sz="2000" dirty="0"/>
              <a:t>промене</a:t>
            </a:r>
            <a:r>
              <a:rPr lang="en-US" altLang="en-US" sz="2000" dirty="0"/>
              <a:t> </a:t>
            </a:r>
            <a:r>
              <a:rPr lang="sr-Cyrl-CS" altLang="en-US" sz="2000" dirty="0"/>
              <a:t>на</a:t>
            </a:r>
            <a:r>
              <a:rPr lang="en-US" altLang="en-US" sz="2000" dirty="0"/>
              <a:t> </a:t>
            </a:r>
            <a:r>
              <a:rPr lang="sr-Cyrl-CS" altLang="en-US" sz="2000" dirty="0"/>
              <a:t>кожи</a:t>
            </a:r>
            <a:r>
              <a:rPr lang="en-US" altLang="en-US" sz="2000" dirty="0"/>
              <a:t> </a:t>
            </a:r>
            <a:r>
              <a:rPr lang="sr-Cyrl-CS" altLang="en-US" sz="2000" dirty="0"/>
              <a:t>и</a:t>
            </a:r>
            <a:r>
              <a:rPr lang="en-US" altLang="en-US" sz="2000" dirty="0"/>
              <a:t> </a:t>
            </a:r>
            <a:r>
              <a:rPr lang="sr-Cyrl-CS" altLang="en-US" sz="2000" dirty="0"/>
              <a:t>гангрене</a:t>
            </a:r>
            <a:r>
              <a:rPr lang="en-US" altLang="en-US" sz="2000" dirty="0"/>
              <a:t>); </a:t>
            </a:r>
            <a:endParaRPr lang="sr-Latn-CS" altLang="en-US" sz="2000" dirty="0"/>
          </a:p>
          <a:p>
            <a:pPr lvl="1" algn="just" eaLnBrk="1" hangingPunct="1">
              <a:lnSpc>
                <a:spcPct val="80000"/>
              </a:lnSpc>
            </a:pPr>
            <a:r>
              <a:rPr lang="sr-Cyrl-CS" altLang="en-US" sz="2000" dirty="0" err="1"/>
              <a:t>палпаторно</a:t>
            </a:r>
            <a:r>
              <a:rPr lang="en-US" altLang="en-US" sz="2000" dirty="0"/>
              <a:t> </a:t>
            </a:r>
            <a:r>
              <a:rPr lang="sr-Cyrl-CS" altLang="en-US" sz="2000" dirty="0"/>
              <a:t>смањење</a:t>
            </a:r>
            <a:r>
              <a:rPr lang="en-US" altLang="en-US" sz="2000" dirty="0"/>
              <a:t> </a:t>
            </a:r>
            <a:r>
              <a:rPr lang="sr-Cyrl-CS" altLang="en-US" sz="2000" dirty="0"/>
              <a:t>или</a:t>
            </a:r>
            <a:r>
              <a:rPr lang="en-US" altLang="en-US" sz="2000" dirty="0"/>
              <a:t> </a:t>
            </a:r>
            <a:r>
              <a:rPr lang="sr-Cyrl-CS" altLang="en-US" sz="2000" dirty="0"/>
              <a:t>одсуство</a:t>
            </a:r>
            <a:r>
              <a:rPr lang="en-US" altLang="en-US" sz="2000" dirty="0"/>
              <a:t> </a:t>
            </a:r>
            <a:r>
              <a:rPr lang="sr-Cyrl-CS" altLang="en-US" sz="2000" dirty="0"/>
              <a:t>артеријских</a:t>
            </a:r>
            <a:r>
              <a:rPr lang="en-US" altLang="en-US" sz="2000" dirty="0"/>
              <a:t> </a:t>
            </a:r>
            <a:r>
              <a:rPr lang="sr-Cyrl-CS" altLang="en-US" sz="2000" dirty="0" err="1"/>
              <a:t>пулзација</a:t>
            </a:r>
            <a:r>
              <a:rPr lang="en-US" altLang="en-US" sz="2000" dirty="0"/>
              <a:t>.</a:t>
            </a:r>
          </a:p>
        </p:txBody>
      </p:sp>
    </p:spTree>
  </p:cSld>
  <p:clrMapOvr>
    <a:masterClrMapping/>
  </p:clrMapOvr>
  <mc:AlternateContent xmlns:mc="http://schemas.openxmlformats.org/markup-compatibility/2006" xmlns:p14="http://schemas.microsoft.com/office/powerpoint/2010/main">
    <mc:Choice Requires="p14">
      <p:transition spd="slow" p14:dur="2000" advTm="65045"/>
    </mc:Choice>
    <mc:Fallback xmlns="">
      <p:transition spd="slow" advTm="6504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8747">
            <a:extLst>
              <a:ext uri="{FF2B5EF4-FFF2-40B4-BE49-F238E27FC236}">
                <a16:creationId xmlns:a16="http://schemas.microsoft.com/office/drawing/2014/main" id="{696C8596-E7AA-4CDC-8EF0-FFF1B1F8A12C}"/>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b="5975"/>
          <a:stretch>
            <a:fillRect/>
          </a:stretch>
        </p:blipFill>
        <p:spPr>
          <a:xfrm>
            <a:off x="0" y="685800"/>
            <a:ext cx="7696200" cy="5789613"/>
          </a:xfrm>
          <a:noFill/>
        </p:spPr>
      </p:pic>
    </p:spTree>
  </p:cSld>
  <p:clrMapOvr>
    <a:masterClrMapping/>
  </p:clrMapOvr>
  <mc:AlternateContent xmlns:mc="http://schemas.openxmlformats.org/markup-compatibility/2006" xmlns:p14="http://schemas.microsoft.com/office/powerpoint/2010/main">
    <mc:Choice Requires="p14">
      <p:transition spd="slow" p14:dur="2000" advTm="6581"/>
    </mc:Choice>
    <mc:Fallback xmlns="">
      <p:transition spd="slow" advTm="658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292DA9F-8276-49DB-AE07-D7A34A101318}"/>
              </a:ext>
            </a:extLst>
          </p:cNvPr>
          <p:cNvSpPr>
            <a:spLocks noGrp="1" noChangeArrowheads="1"/>
          </p:cNvSpPr>
          <p:nvPr>
            <p:ph type="title"/>
          </p:nvPr>
        </p:nvSpPr>
        <p:spPr/>
        <p:txBody>
          <a:bodyPr/>
          <a:lstStyle/>
          <a:p>
            <a:pPr eaLnBrk="1" hangingPunct="1"/>
            <a:r>
              <a:rPr lang="en-US" altLang="en-US"/>
              <a:t>   Thrombangitis </a:t>
            </a:r>
            <a:r>
              <a:rPr lang="sr-Cyrl-CS" altLang="en-US"/>
              <a:t>о</a:t>
            </a:r>
            <a:r>
              <a:rPr lang="en-US" altLang="en-US"/>
              <a:t>bliterans</a:t>
            </a:r>
            <a:endParaRPr lang="en-US" altLang="en-US" i="1"/>
          </a:p>
        </p:txBody>
      </p:sp>
      <p:sp>
        <p:nvSpPr>
          <p:cNvPr id="33795" name="Rectangle 3">
            <a:extLst>
              <a:ext uri="{FF2B5EF4-FFF2-40B4-BE49-F238E27FC236}">
                <a16:creationId xmlns:a16="http://schemas.microsoft.com/office/drawing/2014/main" id="{CDCCF9EB-11FA-412C-A94B-129A9AA6C695}"/>
              </a:ext>
            </a:extLst>
          </p:cNvPr>
          <p:cNvSpPr>
            <a:spLocks noGrp="1" noChangeArrowheads="1"/>
          </p:cNvSpPr>
          <p:nvPr>
            <p:ph idx="1"/>
          </p:nvPr>
        </p:nvSpPr>
        <p:spPr>
          <a:xfrm>
            <a:off x="609600" y="1676400"/>
            <a:ext cx="7772400" cy="4114800"/>
          </a:xfrm>
        </p:spPr>
        <p:txBody>
          <a:bodyPr/>
          <a:lstStyle/>
          <a:p>
            <a:pPr eaLnBrk="1" hangingPunct="1">
              <a:spcBef>
                <a:spcPts val="500"/>
              </a:spcBef>
              <a:spcAft>
                <a:spcPts val="500"/>
              </a:spcAft>
            </a:pPr>
            <a:r>
              <a:rPr lang="sr-Cyrl-CS" altLang="en-US"/>
              <a:t>Пушачи</a:t>
            </a:r>
            <a:endParaRPr lang="en-US" altLang="en-US"/>
          </a:p>
          <a:p>
            <a:pPr eaLnBrk="1" hangingPunct="1">
              <a:spcBef>
                <a:spcPts val="500"/>
              </a:spcBef>
              <a:spcAft>
                <a:spcPts val="500"/>
              </a:spcAft>
            </a:pPr>
            <a:r>
              <a:rPr lang="sr-Cyrl-CS" altLang="en-US"/>
              <a:t>Преваленција</a:t>
            </a:r>
            <a:r>
              <a:rPr lang="sr-Latn-CS" altLang="en-US"/>
              <a:t> </a:t>
            </a:r>
            <a:r>
              <a:rPr lang="sr-Cyrl-CS" altLang="en-US"/>
              <a:t>на</a:t>
            </a:r>
            <a:r>
              <a:rPr lang="sr-Latn-CS" altLang="en-US"/>
              <a:t> </a:t>
            </a:r>
            <a:r>
              <a:rPr lang="sr-Cyrl-CS" altLang="en-US"/>
              <a:t>средњем</a:t>
            </a:r>
            <a:r>
              <a:rPr lang="sr-Latn-CS" altLang="en-US"/>
              <a:t> </a:t>
            </a:r>
            <a:r>
              <a:rPr lang="sr-Cyrl-CS" altLang="en-US"/>
              <a:t>истоку</a:t>
            </a:r>
            <a:r>
              <a:rPr lang="sr-Latn-CS" altLang="en-US"/>
              <a:t> </a:t>
            </a:r>
            <a:r>
              <a:rPr lang="sr-Cyrl-CS" altLang="en-US"/>
              <a:t>и</a:t>
            </a:r>
            <a:r>
              <a:rPr lang="sr-Latn-CS" altLang="en-US"/>
              <a:t> </a:t>
            </a:r>
            <a:r>
              <a:rPr lang="sr-Cyrl-CS" altLang="en-US"/>
              <a:t>у</a:t>
            </a:r>
            <a:r>
              <a:rPr lang="sr-Latn-CS" altLang="en-US"/>
              <a:t> </a:t>
            </a:r>
            <a:r>
              <a:rPr lang="sr-Cyrl-CS" altLang="en-US"/>
              <a:t>Азији</a:t>
            </a:r>
            <a:endParaRPr lang="en-US" altLang="en-US"/>
          </a:p>
          <a:p>
            <a:pPr eaLnBrk="1" hangingPunct="1">
              <a:spcBef>
                <a:spcPts val="500"/>
              </a:spcBef>
              <a:spcAft>
                <a:spcPts val="500"/>
              </a:spcAft>
            </a:pPr>
            <a:r>
              <a:rPr lang="sr-Cyrl-CS" altLang="en-US"/>
              <a:t>Оклузивне</a:t>
            </a:r>
            <a:r>
              <a:rPr lang="sr-Latn-CS" altLang="en-US"/>
              <a:t> </a:t>
            </a:r>
            <a:r>
              <a:rPr lang="sr-Cyrl-CS" altLang="en-US"/>
              <a:t>лезије</a:t>
            </a:r>
            <a:r>
              <a:rPr lang="sr-Latn-CS" altLang="en-US"/>
              <a:t> </a:t>
            </a:r>
            <a:r>
              <a:rPr lang="sr-Cyrl-CS" altLang="en-US"/>
              <a:t>у</a:t>
            </a:r>
            <a:r>
              <a:rPr lang="sr-Latn-CS" altLang="en-US"/>
              <a:t> </a:t>
            </a:r>
            <a:r>
              <a:rPr lang="sr-Cyrl-CS" altLang="en-US"/>
              <a:t>мускулатури</a:t>
            </a:r>
            <a:r>
              <a:rPr lang="sr-Latn-CS" altLang="en-US"/>
              <a:t> </a:t>
            </a:r>
            <a:r>
              <a:rPr lang="sr-Cyrl-CS" altLang="en-US"/>
              <a:t>зида</a:t>
            </a:r>
            <a:r>
              <a:rPr lang="sr-Latn-CS" altLang="en-US"/>
              <a:t> </a:t>
            </a:r>
            <a:r>
              <a:rPr lang="sr-Cyrl-CS" altLang="en-US"/>
              <a:t>артерија</a:t>
            </a:r>
            <a:r>
              <a:rPr lang="sr-Latn-CS" altLang="en-US"/>
              <a:t>, </a:t>
            </a:r>
            <a:r>
              <a:rPr lang="sr-Cyrl-CS" altLang="en-US"/>
              <a:t>са</a:t>
            </a:r>
            <a:r>
              <a:rPr lang="sr-Latn-CS" altLang="en-US"/>
              <a:t> </a:t>
            </a:r>
            <a:r>
              <a:rPr lang="sr-Cyrl-CS" altLang="en-US"/>
              <a:t>предилекцијом</a:t>
            </a:r>
            <a:r>
              <a:rPr lang="sr-Latn-CS" altLang="en-US"/>
              <a:t> </a:t>
            </a:r>
            <a:r>
              <a:rPr lang="sr-Cyrl-CS" altLang="en-US"/>
              <a:t>у</a:t>
            </a:r>
            <a:r>
              <a:rPr lang="sr-Latn-CS" altLang="en-US"/>
              <a:t> </a:t>
            </a:r>
            <a:r>
              <a:rPr lang="sr-Cyrl-CS" altLang="en-US"/>
              <a:t>тибијалној</a:t>
            </a:r>
            <a:r>
              <a:rPr lang="sr-Latn-CS" altLang="en-US"/>
              <a:t> </a:t>
            </a:r>
            <a:r>
              <a:rPr lang="sr-Cyrl-CS" altLang="en-US"/>
              <a:t>артерији</a:t>
            </a:r>
            <a:endParaRPr lang="en-US" altLang="en-US"/>
          </a:p>
          <a:p>
            <a:pPr eaLnBrk="1" hangingPunct="1">
              <a:spcBef>
                <a:spcPts val="500"/>
              </a:spcBef>
              <a:spcAft>
                <a:spcPts val="500"/>
              </a:spcAft>
            </a:pPr>
            <a:r>
              <a:rPr lang="sr-Cyrl-CS" altLang="en-US"/>
              <a:t>знаци</a:t>
            </a:r>
            <a:r>
              <a:rPr lang="en-US" altLang="en-US"/>
              <a:t>- </a:t>
            </a:r>
            <a:r>
              <a:rPr lang="sr-Cyrl-CS" altLang="en-US"/>
              <a:t>бол</a:t>
            </a:r>
            <a:r>
              <a:rPr lang="sr-Latn-CS" altLang="en-US"/>
              <a:t> </a:t>
            </a:r>
            <a:r>
              <a:rPr lang="sr-Cyrl-CS" altLang="en-US"/>
              <a:t>у</a:t>
            </a:r>
            <a:r>
              <a:rPr lang="sr-Latn-CS" altLang="en-US"/>
              <a:t> </a:t>
            </a:r>
            <a:r>
              <a:rPr lang="sr-Cyrl-CS" altLang="en-US"/>
              <a:t>миру</a:t>
            </a:r>
            <a:r>
              <a:rPr lang="en-US" altLang="en-US"/>
              <a:t>, </a:t>
            </a:r>
            <a:r>
              <a:rPr lang="sr-Cyrl-CS" altLang="en-US"/>
              <a:t>гангрене</a:t>
            </a:r>
            <a:r>
              <a:rPr lang="en-US" altLang="en-US"/>
              <a:t> </a:t>
            </a:r>
            <a:r>
              <a:rPr lang="sr-Cyrl-CS" altLang="en-US"/>
              <a:t>и</a:t>
            </a:r>
            <a:r>
              <a:rPr lang="sr-Latn-CS" altLang="en-US"/>
              <a:t> </a:t>
            </a:r>
            <a:r>
              <a:rPr lang="sr-Cyrl-CS" altLang="en-US"/>
              <a:t>улцерације</a:t>
            </a:r>
            <a:endParaRPr lang="en-US" altLang="en-US"/>
          </a:p>
          <a:p>
            <a:pPr eaLnBrk="1" hangingPunct="1">
              <a:spcBef>
                <a:spcPts val="500"/>
              </a:spcBef>
              <a:spcAft>
                <a:spcPts val="500"/>
              </a:spcAft>
            </a:pPr>
            <a:endParaRPr lang="en-US" altLang="en-US"/>
          </a:p>
        </p:txBody>
      </p:sp>
      <p:pic>
        <p:nvPicPr>
          <p:cNvPr id="33796" name="Picture 4">
            <a:extLst>
              <a:ext uri="{FF2B5EF4-FFF2-40B4-BE49-F238E27FC236}">
                <a16:creationId xmlns:a16="http://schemas.microsoft.com/office/drawing/2014/main" id="{69128031-CBAF-4219-90D1-21627D7969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4648200"/>
            <a:ext cx="35718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8353"/>
    </mc:Choice>
    <mc:Fallback xmlns="">
      <p:transition spd="slow" advTm="18353"/>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a:extLst>
              <a:ext uri="{FF2B5EF4-FFF2-40B4-BE49-F238E27FC236}">
                <a16:creationId xmlns:a16="http://schemas.microsoft.com/office/drawing/2014/main" id="{1CD02FE1-B952-4F1F-85F7-0CFB7B219701}"/>
              </a:ext>
            </a:extLst>
          </p:cNvPr>
          <p:cNvSpPr>
            <a:spLocks noGrp="1" noChangeArrowheads="1"/>
          </p:cNvSpPr>
          <p:nvPr>
            <p:ph type="title"/>
          </p:nvPr>
        </p:nvSpPr>
        <p:spPr>
          <a:xfrm>
            <a:off x="228600" y="0"/>
            <a:ext cx="8915400" cy="1143000"/>
          </a:xfrm>
        </p:spPr>
        <p:txBody>
          <a:bodyPr/>
          <a:lstStyle/>
          <a:p>
            <a:pPr marL="838200" indent="-838200" eaLnBrk="1" hangingPunct="1"/>
            <a:r>
              <a:rPr lang="sr-Latn-CS" altLang="en-US" sz="4000" b="1">
                <a:solidFill>
                  <a:srgbClr val="FF3300"/>
                </a:solidFill>
              </a:rPr>
              <a:t>3. </a:t>
            </a:r>
            <a:r>
              <a:rPr lang="sl-SI" altLang="en-US" sz="4000" b="1">
                <a:solidFill>
                  <a:srgbClr val="FF3300"/>
                </a:solidFill>
              </a:rPr>
              <a:t>Dijabetes</a:t>
            </a:r>
            <a:r>
              <a:rPr lang="en-GB" altLang="en-US" sz="4000" b="1">
                <a:solidFill>
                  <a:srgbClr val="FF3300"/>
                </a:solidFill>
              </a:rPr>
              <a:t>ne</a:t>
            </a:r>
            <a:r>
              <a:rPr lang="sl-SI" altLang="en-US" sz="4000" b="1">
                <a:solidFill>
                  <a:srgbClr val="FF3300"/>
                </a:solidFill>
              </a:rPr>
              <a:t> angiopatije</a:t>
            </a:r>
            <a:r>
              <a:rPr lang="sl-SI" altLang="en-US" sz="2800" b="1"/>
              <a:t>  </a:t>
            </a:r>
            <a:endParaRPr lang="en-US" altLang="en-US" sz="2800" b="1"/>
          </a:p>
        </p:txBody>
      </p:sp>
      <p:sp>
        <p:nvSpPr>
          <p:cNvPr id="1028" name="Rectangle 3">
            <a:extLst>
              <a:ext uri="{FF2B5EF4-FFF2-40B4-BE49-F238E27FC236}">
                <a16:creationId xmlns:a16="http://schemas.microsoft.com/office/drawing/2014/main" id="{7964BA97-3143-4973-B2B9-3B8615760538}"/>
              </a:ext>
            </a:extLst>
          </p:cNvPr>
          <p:cNvSpPr>
            <a:spLocks noGrp="1" noChangeArrowheads="1"/>
          </p:cNvSpPr>
          <p:nvPr>
            <p:ph type="body" sz="half" idx="1"/>
          </p:nvPr>
        </p:nvSpPr>
        <p:spPr>
          <a:xfrm>
            <a:off x="381000" y="5562600"/>
            <a:ext cx="8534400" cy="685800"/>
          </a:xfrm>
        </p:spPr>
        <p:txBody>
          <a:bodyPr/>
          <a:lstStyle/>
          <a:p>
            <a:pPr algn="ctr" eaLnBrk="1" hangingPunct="1">
              <a:lnSpc>
                <a:spcPct val="80000"/>
              </a:lnSpc>
              <a:buFontTx/>
              <a:buNone/>
            </a:pPr>
            <a:r>
              <a:rPr lang="sl-SI" altLang="en-US" sz="2400"/>
              <a:t>	</a:t>
            </a:r>
            <a:r>
              <a:rPr lang="sr-Cyrl-CS" altLang="en-US" sz="2400"/>
              <a:t>Некротичне</a:t>
            </a:r>
            <a:r>
              <a:rPr lang="sl-SI" altLang="en-US" sz="2400"/>
              <a:t> </a:t>
            </a:r>
            <a:r>
              <a:rPr lang="sr-Cyrl-CS" altLang="en-US" sz="2400"/>
              <a:t>промене</a:t>
            </a:r>
            <a:r>
              <a:rPr lang="sl-SI" altLang="en-US" sz="2400"/>
              <a:t> </a:t>
            </a:r>
            <a:r>
              <a:rPr lang="sr-Cyrl-CS" altLang="en-US" sz="2400"/>
              <a:t>на</a:t>
            </a:r>
            <a:r>
              <a:rPr lang="sl-SI" altLang="en-US" sz="2400"/>
              <a:t> </a:t>
            </a:r>
            <a:r>
              <a:rPr lang="sr-Cyrl-CS" altLang="en-US" sz="2400"/>
              <a:t>врховима</a:t>
            </a:r>
            <a:r>
              <a:rPr lang="sl-SI" altLang="en-US" sz="2400"/>
              <a:t> </a:t>
            </a:r>
            <a:r>
              <a:rPr lang="sr-Cyrl-CS" altLang="en-US" sz="2400"/>
              <a:t>прстију</a:t>
            </a:r>
            <a:r>
              <a:rPr lang="sl-SI" altLang="en-US" sz="2400"/>
              <a:t> </a:t>
            </a:r>
            <a:r>
              <a:rPr lang="sr-Cyrl-CS" altLang="en-US" sz="2400"/>
              <a:t>као</a:t>
            </a:r>
            <a:r>
              <a:rPr lang="sl-SI" altLang="en-US" sz="2400"/>
              <a:t> </a:t>
            </a:r>
            <a:r>
              <a:rPr lang="sr-Cyrl-CS" altLang="en-US" sz="2400"/>
              <a:t>последица</a:t>
            </a:r>
            <a:r>
              <a:rPr lang="sl-SI" altLang="en-US" sz="2400"/>
              <a:t> </a:t>
            </a:r>
            <a:r>
              <a:rPr lang="sr-Cyrl-CS" altLang="en-US" sz="2400"/>
              <a:t>оштећене</a:t>
            </a:r>
            <a:r>
              <a:rPr lang="sl-SI" altLang="en-US" sz="2400"/>
              <a:t> </a:t>
            </a:r>
            <a:r>
              <a:rPr lang="sr-Cyrl-CS" altLang="en-US" sz="2400"/>
              <a:t>циркулације</a:t>
            </a:r>
            <a:r>
              <a:rPr lang="en-US" altLang="en-US" sz="2400"/>
              <a:t> </a:t>
            </a:r>
          </a:p>
        </p:txBody>
      </p:sp>
      <p:graphicFrame>
        <p:nvGraphicFramePr>
          <p:cNvPr id="1026" name="Object 4">
            <a:extLst>
              <a:ext uri="{FF2B5EF4-FFF2-40B4-BE49-F238E27FC236}">
                <a16:creationId xmlns:a16="http://schemas.microsoft.com/office/drawing/2014/main" id="{61971E73-7950-4E2B-A82C-4607424354E2}"/>
              </a:ext>
            </a:extLst>
          </p:cNvPr>
          <p:cNvGraphicFramePr>
            <a:graphicFrameLocks noGrp="1" noChangeAspect="1"/>
          </p:cNvGraphicFramePr>
          <p:nvPr>
            <p:ph sz="half" idx="2"/>
          </p:nvPr>
        </p:nvGraphicFramePr>
        <p:xfrm>
          <a:off x="2212975" y="1371600"/>
          <a:ext cx="5173663" cy="4135438"/>
        </p:xfrm>
        <a:graphic>
          <a:graphicData uri="http://schemas.openxmlformats.org/presentationml/2006/ole">
            <mc:AlternateContent xmlns:mc="http://schemas.openxmlformats.org/markup-compatibility/2006">
              <mc:Choice xmlns:v="urn:schemas-microsoft-com:vml" Requires="v">
                <p:oleObj spid="_x0000_s1033" name="Picture" r:id="rId3" imgW="2286000" imgH="1827000" progId="Word.Picture.8">
                  <p:embed/>
                </p:oleObj>
              </mc:Choice>
              <mc:Fallback>
                <p:oleObj name="Picture" r:id="rId3" imgW="2286000" imgH="1827000" progId="Word.Picture.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b="5705"/>
                      <a:stretch>
                        <a:fillRect/>
                      </a:stretch>
                    </p:blipFill>
                    <p:spPr bwMode="auto">
                      <a:xfrm>
                        <a:off x="2212975" y="1371600"/>
                        <a:ext cx="5173663" cy="413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1256"/>
    </mc:Choice>
    <mc:Fallback xmlns="">
      <p:transition spd="slow" advTm="21256"/>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AEC149D-07C4-40FD-A57E-7ADB9680084B}"/>
              </a:ext>
            </a:extLst>
          </p:cNvPr>
          <p:cNvSpPr>
            <a:spLocks noGrp="1" noChangeArrowheads="1"/>
          </p:cNvSpPr>
          <p:nvPr>
            <p:ph type="title"/>
          </p:nvPr>
        </p:nvSpPr>
        <p:spPr>
          <a:xfrm>
            <a:off x="0" y="228600"/>
            <a:ext cx="6477000" cy="1676400"/>
          </a:xfrm>
        </p:spPr>
        <p:txBody>
          <a:bodyPr/>
          <a:lstStyle/>
          <a:p>
            <a:pPr eaLnBrk="1" hangingPunct="1"/>
            <a:r>
              <a:rPr lang="sr-Cyrl-CS" altLang="en-US"/>
              <a:t>Најчешће</a:t>
            </a:r>
            <a:r>
              <a:rPr lang="en-US" altLang="en-US"/>
              <a:t> </a:t>
            </a:r>
            <a:r>
              <a:rPr lang="sr-Cyrl-CS" altLang="en-US"/>
              <a:t>захваћене</a:t>
            </a:r>
            <a:r>
              <a:rPr lang="en-US" altLang="en-US"/>
              <a:t> </a:t>
            </a:r>
            <a:r>
              <a:rPr lang="sr-Cyrl-CS" altLang="en-US"/>
              <a:t>артерије</a:t>
            </a:r>
            <a:r>
              <a:rPr lang="en-US" altLang="en-US"/>
              <a:t> </a:t>
            </a:r>
            <a:r>
              <a:rPr lang="sr-Cyrl-CS" altLang="en-US"/>
              <a:t>у</a:t>
            </a:r>
            <a:r>
              <a:rPr lang="en-US" altLang="en-US"/>
              <a:t> </a:t>
            </a:r>
            <a:r>
              <a:rPr lang="sr-Cyrl-CS" altLang="en-US"/>
              <a:t>дијабетичара</a:t>
            </a:r>
            <a:r>
              <a:rPr lang="en-US" altLang="en-US"/>
              <a:t> </a:t>
            </a:r>
            <a:r>
              <a:rPr lang="sr-Cyrl-CS" altLang="en-US"/>
              <a:t>су</a:t>
            </a:r>
            <a:r>
              <a:rPr lang="en-US" altLang="en-US"/>
              <a:t>: </a:t>
            </a:r>
            <a:endParaRPr lang="en-US" altLang="en-US" b="1"/>
          </a:p>
        </p:txBody>
      </p:sp>
      <p:sp>
        <p:nvSpPr>
          <p:cNvPr id="34819" name="Rectangle 3">
            <a:extLst>
              <a:ext uri="{FF2B5EF4-FFF2-40B4-BE49-F238E27FC236}">
                <a16:creationId xmlns:a16="http://schemas.microsoft.com/office/drawing/2014/main" id="{04E7450F-CC2F-4FE9-8784-694D88B21A46}"/>
              </a:ext>
            </a:extLst>
          </p:cNvPr>
          <p:cNvSpPr>
            <a:spLocks noGrp="1" noChangeArrowheads="1"/>
          </p:cNvSpPr>
          <p:nvPr>
            <p:ph idx="1"/>
          </p:nvPr>
        </p:nvSpPr>
        <p:spPr>
          <a:xfrm>
            <a:off x="990600" y="2209800"/>
            <a:ext cx="7543800" cy="4648200"/>
          </a:xfrm>
        </p:spPr>
        <p:txBody>
          <a:bodyPr/>
          <a:lstStyle/>
          <a:p>
            <a:pPr marL="381000" indent="-381000" eaLnBrk="1" hangingPunct="1">
              <a:lnSpc>
                <a:spcPct val="80000"/>
              </a:lnSpc>
              <a:buFont typeface="Wingdings" panose="05000000000000000000" pitchFamily="2" charset="2"/>
              <a:buAutoNum type="arabicPeriod"/>
            </a:pPr>
            <a:r>
              <a:rPr lang="en-US" altLang="en-US" sz="2000"/>
              <a:t>okluzija </a:t>
            </a:r>
            <a:r>
              <a:rPr lang="en-US" altLang="en-US" sz="2000" b="1" u="sng"/>
              <a:t>a. dorsalis pedis</a:t>
            </a:r>
            <a:r>
              <a:rPr lang="en-US" altLang="en-US" sz="2000"/>
              <a:t> (oslabljen puls se palpira na dorzumu stopala) </a:t>
            </a:r>
          </a:p>
          <a:p>
            <a:pPr marL="381000" indent="-381000" eaLnBrk="1" hangingPunct="1">
              <a:lnSpc>
                <a:spcPct val="80000"/>
              </a:lnSpc>
              <a:buFont typeface="Wingdings" panose="05000000000000000000" pitchFamily="2" charset="2"/>
              <a:buAutoNum type="arabicPeriod"/>
            </a:pPr>
            <a:endParaRPr lang="en-US" altLang="en-US" sz="2000"/>
          </a:p>
          <a:p>
            <a:pPr marL="381000" indent="-381000" eaLnBrk="1" hangingPunct="1">
              <a:lnSpc>
                <a:spcPct val="80000"/>
              </a:lnSpc>
              <a:buFont typeface="Wingdings" panose="05000000000000000000" pitchFamily="2" charset="2"/>
              <a:buAutoNum type="arabicPeriod"/>
            </a:pPr>
            <a:r>
              <a:rPr lang="en-US" altLang="en-US" sz="2000"/>
              <a:t>okluzija</a:t>
            </a:r>
            <a:r>
              <a:rPr lang="en-US" altLang="en-US" sz="2000" b="1" u="sng"/>
              <a:t> a.tibialis</a:t>
            </a:r>
            <a:r>
              <a:rPr lang="en-US" altLang="en-US" sz="2000"/>
              <a:t> (normalan je puls a.femoralis i a.popliteae, ali su oslabljeni pulsevi iza unutrašnjeg maleolusa skočnog zgloba stopala) </a:t>
            </a:r>
          </a:p>
          <a:p>
            <a:pPr marL="381000" indent="-381000" eaLnBrk="1" hangingPunct="1">
              <a:lnSpc>
                <a:spcPct val="80000"/>
              </a:lnSpc>
              <a:buFont typeface="Wingdings" panose="05000000000000000000" pitchFamily="2" charset="2"/>
              <a:buAutoNum type="arabicPeriod"/>
            </a:pPr>
            <a:endParaRPr lang="en-US" altLang="en-US" sz="2000"/>
          </a:p>
          <a:p>
            <a:pPr marL="381000" indent="-381000" eaLnBrk="1" hangingPunct="1">
              <a:lnSpc>
                <a:spcPct val="80000"/>
              </a:lnSpc>
              <a:buFont typeface="Wingdings" panose="05000000000000000000" pitchFamily="2" charset="2"/>
              <a:buAutoNum type="arabicPeriod"/>
            </a:pPr>
            <a:r>
              <a:rPr lang="en-US" altLang="en-US" sz="2000"/>
              <a:t>okluzija </a:t>
            </a:r>
            <a:r>
              <a:rPr lang="en-US" altLang="en-US" sz="2000" b="1" u="sng"/>
              <a:t>a.peronealis</a:t>
            </a:r>
            <a:r>
              <a:rPr lang="en-US" altLang="en-US" sz="2000"/>
              <a:t> (oslabljen puls se palpira iza spoljneg maleolusa skočnog zgloba stopala) </a:t>
            </a:r>
          </a:p>
          <a:p>
            <a:pPr marL="381000" indent="-381000" eaLnBrk="1" hangingPunct="1">
              <a:lnSpc>
                <a:spcPct val="80000"/>
              </a:lnSpc>
              <a:buFont typeface="Wingdings" panose="05000000000000000000" pitchFamily="2" charset="2"/>
              <a:buAutoNum type="arabicPeriod"/>
            </a:pPr>
            <a:endParaRPr lang="en-US" altLang="en-US" sz="2000"/>
          </a:p>
          <a:p>
            <a:pPr marL="381000" indent="-381000" eaLnBrk="1" hangingPunct="1">
              <a:lnSpc>
                <a:spcPct val="80000"/>
              </a:lnSpc>
              <a:buFont typeface="Wingdings" panose="05000000000000000000" pitchFamily="2" charset="2"/>
              <a:buAutoNum type="arabicPeriod"/>
            </a:pPr>
            <a:r>
              <a:rPr lang="en-US" altLang="en-US" sz="2000"/>
              <a:t>okluzija </a:t>
            </a:r>
            <a:r>
              <a:rPr lang="en-US" altLang="en-US" sz="2000" b="1" u="sng"/>
              <a:t>superficijalne femoralne arterije</a:t>
            </a:r>
            <a:r>
              <a:rPr lang="en-US" altLang="en-US" sz="2000"/>
              <a:t> (normalan puls a.femoralis a oslabljen a.poplitealis i na distalnim krvnim sudovima.) </a:t>
            </a:r>
          </a:p>
          <a:p>
            <a:pPr marL="381000" indent="-381000" eaLnBrk="1" hangingPunct="1">
              <a:lnSpc>
                <a:spcPct val="80000"/>
              </a:lnSpc>
              <a:buFont typeface="Wingdings" panose="05000000000000000000" pitchFamily="2" charset="2"/>
              <a:buAutoNum type="arabicPeriod"/>
            </a:pPr>
            <a:endParaRPr lang="en-US" altLang="en-US" sz="2000"/>
          </a:p>
          <a:p>
            <a:pPr marL="381000" indent="-381000" eaLnBrk="1" hangingPunct="1">
              <a:lnSpc>
                <a:spcPct val="80000"/>
              </a:lnSpc>
              <a:buFont typeface="Wingdings" panose="05000000000000000000" pitchFamily="2" charset="2"/>
              <a:buAutoNum type="arabicPeriod"/>
            </a:pPr>
            <a:r>
              <a:rPr lang="en-US" altLang="en-US" sz="2000"/>
              <a:t>okluzija </a:t>
            </a:r>
            <a:r>
              <a:rPr lang="en-US" altLang="en-US" sz="2000" b="1" u="sng"/>
              <a:t>a.iliacae</a:t>
            </a:r>
            <a:r>
              <a:rPr lang="en-US" altLang="en-US" sz="2000"/>
              <a:t> (oslabljeni pulsevi na a. femoralis, a. poplitae i na distalnim krvnim sudovima)</a:t>
            </a:r>
          </a:p>
        </p:txBody>
      </p:sp>
      <p:pic>
        <p:nvPicPr>
          <p:cNvPr id="34820" name="Picture 4">
            <a:extLst>
              <a:ext uri="{FF2B5EF4-FFF2-40B4-BE49-F238E27FC236}">
                <a16:creationId xmlns:a16="http://schemas.microsoft.com/office/drawing/2014/main" id="{56F4214B-0C91-4347-AF9C-34C937792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0"/>
            <a:ext cx="2857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6612"/>
    </mc:Choice>
    <mc:Fallback xmlns="">
      <p:transition spd="slow" advTm="16612"/>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a:extLst>
              <a:ext uri="{FF2B5EF4-FFF2-40B4-BE49-F238E27FC236}">
                <a16:creationId xmlns:a16="http://schemas.microsoft.com/office/drawing/2014/main" id="{723F2A9A-8104-4527-A442-EEA3A564E402}"/>
              </a:ext>
            </a:extLst>
          </p:cNvPr>
          <p:cNvSpPr>
            <a:spLocks noGrp="1" noChangeArrowheads="1"/>
          </p:cNvSpPr>
          <p:nvPr>
            <p:ph type="title"/>
          </p:nvPr>
        </p:nvSpPr>
        <p:spPr/>
        <p:txBody>
          <a:bodyPr/>
          <a:lstStyle/>
          <a:p>
            <a:pPr eaLnBrk="1" hangingPunct="1"/>
            <a:endParaRPr lang="en-US" altLang="en-US"/>
          </a:p>
        </p:txBody>
      </p:sp>
      <p:pic>
        <p:nvPicPr>
          <p:cNvPr id="35843" name="Picture 8" descr="ImageVaultHandler">
            <a:extLst>
              <a:ext uri="{FF2B5EF4-FFF2-40B4-BE49-F238E27FC236}">
                <a16:creationId xmlns:a16="http://schemas.microsoft.com/office/drawing/2014/main" id="{B8D73ECC-CA8A-4E7C-8C06-DB89DB4C9A4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457200"/>
            <a:ext cx="6750050" cy="6019800"/>
          </a:xfrm>
          <a:noFill/>
        </p:spPr>
      </p:pic>
    </p:spTree>
  </p:cSld>
  <p:clrMapOvr>
    <a:masterClrMapping/>
  </p:clrMapOvr>
  <mc:AlternateContent xmlns:mc="http://schemas.openxmlformats.org/markup-compatibility/2006" xmlns:p14="http://schemas.microsoft.com/office/powerpoint/2010/main">
    <mc:Choice Requires="p14">
      <p:transition spd="slow" p14:dur="2000" advTm="7881"/>
    </mc:Choice>
    <mc:Fallback xmlns="">
      <p:transition spd="slow" advTm="7881"/>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a:extLst>
              <a:ext uri="{FF2B5EF4-FFF2-40B4-BE49-F238E27FC236}">
                <a16:creationId xmlns:a16="http://schemas.microsoft.com/office/drawing/2014/main" id="{B99EAA1F-1C66-47A5-A602-199BC5B4F12E}"/>
              </a:ext>
            </a:extLst>
          </p:cNvPr>
          <p:cNvSpPr>
            <a:spLocks noGrp="1" noChangeArrowheads="1"/>
          </p:cNvSpPr>
          <p:nvPr>
            <p:ph type="title"/>
          </p:nvPr>
        </p:nvSpPr>
        <p:spPr/>
        <p:txBody>
          <a:bodyPr/>
          <a:lstStyle/>
          <a:p>
            <a:pPr eaLnBrk="1" hangingPunct="1"/>
            <a:r>
              <a:rPr lang="en-GB" altLang="en-US"/>
              <a:t>a. Dorsalis pedis</a:t>
            </a:r>
            <a:endParaRPr lang="en-US" altLang="en-US"/>
          </a:p>
        </p:txBody>
      </p:sp>
      <p:pic>
        <p:nvPicPr>
          <p:cNvPr id="36867" name="Picture 9" descr="DPpalpatesagittal">
            <a:extLst>
              <a:ext uri="{FF2B5EF4-FFF2-40B4-BE49-F238E27FC236}">
                <a16:creationId xmlns:a16="http://schemas.microsoft.com/office/drawing/2014/main" id="{0D3A9339-C83F-4E73-B04E-94733E6C1717}"/>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000125" y="2620963"/>
            <a:ext cx="2952750" cy="2486025"/>
          </a:xfrm>
          <a:noFill/>
        </p:spPr>
      </p:pic>
      <p:pic>
        <p:nvPicPr>
          <p:cNvPr id="36868" name="Picture 12" descr="DPpalpatetransverse">
            <a:extLst>
              <a:ext uri="{FF2B5EF4-FFF2-40B4-BE49-F238E27FC236}">
                <a16:creationId xmlns:a16="http://schemas.microsoft.com/office/drawing/2014/main" id="{CF87BC7E-83E2-45A4-A3ED-FE309DA0EC52}"/>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57788" y="2554288"/>
            <a:ext cx="3019425" cy="2619375"/>
          </a:xfrm>
          <a:noFill/>
        </p:spPr>
      </p:pic>
    </p:spTree>
  </p:cSld>
  <p:clrMapOvr>
    <a:masterClrMapping/>
  </p:clrMapOvr>
  <mc:AlternateContent xmlns:mc="http://schemas.openxmlformats.org/markup-compatibility/2006" xmlns:p14="http://schemas.microsoft.com/office/powerpoint/2010/main">
    <mc:Choice Requires="p14">
      <p:transition spd="slow" p14:dur="2000" advTm="1054"/>
    </mc:Choice>
    <mc:Fallback xmlns="">
      <p:transition spd="slow" advTm="1054"/>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9">
            <a:extLst>
              <a:ext uri="{FF2B5EF4-FFF2-40B4-BE49-F238E27FC236}">
                <a16:creationId xmlns:a16="http://schemas.microsoft.com/office/drawing/2014/main" id="{537108F1-07F1-4CBA-9F4F-D615A71B856D}"/>
              </a:ext>
            </a:extLst>
          </p:cNvPr>
          <p:cNvSpPr>
            <a:spLocks noGrp="1" noChangeArrowheads="1"/>
          </p:cNvSpPr>
          <p:nvPr>
            <p:ph type="title" sz="quarter"/>
          </p:nvPr>
        </p:nvSpPr>
        <p:spPr/>
        <p:txBody>
          <a:bodyPr/>
          <a:lstStyle/>
          <a:p>
            <a:pPr eaLnBrk="1" hangingPunct="1"/>
            <a:r>
              <a:rPr lang="en-GB" altLang="en-US"/>
              <a:t>Palpacija a</a:t>
            </a:r>
            <a:r>
              <a:rPr lang="sr-Cyrl-CS" altLang="en-US"/>
              <a:t>.</a:t>
            </a:r>
            <a:r>
              <a:rPr lang="en-GB" altLang="en-US"/>
              <a:t> poplitee</a:t>
            </a:r>
            <a:endParaRPr lang="en-US" altLang="en-US"/>
          </a:p>
        </p:txBody>
      </p:sp>
      <p:pic>
        <p:nvPicPr>
          <p:cNvPr id="37891" name="Picture 8" descr="250px-Gray609">
            <a:extLst>
              <a:ext uri="{FF2B5EF4-FFF2-40B4-BE49-F238E27FC236}">
                <a16:creationId xmlns:a16="http://schemas.microsoft.com/office/drawing/2014/main" id="{5E4466AD-1254-45CB-92E9-1316A1D3B7C1}"/>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143000" y="1371600"/>
            <a:ext cx="2290763" cy="2171700"/>
          </a:xfrm>
          <a:noFill/>
        </p:spPr>
      </p:pic>
      <p:pic>
        <p:nvPicPr>
          <p:cNvPr id="37892" name="Picture 13" descr="r9903_et9">
            <a:extLst>
              <a:ext uri="{FF2B5EF4-FFF2-40B4-BE49-F238E27FC236}">
                <a16:creationId xmlns:a16="http://schemas.microsoft.com/office/drawing/2014/main" id="{C62668DF-8E21-45F5-B269-B40174346EAF}"/>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791200" y="1676400"/>
            <a:ext cx="2209800" cy="1711325"/>
          </a:xfrm>
          <a:noFill/>
        </p:spPr>
      </p:pic>
      <p:pic>
        <p:nvPicPr>
          <p:cNvPr id="37893" name="Picture 18" descr="Taking popliteal pulse">
            <a:extLst>
              <a:ext uri="{FF2B5EF4-FFF2-40B4-BE49-F238E27FC236}">
                <a16:creationId xmlns:a16="http://schemas.microsoft.com/office/drawing/2014/main" id="{591E64F6-E972-46AC-BF62-9C23203F6096}"/>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609600" y="3657600"/>
            <a:ext cx="4191000" cy="2590800"/>
          </a:xfrm>
          <a:noFill/>
        </p:spPr>
      </p:pic>
      <p:pic>
        <p:nvPicPr>
          <p:cNvPr id="37894" name="Picture 21" descr="Taking popliteal pulse in clinical practice">
            <a:extLst>
              <a:ext uri="{FF2B5EF4-FFF2-40B4-BE49-F238E27FC236}">
                <a16:creationId xmlns:a16="http://schemas.microsoft.com/office/drawing/2014/main" id="{26AAF966-3750-4445-B35C-5CA19FC96A5B}"/>
              </a:ext>
            </a:extLst>
          </p:cNvPr>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a:stretch>
            <a:fillRect/>
          </a:stretch>
        </p:blipFill>
        <p:spPr>
          <a:xfrm>
            <a:off x="5338763" y="3733800"/>
            <a:ext cx="3043237" cy="2438400"/>
          </a:xfrm>
          <a:noFill/>
        </p:spPr>
      </p:pic>
    </p:spTree>
  </p:cSld>
  <p:clrMapOvr>
    <a:masterClrMapping/>
  </p:clrMapOvr>
  <mc:AlternateContent xmlns:mc="http://schemas.openxmlformats.org/markup-compatibility/2006" xmlns:p14="http://schemas.microsoft.com/office/powerpoint/2010/main">
    <mc:Choice Requires="p14">
      <p:transition spd="slow" p14:dur="2000" advTm="776"/>
    </mc:Choice>
    <mc:Fallback xmlns="">
      <p:transition spd="slow" advTm="776"/>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C1C8CFB8-C867-4496-B313-720460AF0B7D}"/>
              </a:ext>
            </a:extLst>
          </p:cNvPr>
          <p:cNvSpPr>
            <a:spLocks noGrp="1" noChangeArrowheads="1"/>
          </p:cNvSpPr>
          <p:nvPr>
            <p:ph type="title"/>
          </p:nvPr>
        </p:nvSpPr>
        <p:spPr/>
        <p:txBody>
          <a:bodyPr/>
          <a:lstStyle/>
          <a:p>
            <a:pPr eaLnBrk="1" hangingPunct="1"/>
            <a:r>
              <a:rPr lang="en-GB" altLang="en-US"/>
              <a:t>A</a:t>
            </a:r>
            <a:r>
              <a:rPr lang="sr-Cyrl-CS" altLang="en-US"/>
              <a:t>.</a:t>
            </a:r>
            <a:r>
              <a:rPr lang="en-GB" altLang="en-US"/>
              <a:t> tibialis</a:t>
            </a:r>
            <a:endParaRPr lang="en-US" altLang="en-US"/>
          </a:p>
        </p:txBody>
      </p:sp>
      <p:pic>
        <p:nvPicPr>
          <p:cNvPr id="38915" name="Picture 12" descr="PTpalpate">
            <a:extLst>
              <a:ext uri="{FF2B5EF4-FFF2-40B4-BE49-F238E27FC236}">
                <a16:creationId xmlns:a16="http://schemas.microsoft.com/office/drawing/2014/main" id="{D013FBA1-460B-45C3-93A7-396E47B9FAE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1219200"/>
            <a:ext cx="7291388" cy="5257800"/>
          </a:xfrm>
          <a:noFill/>
        </p:spPr>
      </p:pic>
    </p:spTree>
  </p:cSld>
  <p:clrMapOvr>
    <a:masterClrMapping/>
  </p:clrMapOvr>
  <mc:AlternateContent xmlns:mc="http://schemas.openxmlformats.org/markup-compatibility/2006" xmlns:p14="http://schemas.microsoft.com/office/powerpoint/2010/main">
    <mc:Choice Requires="p14">
      <p:transition spd="slow" p14:dur="2000" advTm="722"/>
    </mc:Choice>
    <mc:Fallback xmlns="">
      <p:transition spd="slow" advTm="722"/>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53F674EC-7C4F-4C3A-A9DE-A86E504494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549275"/>
            <a:ext cx="8280400"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915"/>
    </mc:Choice>
    <mc:Fallback xmlns="">
      <p:transition spd="slow" advTm="915"/>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05DD3F9C-EEBC-4BFE-9316-6E6678B91456}"/>
              </a:ext>
            </a:extLst>
          </p:cNvPr>
          <p:cNvSpPr>
            <a:spLocks noGrp="1" noChangeArrowheads="1"/>
          </p:cNvSpPr>
          <p:nvPr>
            <p:ph type="title"/>
          </p:nvPr>
        </p:nvSpPr>
        <p:spPr>
          <a:xfrm>
            <a:off x="381000" y="0"/>
            <a:ext cx="7239000" cy="1066800"/>
          </a:xfrm>
        </p:spPr>
        <p:txBody>
          <a:bodyPr/>
          <a:lstStyle/>
          <a:p>
            <a:pPr eaLnBrk="1" hangingPunct="1"/>
            <a:r>
              <a:rPr lang="en-US" altLang="en-US" sz="2800" b="1"/>
              <a:t> </a:t>
            </a:r>
            <a:r>
              <a:rPr lang="sr-Cyrl-CS" altLang="en-US" sz="2800" b="1"/>
              <a:t>ОШТЕЋЕЊА</a:t>
            </a:r>
            <a:r>
              <a:rPr lang="en-US" altLang="en-US" sz="2800" b="1"/>
              <a:t> </a:t>
            </a:r>
            <a:r>
              <a:rPr lang="sr-Cyrl-CS" altLang="en-US" sz="2800" b="1"/>
              <a:t>ПЕРИФЕРНЕ</a:t>
            </a:r>
            <a:r>
              <a:rPr lang="en-US" altLang="en-US" sz="2800" b="1"/>
              <a:t> </a:t>
            </a:r>
            <a:r>
              <a:rPr lang="sr-Cyrl-CS" altLang="en-US" sz="2800" b="1"/>
              <a:t>АРТЕРИЈСКЕ</a:t>
            </a:r>
            <a:r>
              <a:rPr lang="en-US" altLang="en-US" sz="2800" b="1"/>
              <a:t> </a:t>
            </a:r>
            <a:r>
              <a:rPr lang="sr-Cyrl-CS" altLang="en-US" sz="2800" b="1"/>
              <a:t>ЦИРКУЛАЦИЈЕ</a:t>
            </a:r>
            <a:endParaRPr lang="en-US" altLang="en-US" sz="2800" b="1"/>
          </a:p>
        </p:txBody>
      </p:sp>
      <p:sp>
        <p:nvSpPr>
          <p:cNvPr id="40963" name="Rectangle 3">
            <a:extLst>
              <a:ext uri="{FF2B5EF4-FFF2-40B4-BE49-F238E27FC236}">
                <a16:creationId xmlns:a16="http://schemas.microsoft.com/office/drawing/2014/main" id="{5CE9D62A-DFC5-4F71-A23C-E3A31994FEC6}"/>
              </a:ext>
            </a:extLst>
          </p:cNvPr>
          <p:cNvSpPr>
            <a:spLocks noGrp="1" noChangeArrowheads="1"/>
          </p:cNvSpPr>
          <p:nvPr>
            <p:ph idx="1"/>
          </p:nvPr>
        </p:nvSpPr>
        <p:spPr>
          <a:xfrm>
            <a:off x="152400" y="1524000"/>
            <a:ext cx="8458200" cy="5334000"/>
          </a:xfrm>
        </p:spPr>
        <p:txBody>
          <a:bodyPr/>
          <a:lstStyle/>
          <a:p>
            <a:pPr algn="ctr" eaLnBrk="1" hangingPunct="1">
              <a:buFontTx/>
              <a:buNone/>
            </a:pPr>
            <a:r>
              <a:rPr lang="sr-Cyrl-CS" altLang="en-US" sz="2800" b="1" u="sng"/>
              <a:t>Субјективни</a:t>
            </a:r>
            <a:r>
              <a:rPr lang="en-US" altLang="en-US" sz="2800" b="1" u="sng"/>
              <a:t> </a:t>
            </a:r>
            <a:r>
              <a:rPr lang="sr-Cyrl-CS" altLang="en-US" sz="2800" b="1" u="sng"/>
              <a:t>симптоми</a:t>
            </a:r>
            <a:endParaRPr lang="en-US" altLang="en-US" sz="2800" b="1" u="sng"/>
          </a:p>
          <a:p>
            <a:pPr eaLnBrk="1" hangingPunct="1"/>
            <a:endParaRPr lang="sr-Latn-CS" altLang="en-US" sz="2800" b="1"/>
          </a:p>
          <a:p>
            <a:pPr eaLnBrk="1" hangingPunct="1"/>
            <a:r>
              <a:rPr lang="sr-Cyrl-CS" altLang="en-US" sz="2800" b="1"/>
              <a:t>Бол</a:t>
            </a:r>
            <a:endParaRPr lang="sr-Latn-CS" altLang="en-US" sz="2800" b="1"/>
          </a:p>
          <a:p>
            <a:pPr lvl="1" eaLnBrk="1" hangingPunct="1"/>
            <a:r>
              <a:rPr lang="sr-Cyrl-CS" altLang="en-US" sz="2400"/>
              <a:t>Настаје</a:t>
            </a:r>
            <a:r>
              <a:rPr lang="en-US" altLang="en-US" sz="2400"/>
              <a:t> </a:t>
            </a:r>
            <a:r>
              <a:rPr lang="sr-Cyrl-CS" altLang="en-US" sz="2400"/>
              <a:t>поремећај</a:t>
            </a:r>
            <a:r>
              <a:rPr lang="en-US" altLang="en-US" sz="2400"/>
              <a:t> </a:t>
            </a:r>
            <a:r>
              <a:rPr lang="sr-Cyrl-CS" altLang="en-US" sz="2400"/>
              <a:t>хода</a:t>
            </a:r>
            <a:r>
              <a:rPr lang="en-US" altLang="en-US" sz="2400"/>
              <a:t> </a:t>
            </a:r>
            <a:r>
              <a:rPr lang="sr-Cyrl-CS" altLang="en-US" sz="2400"/>
              <a:t>са</a:t>
            </a:r>
            <a:r>
              <a:rPr lang="en-US" altLang="en-US" sz="2400"/>
              <a:t> </a:t>
            </a:r>
            <a:r>
              <a:rPr lang="sr-Cyrl-CS" altLang="en-US" sz="2400"/>
              <a:t>сликом</a:t>
            </a:r>
            <a:r>
              <a:rPr lang="en-US" altLang="en-US" sz="2400"/>
              <a:t> </a:t>
            </a:r>
            <a:r>
              <a:rPr lang="en-US" altLang="en-US" sz="2400" u="sng"/>
              <a:t>“</a:t>
            </a:r>
            <a:r>
              <a:rPr lang="sr-Cyrl-CS" altLang="en-US" sz="2400" u="sng"/>
              <a:t>шепајућег</a:t>
            </a:r>
            <a:r>
              <a:rPr lang="en-US" altLang="en-US" sz="2400" u="sng"/>
              <a:t>  </a:t>
            </a:r>
            <a:r>
              <a:rPr lang="sr-Cyrl-CS" altLang="en-US" sz="2400" u="sng"/>
              <a:t>хода</a:t>
            </a:r>
            <a:r>
              <a:rPr lang="en-US" altLang="en-US" sz="2400" u="sng"/>
              <a:t>”</a:t>
            </a:r>
            <a:r>
              <a:rPr lang="en-US" altLang="en-US" sz="2400"/>
              <a:t> – </a:t>
            </a:r>
            <a:r>
              <a:rPr lang="en-US" altLang="en-US" sz="2400" u="sng"/>
              <a:t>claudicatio intermitens</a:t>
            </a:r>
            <a:r>
              <a:rPr lang="en-US" altLang="en-US" sz="2400"/>
              <a:t> </a:t>
            </a:r>
            <a:r>
              <a:rPr lang="sr-Cyrl-CS" altLang="en-US" sz="2400"/>
              <a:t>Болесник</a:t>
            </a:r>
            <a:r>
              <a:rPr lang="en-US" altLang="en-US" sz="2400"/>
              <a:t> </a:t>
            </a:r>
            <a:r>
              <a:rPr lang="sr-Cyrl-CS" altLang="en-US" sz="2400"/>
              <a:t>у</a:t>
            </a:r>
            <a:r>
              <a:rPr lang="en-US" altLang="en-US" sz="2400"/>
              <a:t> </a:t>
            </a:r>
            <a:r>
              <a:rPr lang="sr-Cyrl-CS" altLang="en-US" sz="2400"/>
              <a:t>току</a:t>
            </a:r>
            <a:r>
              <a:rPr lang="en-US" altLang="en-US" sz="2400"/>
              <a:t> </a:t>
            </a:r>
            <a:r>
              <a:rPr lang="sr-Cyrl-CS" altLang="en-US" sz="2400"/>
              <a:t>пешачења</a:t>
            </a:r>
            <a:r>
              <a:rPr lang="en-US" altLang="en-US" sz="2400"/>
              <a:t> </a:t>
            </a:r>
            <a:r>
              <a:rPr lang="sr-Cyrl-CS" altLang="en-US" sz="2400"/>
              <a:t>мора</a:t>
            </a:r>
            <a:r>
              <a:rPr lang="en-US" altLang="en-US" sz="2400"/>
              <a:t> </a:t>
            </a:r>
            <a:r>
              <a:rPr lang="sr-Cyrl-CS" altLang="en-US" sz="2400"/>
              <a:t>да</a:t>
            </a:r>
            <a:r>
              <a:rPr lang="en-US" altLang="en-US" sz="2400"/>
              <a:t> </a:t>
            </a:r>
            <a:r>
              <a:rPr lang="sr-Cyrl-CS" altLang="en-US" sz="2400"/>
              <a:t>стане</a:t>
            </a:r>
            <a:r>
              <a:rPr lang="en-US" altLang="en-US" sz="2400"/>
              <a:t>, </a:t>
            </a:r>
            <a:r>
              <a:rPr lang="sr-Cyrl-CS" altLang="en-US" sz="2400"/>
              <a:t>да</a:t>
            </a:r>
            <a:r>
              <a:rPr lang="en-US" altLang="en-US" sz="2400"/>
              <a:t> </a:t>
            </a:r>
            <a:r>
              <a:rPr lang="sr-Cyrl-CS" altLang="en-US" sz="2400"/>
              <a:t>се</a:t>
            </a:r>
            <a:r>
              <a:rPr lang="en-US" altLang="en-US" sz="2400"/>
              <a:t> </a:t>
            </a:r>
            <a:r>
              <a:rPr lang="sr-Cyrl-CS" altLang="en-US" sz="2400"/>
              <a:t>одмори</a:t>
            </a:r>
            <a:r>
              <a:rPr lang="en-US" altLang="en-US" sz="2400"/>
              <a:t> </a:t>
            </a:r>
            <a:r>
              <a:rPr lang="sr-Cyrl-CS" altLang="en-US" sz="2400"/>
              <a:t>јер</a:t>
            </a:r>
            <a:r>
              <a:rPr lang="en-US" altLang="en-US" sz="2400"/>
              <a:t> </a:t>
            </a:r>
            <a:r>
              <a:rPr lang="sr-Cyrl-CS" altLang="en-US" sz="2400"/>
              <a:t>осећа</a:t>
            </a:r>
            <a:r>
              <a:rPr lang="en-US" altLang="en-US" sz="2400"/>
              <a:t> </a:t>
            </a:r>
            <a:r>
              <a:rPr lang="sr-Cyrl-CS" altLang="en-US" sz="2400"/>
              <a:t>јак</a:t>
            </a:r>
            <a:r>
              <a:rPr lang="en-US" altLang="en-US" sz="2400"/>
              <a:t> </a:t>
            </a:r>
            <a:r>
              <a:rPr lang="sr-Cyrl-CS" altLang="en-US" sz="2400"/>
              <a:t>бол</a:t>
            </a:r>
            <a:r>
              <a:rPr lang="en-US" altLang="en-US" sz="2400"/>
              <a:t> </a:t>
            </a:r>
            <a:r>
              <a:rPr lang="sr-Cyrl-CS" altLang="en-US" sz="2400"/>
              <a:t>у</a:t>
            </a:r>
            <a:r>
              <a:rPr lang="en-US" altLang="en-US" sz="2400"/>
              <a:t> </a:t>
            </a:r>
            <a:r>
              <a:rPr lang="sr-Cyrl-CS" altLang="en-US" sz="2400"/>
              <a:t>листу</a:t>
            </a:r>
            <a:r>
              <a:rPr lang="en-US" altLang="en-US" sz="2400"/>
              <a:t> </a:t>
            </a:r>
            <a:r>
              <a:rPr lang="sr-Cyrl-CS" altLang="en-US" sz="2400"/>
              <a:t>ноге</a:t>
            </a:r>
            <a:r>
              <a:rPr lang="en-US" altLang="en-US" sz="2400"/>
              <a:t>. </a:t>
            </a:r>
            <a:r>
              <a:rPr lang="sr-Cyrl-CS" altLang="en-US" sz="2400"/>
              <a:t>У</a:t>
            </a:r>
            <a:r>
              <a:rPr lang="en-US" altLang="en-US" sz="2400"/>
              <a:t> </a:t>
            </a:r>
            <a:r>
              <a:rPr lang="sr-Cyrl-CS" altLang="en-US" sz="2400"/>
              <a:t>почетку</a:t>
            </a:r>
            <a:r>
              <a:rPr lang="en-US" altLang="en-US" sz="2400"/>
              <a:t> </a:t>
            </a:r>
            <a:r>
              <a:rPr lang="sr-Cyrl-CS" altLang="en-US" sz="2400"/>
              <a:t>бол</a:t>
            </a:r>
            <a:r>
              <a:rPr lang="en-US" altLang="en-US" sz="2400"/>
              <a:t> </a:t>
            </a:r>
            <a:r>
              <a:rPr lang="sr-Cyrl-CS" altLang="en-US" sz="2400"/>
              <a:t>настаје</a:t>
            </a:r>
            <a:r>
              <a:rPr lang="en-US" altLang="en-US" sz="2400"/>
              <a:t> </a:t>
            </a:r>
            <a:r>
              <a:rPr lang="sr-Cyrl-CS" altLang="en-US" sz="2400"/>
              <a:t>после</a:t>
            </a:r>
            <a:r>
              <a:rPr lang="en-US" altLang="en-US" sz="2400"/>
              <a:t>  200-300 </a:t>
            </a:r>
            <a:r>
              <a:rPr lang="sr-Cyrl-CS" altLang="en-US" sz="2400"/>
              <a:t>метара</a:t>
            </a:r>
            <a:r>
              <a:rPr lang="en-US" altLang="en-US" sz="2400"/>
              <a:t>, </a:t>
            </a:r>
            <a:r>
              <a:rPr lang="sr-Cyrl-CS" altLang="en-US" sz="2400"/>
              <a:t>а</a:t>
            </a:r>
            <a:r>
              <a:rPr lang="en-US" altLang="en-US" sz="2400"/>
              <a:t> </a:t>
            </a:r>
            <a:r>
              <a:rPr lang="sr-Cyrl-CS" altLang="en-US" sz="2400"/>
              <a:t>потом</a:t>
            </a:r>
            <a:r>
              <a:rPr lang="en-US" altLang="en-US" sz="2400"/>
              <a:t> </a:t>
            </a:r>
            <a:r>
              <a:rPr lang="sr-Cyrl-CS" altLang="en-US" sz="2400"/>
              <a:t>на</a:t>
            </a:r>
            <a:r>
              <a:rPr lang="en-US" altLang="en-US" sz="2400"/>
              <a:t> 50-100 </a:t>
            </a:r>
            <a:r>
              <a:rPr lang="sr-Cyrl-CS" altLang="en-US" sz="2400"/>
              <a:t>м</a:t>
            </a:r>
            <a:r>
              <a:rPr lang="en-US" altLang="en-US" sz="2400"/>
              <a:t>. </a:t>
            </a:r>
            <a:endParaRPr lang="sr-Latn-CS" altLang="en-US" sz="2400"/>
          </a:p>
          <a:p>
            <a:pPr lvl="1" eaLnBrk="1" hangingPunct="1"/>
            <a:r>
              <a:rPr lang="sr-Cyrl-CS" altLang="en-US" sz="2400" b="1" u="sng"/>
              <a:t>Бол</a:t>
            </a:r>
            <a:r>
              <a:rPr lang="en-US" altLang="en-US" sz="2400" b="1" u="sng"/>
              <a:t> </a:t>
            </a:r>
            <a:r>
              <a:rPr lang="sr-Cyrl-CS" altLang="en-US" sz="2400" b="1" u="sng"/>
              <a:t>у</a:t>
            </a:r>
            <a:r>
              <a:rPr lang="en-US" altLang="en-US" sz="2400" b="1" u="sng"/>
              <a:t> </a:t>
            </a:r>
            <a:r>
              <a:rPr lang="sr-Cyrl-CS" altLang="en-US" sz="2400" b="1" u="sng"/>
              <a:t>миру</a:t>
            </a:r>
            <a:r>
              <a:rPr lang="en-US" altLang="en-US" sz="2400" b="1" u="sng"/>
              <a:t> </a:t>
            </a:r>
            <a:r>
              <a:rPr lang="sr-Cyrl-CS" altLang="en-US" sz="2400" b="1" u="sng"/>
              <a:t>и</a:t>
            </a:r>
            <a:r>
              <a:rPr lang="en-US" altLang="en-US" sz="2400" b="1" u="sng"/>
              <a:t> </a:t>
            </a:r>
            <a:r>
              <a:rPr lang="sr-Cyrl-CS" altLang="en-US" sz="2400" b="1" u="sng"/>
              <a:t>бол</a:t>
            </a:r>
            <a:r>
              <a:rPr lang="en-US" altLang="en-US" sz="2400" b="1" u="sng"/>
              <a:t> </a:t>
            </a:r>
            <a:r>
              <a:rPr lang="sr-Cyrl-CS" altLang="en-US" sz="2400" b="1" u="sng"/>
              <a:t>у</a:t>
            </a:r>
            <a:r>
              <a:rPr lang="en-US" altLang="en-US" sz="2400" b="1" u="sng"/>
              <a:t> </a:t>
            </a:r>
            <a:r>
              <a:rPr lang="sr-Cyrl-CS" altLang="en-US" sz="2400" b="1" u="sng"/>
              <a:t>постељи</a:t>
            </a:r>
            <a:r>
              <a:rPr lang="en-US" altLang="en-US" sz="2400"/>
              <a:t> (</a:t>
            </a:r>
            <a:r>
              <a:rPr lang="sr-Cyrl-CS" altLang="en-US" sz="2400"/>
              <a:t>нарочито</a:t>
            </a:r>
            <a:r>
              <a:rPr lang="en-US" altLang="en-US" sz="2400"/>
              <a:t> </a:t>
            </a:r>
            <a:r>
              <a:rPr lang="sr-Cyrl-CS" altLang="en-US" sz="2400"/>
              <a:t>ноћу</a:t>
            </a:r>
            <a:r>
              <a:rPr lang="en-US" altLang="en-US" sz="2400"/>
              <a:t>) </a:t>
            </a:r>
            <a:r>
              <a:rPr lang="sr-Cyrl-CS" altLang="en-US" sz="2400"/>
              <a:t>знак</a:t>
            </a:r>
            <a:r>
              <a:rPr lang="en-US" altLang="en-US" sz="2400"/>
              <a:t> </a:t>
            </a:r>
            <a:r>
              <a:rPr lang="sr-Cyrl-CS" altLang="en-US" sz="2400"/>
              <a:t>је</a:t>
            </a:r>
            <a:r>
              <a:rPr lang="en-US" altLang="en-US" sz="2400"/>
              <a:t> </a:t>
            </a:r>
            <a:r>
              <a:rPr lang="sr-Cyrl-CS" altLang="en-US" sz="2400"/>
              <a:t>поодмакле</a:t>
            </a:r>
            <a:r>
              <a:rPr lang="en-US" altLang="en-US" sz="2400"/>
              <a:t>  </a:t>
            </a:r>
            <a:r>
              <a:rPr lang="sr-Cyrl-CS" altLang="en-US" sz="2400"/>
              <a:t>болести</a:t>
            </a:r>
            <a:r>
              <a:rPr lang="en-US" altLang="en-US" sz="2400"/>
              <a:t> </a:t>
            </a:r>
            <a:r>
              <a:rPr lang="sr-Cyrl-CS" altLang="en-US" sz="2400"/>
              <a:t>због</a:t>
            </a:r>
            <a:r>
              <a:rPr lang="en-US" altLang="en-US" sz="2400"/>
              <a:t> </a:t>
            </a:r>
            <a:r>
              <a:rPr lang="sr-Cyrl-CS" altLang="en-US" sz="2400"/>
              <a:t>зачепљења</a:t>
            </a:r>
            <a:r>
              <a:rPr lang="en-US" altLang="en-US" sz="2400"/>
              <a:t> (</a:t>
            </a:r>
            <a:r>
              <a:rPr lang="sr-Cyrl-CS" altLang="en-US" sz="2400"/>
              <a:t>оклузије</a:t>
            </a:r>
            <a:r>
              <a:rPr lang="en-US" altLang="en-US" sz="2400"/>
              <a:t>) </a:t>
            </a:r>
            <a:r>
              <a:rPr lang="sr-Cyrl-CS" altLang="en-US" sz="2400"/>
              <a:t>артерије</a:t>
            </a:r>
            <a:r>
              <a:rPr lang="en-US" altLang="en-US" sz="2400"/>
              <a:t>.</a:t>
            </a:r>
            <a:endParaRPr lang="en-US" altLang="en-US" sz="2400" b="1"/>
          </a:p>
          <a:p>
            <a:pPr eaLnBrk="1" hangingPunct="1"/>
            <a:endParaRPr lang="sr-Latn-CS" altLang="en-US" sz="2800" b="1"/>
          </a:p>
          <a:p>
            <a:pPr eaLnBrk="1" hangingPunct="1"/>
            <a:r>
              <a:rPr lang="en-US" altLang="en-US" sz="2800" b="1"/>
              <a:t> </a:t>
            </a:r>
            <a:r>
              <a:rPr lang="sr-Cyrl-CS" altLang="en-US" sz="2800" b="1"/>
              <a:t>Парестезија</a:t>
            </a:r>
            <a:r>
              <a:rPr lang="en-US" altLang="en-US" sz="2800"/>
              <a:t> </a:t>
            </a:r>
            <a:r>
              <a:rPr lang="sr-Cyrl-CS" altLang="en-US" sz="2800"/>
              <a:t>и</a:t>
            </a:r>
            <a:r>
              <a:rPr lang="en-US" altLang="en-US" sz="2800"/>
              <a:t> </a:t>
            </a:r>
            <a:r>
              <a:rPr lang="sr-Cyrl-CS" altLang="en-US" sz="2800"/>
              <a:t>утрнулост</a:t>
            </a:r>
            <a:r>
              <a:rPr lang="en-US" altLang="en-US" sz="2800"/>
              <a:t> </a:t>
            </a:r>
            <a:r>
              <a:rPr lang="sr-Cyrl-CS" altLang="en-US" sz="2800"/>
              <a:t>стопала</a:t>
            </a:r>
            <a:r>
              <a:rPr lang="en-US" altLang="en-US" sz="2800"/>
              <a:t>.</a:t>
            </a:r>
          </a:p>
        </p:txBody>
      </p:sp>
      <p:pic>
        <p:nvPicPr>
          <p:cNvPr id="40964" name="Picture 4">
            <a:extLst>
              <a:ext uri="{FF2B5EF4-FFF2-40B4-BE49-F238E27FC236}">
                <a16:creationId xmlns:a16="http://schemas.microsoft.com/office/drawing/2014/main" id="{26F1C4BF-268F-422A-A378-4C5D2CB2B4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6175" y="304800"/>
            <a:ext cx="16478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49886"/>
    </mc:Choice>
    <mc:Fallback xmlns="">
      <p:transition spd="slow" advTm="4988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B662638-844A-4304-98DC-3B9ACCFD19AA}"/>
              </a:ext>
            </a:extLst>
          </p:cNvPr>
          <p:cNvSpPr>
            <a:spLocks noGrp="1" noChangeArrowheads="1"/>
          </p:cNvSpPr>
          <p:nvPr>
            <p:ph type="title"/>
          </p:nvPr>
        </p:nvSpPr>
        <p:spPr>
          <a:xfrm>
            <a:off x="746125" y="150813"/>
            <a:ext cx="8397875" cy="1068387"/>
          </a:xfrm>
        </p:spPr>
        <p:txBody>
          <a:bodyPr/>
          <a:lstStyle/>
          <a:p>
            <a:pPr eaLnBrk="1" hangingPunct="1"/>
            <a:r>
              <a:rPr lang="sr-Cyrl-CS" altLang="en-US" sz="3300"/>
              <a:t>ШТА</a:t>
            </a:r>
            <a:r>
              <a:rPr lang="sr-Latn-CS" altLang="en-US" sz="3300"/>
              <a:t> </a:t>
            </a:r>
            <a:r>
              <a:rPr lang="sr-Cyrl-CS" altLang="en-US" sz="3300"/>
              <a:t>УЗРОКУЈЕ</a:t>
            </a:r>
            <a:r>
              <a:rPr lang="sr-Latn-CS" altLang="en-US" sz="3300"/>
              <a:t> </a:t>
            </a:r>
            <a:r>
              <a:rPr lang="en-US" altLang="en-US" sz="3300"/>
              <a:t> CLAUDICATIO INT?</a:t>
            </a:r>
            <a:br>
              <a:rPr lang="en-US" altLang="en-US" sz="3300"/>
            </a:br>
            <a:endParaRPr lang="en-US" altLang="en-US" sz="3300"/>
          </a:p>
        </p:txBody>
      </p:sp>
      <p:sp>
        <p:nvSpPr>
          <p:cNvPr id="41987" name="Rectangle 3">
            <a:extLst>
              <a:ext uri="{FF2B5EF4-FFF2-40B4-BE49-F238E27FC236}">
                <a16:creationId xmlns:a16="http://schemas.microsoft.com/office/drawing/2014/main" id="{D6C2827C-3958-488C-9DF7-B13C913E7F98}"/>
              </a:ext>
            </a:extLst>
          </p:cNvPr>
          <p:cNvSpPr>
            <a:spLocks noGrp="1" noChangeArrowheads="1"/>
          </p:cNvSpPr>
          <p:nvPr>
            <p:ph idx="1"/>
          </p:nvPr>
        </p:nvSpPr>
        <p:spPr>
          <a:xfrm>
            <a:off x="0" y="1447800"/>
            <a:ext cx="8915400" cy="4800600"/>
          </a:xfrm>
        </p:spPr>
        <p:txBody>
          <a:bodyPr/>
          <a:lstStyle/>
          <a:p>
            <a:pPr eaLnBrk="1" hangingPunct="1"/>
            <a:r>
              <a:rPr lang="sr-Cyrl-CS" altLang="en-US" sz="2600"/>
              <a:t>Ат</a:t>
            </a:r>
            <a:r>
              <a:rPr lang="en-US" altLang="en-US" sz="2600"/>
              <a:t>herosclerosis </a:t>
            </a:r>
            <a:r>
              <a:rPr lang="sr-Cyrl-CS" altLang="en-US" sz="2600"/>
              <a:t>артерија</a:t>
            </a:r>
            <a:r>
              <a:rPr lang="sr-Latn-CS" altLang="en-US" sz="2600"/>
              <a:t> </a:t>
            </a:r>
            <a:r>
              <a:rPr lang="sr-Cyrl-CS" altLang="en-US" sz="2600"/>
              <a:t>ногу</a:t>
            </a:r>
            <a:endParaRPr lang="sr-Latn-CS" altLang="en-US" sz="2600"/>
          </a:p>
          <a:p>
            <a:pPr eaLnBrk="1" hangingPunct="1"/>
            <a:endParaRPr lang="en-US" altLang="en-US" sz="2600"/>
          </a:p>
          <a:p>
            <a:pPr eaLnBrk="1" hangingPunct="1">
              <a:buFontTx/>
              <a:buNone/>
            </a:pPr>
            <a:r>
              <a:rPr lang="sr-Cyrl-CS" altLang="en-US" sz="2600">
                <a:solidFill>
                  <a:srgbClr val="FFC000"/>
                </a:solidFill>
              </a:rPr>
              <a:t>У</a:t>
            </a:r>
            <a:r>
              <a:rPr lang="sr-Latn-CS" altLang="en-US" sz="2600">
                <a:solidFill>
                  <a:srgbClr val="FFC000"/>
                </a:solidFill>
              </a:rPr>
              <a:t> </a:t>
            </a:r>
            <a:r>
              <a:rPr lang="sr-Cyrl-CS" altLang="en-US" sz="2600">
                <a:solidFill>
                  <a:srgbClr val="FFC000"/>
                </a:solidFill>
              </a:rPr>
              <a:t>току</a:t>
            </a:r>
            <a:r>
              <a:rPr lang="sr-Latn-CS" altLang="en-US" sz="2600">
                <a:solidFill>
                  <a:srgbClr val="FFC000"/>
                </a:solidFill>
              </a:rPr>
              <a:t> </a:t>
            </a:r>
            <a:r>
              <a:rPr lang="sr-Cyrl-CS" altLang="en-US" sz="2600">
                <a:solidFill>
                  <a:srgbClr val="FFC000"/>
                </a:solidFill>
              </a:rPr>
              <a:t>хода</a:t>
            </a:r>
            <a:r>
              <a:rPr lang="sr-Latn-CS" altLang="en-US" sz="2600">
                <a:solidFill>
                  <a:srgbClr val="FFC000"/>
                </a:solidFill>
              </a:rPr>
              <a:t> </a:t>
            </a:r>
            <a:r>
              <a:rPr lang="sr-Cyrl-CS" altLang="en-US" sz="2600">
                <a:solidFill>
                  <a:srgbClr val="FFC000"/>
                </a:solidFill>
              </a:rPr>
              <a:t>или</a:t>
            </a:r>
            <a:r>
              <a:rPr lang="sr-Latn-CS" altLang="en-US" sz="2600">
                <a:solidFill>
                  <a:srgbClr val="FFC000"/>
                </a:solidFill>
              </a:rPr>
              <a:t> </a:t>
            </a:r>
            <a:r>
              <a:rPr lang="sr-Cyrl-CS" altLang="en-US" sz="2600">
                <a:solidFill>
                  <a:srgbClr val="FFC000"/>
                </a:solidFill>
              </a:rPr>
              <a:t>физичке</a:t>
            </a:r>
            <a:r>
              <a:rPr lang="sr-Latn-CS" altLang="en-US" sz="2600">
                <a:solidFill>
                  <a:srgbClr val="FFC000"/>
                </a:solidFill>
              </a:rPr>
              <a:t> </a:t>
            </a:r>
            <a:r>
              <a:rPr lang="sr-Cyrl-CS" altLang="en-US" sz="2600">
                <a:solidFill>
                  <a:srgbClr val="FFC000"/>
                </a:solidFill>
              </a:rPr>
              <a:t>активности</a:t>
            </a:r>
            <a:r>
              <a:rPr lang="sr-Latn-CS" altLang="en-US" sz="2600">
                <a:solidFill>
                  <a:srgbClr val="FFC000"/>
                </a:solidFill>
              </a:rPr>
              <a:t> </a:t>
            </a:r>
            <a:r>
              <a:rPr lang="sr-Cyrl-CS" altLang="en-US" sz="2600">
                <a:solidFill>
                  <a:srgbClr val="FFC000"/>
                </a:solidFill>
              </a:rPr>
              <a:t>повећана</a:t>
            </a:r>
            <a:r>
              <a:rPr lang="sr-Latn-CS" altLang="en-US" sz="2600">
                <a:solidFill>
                  <a:srgbClr val="FFC000"/>
                </a:solidFill>
              </a:rPr>
              <a:t> </a:t>
            </a:r>
            <a:r>
              <a:rPr lang="sr-Cyrl-CS" altLang="en-US" sz="2600">
                <a:solidFill>
                  <a:srgbClr val="FFC000"/>
                </a:solidFill>
              </a:rPr>
              <a:t>потреба</a:t>
            </a:r>
            <a:r>
              <a:rPr lang="sr-Latn-CS" altLang="en-US" sz="2600">
                <a:solidFill>
                  <a:srgbClr val="FFC000"/>
                </a:solidFill>
              </a:rPr>
              <a:t> </a:t>
            </a:r>
            <a:r>
              <a:rPr lang="sr-Cyrl-CS" altLang="en-US" sz="2600">
                <a:solidFill>
                  <a:srgbClr val="FFC000"/>
                </a:solidFill>
              </a:rPr>
              <a:t>мишића</a:t>
            </a:r>
            <a:r>
              <a:rPr lang="sr-Latn-CS" altLang="en-US" sz="2600">
                <a:solidFill>
                  <a:srgbClr val="FFC000"/>
                </a:solidFill>
              </a:rPr>
              <a:t> </a:t>
            </a:r>
            <a:r>
              <a:rPr lang="sr-Cyrl-CS" altLang="en-US" sz="2600">
                <a:solidFill>
                  <a:srgbClr val="FFC000"/>
                </a:solidFill>
              </a:rPr>
              <a:t>за</a:t>
            </a:r>
            <a:r>
              <a:rPr lang="sr-Latn-CS" altLang="en-US" sz="2600">
                <a:solidFill>
                  <a:srgbClr val="FFC000"/>
                </a:solidFill>
              </a:rPr>
              <a:t> </a:t>
            </a:r>
            <a:r>
              <a:rPr lang="sr-Cyrl-CS" altLang="en-US" sz="2600">
                <a:solidFill>
                  <a:srgbClr val="FFC000"/>
                </a:solidFill>
              </a:rPr>
              <a:t>кисеоником</a:t>
            </a:r>
            <a:endParaRPr lang="en-US" altLang="en-US" sz="2600">
              <a:solidFill>
                <a:srgbClr val="FFC000"/>
              </a:solidFill>
            </a:endParaRPr>
          </a:p>
          <a:p>
            <a:pPr eaLnBrk="1" hangingPunct="1">
              <a:buFontTx/>
              <a:buNone/>
            </a:pPr>
            <a:endParaRPr lang="en-US" altLang="en-US" sz="2600">
              <a:solidFill>
                <a:srgbClr val="FFC000"/>
              </a:solidFill>
            </a:endParaRPr>
          </a:p>
          <a:p>
            <a:pPr eaLnBrk="1" hangingPunct="1">
              <a:buFontTx/>
              <a:buNone/>
            </a:pPr>
            <a:r>
              <a:rPr lang="en-US" altLang="en-US" sz="2600">
                <a:solidFill>
                  <a:srgbClr val="FFC000"/>
                </a:solidFill>
              </a:rPr>
              <a:t>        </a:t>
            </a:r>
            <a:r>
              <a:rPr lang="sr-Cyrl-CS" altLang="en-US" sz="2600">
                <a:solidFill>
                  <a:srgbClr val="FFC000"/>
                </a:solidFill>
              </a:rPr>
              <a:t>Мишићи</a:t>
            </a:r>
            <a:r>
              <a:rPr lang="sr-Latn-CS" altLang="en-US" sz="2600">
                <a:solidFill>
                  <a:srgbClr val="FFC000"/>
                </a:solidFill>
              </a:rPr>
              <a:t> </a:t>
            </a:r>
            <a:r>
              <a:rPr lang="sr-Cyrl-CS" altLang="en-US" sz="2600">
                <a:solidFill>
                  <a:srgbClr val="FFC000"/>
                </a:solidFill>
              </a:rPr>
              <a:t>раде</a:t>
            </a:r>
            <a:r>
              <a:rPr lang="sr-Latn-CS" altLang="en-US" sz="2600">
                <a:solidFill>
                  <a:srgbClr val="FFC000"/>
                </a:solidFill>
              </a:rPr>
              <a:t> </a:t>
            </a:r>
            <a:r>
              <a:rPr lang="sr-Cyrl-CS" altLang="en-US" sz="2600">
                <a:solidFill>
                  <a:srgbClr val="FFC000"/>
                </a:solidFill>
              </a:rPr>
              <a:t>анаеробно</a:t>
            </a:r>
            <a:r>
              <a:rPr lang="en-US" altLang="en-US" sz="2600">
                <a:solidFill>
                  <a:srgbClr val="FFC000"/>
                </a:solidFill>
              </a:rPr>
              <a:t> </a:t>
            </a:r>
          </a:p>
          <a:p>
            <a:pPr eaLnBrk="1" hangingPunct="1">
              <a:buFontTx/>
              <a:buNone/>
            </a:pPr>
            <a:endParaRPr lang="en-US" altLang="en-US" sz="2600">
              <a:solidFill>
                <a:srgbClr val="FFC000"/>
              </a:solidFill>
            </a:endParaRPr>
          </a:p>
          <a:p>
            <a:pPr eaLnBrk="1" hangingPunct="1">
              <a:buFontTx/>
              <a:buNone/>
            </a:pPr>
            <a:r>
              <a:rPr lang="en-US" altLang="en-US" sz="2600">
                <a:solidFill>
                  <a:srgbClr val="FFC000"/>
                </a:solidFill>
              </a:rPr>
              <a:t>    </a:t>
            </a:r>
            <a:r>
              <a:rPr lang="sr-Cyrl-CS" altLang="en-US" sz="2600">
                <a:solidFill>
                  <a:srgbClr val="FFC000"/>
                </a:solidFill>
              </a:rPr>
              <a:t>Продукција</a:t>
            </a:r>
            <a:r>
              <a:rPr lang="sr-Latn-CS" altLang="en-US" sz="2600">
                <a:solidFill>
                  <a:srgbClr val="FFC000"/>
                </a:solidFill>
              </a:rPr>
              <a:t> </a:t>
            </a:r>
            <a:r>
              <a:rPr lang="sr-Cyrl-CS" altLang="en-US" sz="2600">
                <a:solidFill>
                  <a:srgbClr val="FFC000"/>
                </a:solidFill>
              </a:rPr>
              <a:t>млечне</a:t>
            </a:r>
            <a:r>
              <a:rPr lang="sr-Latn-CS" altLang="en-US" sz="2600">
                <a:solidFill>
                  <a:srgbClr val="FFC000"/>
                </a:solidFill>
              </a:rPr>
              <a:t> </a:t>
            </a:r>
            <a:r>
              <a:rPr lang="sr-Cyrl-CS" altLang="en-US" sz="2600">
                <a:solidFill>
                  <a:srgbClr val="FFC000"/>
                </a:solidFill>
              </a:rPr>
              <a:t>киселине</a:t>
            </a:r>
            <a:r>
              <a:rPr lang="sr-Latn-CS" altLang="en-US" sz="2600">
                <a:solidFill>
                  <a:srgbClr val="FFC000"/>
                </a:solidFill>
              </a:rPr>
              <a:t> </a:t>
            </a:r>
            <a:r>
              <a:rPr lang="sr-Cyrl-CS" altLang="en-US" sz="2600">
                <a:solidFill>
                  <a:srgbClr val="FFC000"/>
                </a:solidFill>
              </a:rPr>
              <a:t>и</a:t>
            </a:r>
            <a:r>
              <a:rPr lang="sr-Latn-CS" altLang="en-US" sz="2600">
                <a:solidFill>
                  <a:srgbClr val="FFC000"/>
                </a:solidFill>
              </a:rPr>
              <a:t> </a:t>
            </a:r>
            <a:r>
              <a:rPr lang="sr-Cyrl-CS" altLang="en-US" sz="2600">
                <a:solidFill>
                  <a:srgbClr val="FFC000"/>
                </a:solidFill>
              </a:rPr>
              <a:t>других</a:t>
            </a:r>
            <a:r>
              <a:rPr lang="sr-Latn-CS" altLang="en-US" sz="2600">
                <a:solidFill>
                  <a:srgbClr val="FFC000"/>
                </a:solidFill>
              </a:rPr>
              <a:t> </a:t>
            </a:r>
            <a:r>
              <a:rPr lang="sr-Cyrl-CS" altLang="en-US" sz="2600">
                <a:solidFill>
                  <a:srgbClr val="FFC000"/>
                </a:solidFill>
              </a:rPr>
              <a:t>метаболита</a:t>
            </a:r>
            <a:endParaRPr lang="en-US" altLang="en-US" sz="2600">
              <a:solidFill>
                <a:srgbClr val="FFC000"/>
              </a:solidFill>
            </a:endParaRPr>
          </a:p>
          <a:p>
            <a:pPr eaLnBrk="1" hangingPunct="1">
              <a:buFontTx/>
              <a:buNone/>
            </a:pPr>
            <a:r>
              <a:rPr lang="en-US" altLang="en-US" sz="2600">
                <a:solidFill>
                  <a:srgbClr val="FFC000"/>
                </a:solidFill>
              </a:rPr>
              <a:t>                             </a:t>
            </a:r>
            <a:r>
              <a:rPr lang="sr-Cyrl-CS" altLang="en-US" sz="2600">
                <a:solidFill>
                  <a:srgbClr val="FFC000"/>
                </a:solidFill>
              </a:rPr>
              <a:t>Бол</a:t>
            </a:r>
            <a:r>
              <a:rPr lang="sr-Latn-CS" altLang="en-US" sz="2600">
                <a:solidFill>
                  <a:srgbClr val="FFC000"/>
                </a:solidFill>
              </a:rPr>
              <a:t> </a:t>
            </a:r>
            <a:r>
              <a:rPr lang="sr-Cyrl-CS" altLang="en-US" sz="2600">
                <a:solidFill>
                  <a:srgbClr val="FFC000"/>
                </a:solidFill>
              </a:rPr>
              <a:t>у</a:t>
            </a:r>
            <a:r>
              <a:rPr lang="sr-Latn-CS" altLang="en-US" sz="2600">
                <a:solidFill>
                  <a:srgbClr val="FFC000"/>
                </a:solidFill>
              </a:rPr>
              <a:t> </a:t>
            </a:r>
            <a:r>
              <a:rPr lang="sr-Cyrl-CS" altLang="en-US" sz="2600">
                <a:solidFill>
                  <a:srgbClr val="FFC000"/>
                </a:solidFill>
              </a:rPr>
              <a:t>листу</a:t>
            </a:r>
            <a:endParaRPr lang="en-US" altLang="en-US" sz="2600">
              <a:solidFill>
                <a:srgbClr val="FFC000"/>
              </a:solidFill>
            </a:endParaRPr>
          </a:p>
          <a:p>
            <a:pPr eaLnBrk="1" hangingPunct="1"/>
            <a:r>
              <a:rPr lang="sr-Cyrl-CS" altLang="en-US" sz="2600"/>
              <a:t>Млечна</a:t>
            </a:r>
            <a:r>
              <a:rPr lang="sr-Latn-CS" altLang="en-US" sz="2600"/>
              <a:t> </a:t>
            </a:r>
            <a:r>
              <a:rPr lang="sr-Cyrl-CS" altLang="en-US" sz="2600"/>
              <a:t>киселина</a:t>
            </a:r>
            <a:r>
              <a:rPr lang="sr-Latn-CS" altLang="en-US" sz="2600"/>
              <a:t> </a:t>
            </a:r>
            <a:r>
              <a:rPr lang="sr-Cyrl-CS" altLang="en-US" sz="2600"/>
              <a:t>и</a:t>
            </a:r>
            <a:r>
              <a:rPr lang="sr-Latn-CS" altLang="en-US" sz="2600"/>
              <a:t> </a:t>
            </a:r>
            <a:r>
              <a:rPr lang="sr-Cyrl-CS" altLang="en-US" sz="2600"/>
              <a:t>други</a:t>
            </a:r>
            <a:r>
              <a:rPr lang="sr-Latn-CS" altLang="en-US" sz="2600"/>
              <a:t> </a:t>
            </a:r>
            <a:r>
              <a:rPr lang="sr-Cyrl-CS" altLang="en-US" sz="2600"/>
              <a:t>метаболити</a:t>
            </a:r>
            <a:r>
              <a:rPr lang="sr-Latn-CS" altLang="en-US" sz="2600"/>
              <a:t> </a:t>
            </a:r>
            <a:r>
              <a:rPr lang="sr-Cyrl-CS" altLang="en-US" sz="2600"/>
              <a:t>се</a:t>
            </a:r>
            <a:r>
              <a:rPr lang="sr-Latn-CS" altLang="en-US" sz="2600"/>
              <a:t> </a:t>
            </a:r>
            <a:r>
              <a:rPr lang="sr-Cyrl-CS" altLang="en-US" sz="2600"/>
              <a:t>елиминишу</a:t>
            </a:r>
            <a:r>
              <a:rPr lang="sr-Latn-CS" altLang="en-US" sz="2600"/>
              <a:t> </a:t>
            </a:r>
            <a:r>
              <a:rPr lang="sr-Cyrl-CS" altLang="en-US" sz="2600"/>
              <a:t>одмором</a:t>
            </a:r>
            <a:endParaRPr lang="en-US" altLang="en-US" sz="2600"/>
          </a:p>
        </p:txBody>
      </p:sp>
      <p:sp>
        <p:nvSpPr>
          <p:cNvPr id="41988" name="Text Box 4">
            <a:extLst>
              <a:ext uri="{FF2B5EF4-FFF2-40B4-BE49-F238E27FC236}">
                <a16:creationId xmlns:a16="http://schemas.microsoft.com/office/drawing/2014/main" id="{3B52FE05-6713-422A-B9F7-ADDC8AB42B19}"/>
              </a:ext>
            </a:extLst>
          </p:cNvPr>
          <p:cNvSpPr txBox="1">
            <a:spLocks noChangeArrowheads="1"/>
          </p:cNvSpPr>
          <p:nvPr/>
        </p:nvSpPr>
        <p:spPr bwMode="auto">
          <a:xfrm>
            <a:off x="5137150" y="56372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i="1"/>
          </a:p>
        </p:txBody>
      </p:sp>
      <p:sp>
        <p:nvSpPr>
          <p:cNvPr id="41989" name="Line 5">
            <a:extLst>
              <a:ext uri="{FF2B5EF4-FFF2-40B4-BE49-F238E27FC236}">
                <a16:creationId xmlns:a16="http://schemas.microsoft.com/office/drawing/2014/main" id="{D60BF552-B5F4-4678-A749-0142897142D3}"/>
              </a:ext>
            </a:extLst>
          </p:cNvPr>
          <p:cNvSpPr>
            <a:spLocks noChangeShapeType="1"/>
          </p:cNvSpPr>
          <p:nvPr/>
        </p:nvSpPr>
        <p:spPr bwMode="auto">
          <a:xfrm>
            <a:off x="4495800" y="2590800"/>
            <a:ext cx="0" cy="546100"/>
          </a:xfrm>
          <a:prstGeom prst="line">
            <a:avLst/>
          </a:prstGeom>
          <a:noFill/>
          <a:ln w="762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90" name="Line 6">
            <a:extLst>
              <a:ext uri="{FF2B5EF4-FFF2-40B4-BE49-F238E27FC236}">
                <a16:creationId xmlns:a16="http://schemas.microsoft.com/office/drawing/2014/main" id="{0E6771AA-E4C3-4C23-8572-D8EE256D9698}"/>
              </a:ext>
            </a:extLst>
          </p:cNvPr>
          <p:cNvSpPr>
            <a:spLocks noChangeShapeType="1"/>
          </p:cNvSpPr>
          <p:nvPr/>
        </p:nvSpPr>
        <p:spPr bwMode="auto">
          <a:xfrm>
            <a:off x="4343400" y="3657600"/>
            <a:ext cx="0" cy="546100"/>
          </a:xfrm>
          <a:prstGeom prst="line">
            <a:avLst/>
          </a:prstGeom>
          <a:noFill/>
          <a:ln w="762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91" name="Line 7">
            <a:extLst>
              <a:ext uri="{FF2B5EF4-FFF2-40B4-BE49-F238E27FC236}">
                <a16:creationId xmlns:a16="http://schemas.microsoft.com/office/drawing/2014/main" id="{AB663C1A-0222-497C-B2A2-42575C3593EB}"/>
              </a:ext>
            </a:extLst>
          </p:cNvPr>
          <p:cNvSpPr>
            <a:spLocks noChangeShapeType="1"/>
          </p:cNvSpPr>
          <p:nvPr/>
        </p:nvSpPr>
        <p:spPr bwMode="auto">
          <a:xfrm>
            <a:off x="4343400" y="4953000"/>
            <a:ext cx="0" cy="546100"/>
          </a:xfrm>
          <a:prstGeom prst="line">
            <a:avLst/>
          </a:prstGeom>
          <a:noFill/>
          <a:ln w="762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34166"/>
    </mc:Choice>
    <mc:Fallback xmlns="">
      <p:transition spd="slow" advTm="3416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a:extLst>
              <a:ext uri="{FF2B5EF4-FFF2-40B4-BE49-F238E27FC236}">
                <a16:creationId xmlns:a16="http://schemas.microsoft.com/office/drawing/2014/main" id="{B4A90E41-EA2E-4CE8-8226-323671BC9853}"/>
              </a:ext>
            </a:extLst>
          </p:cNvPr>
          <p:cNvSpPr>
            <a:spLocks noGrp="1" noChangeArrowheads="1"/>
          </p:cNvSpPr>
          <p:nvPr>
            <p:ph type="title"/>
          </p:nvPr>
        </p:nvSpPr>
        <p:spPr>
          <a:xfrm>
            <a:off x="457200" y="228600"/>
            <a:ext cx="8686800" cy="1143000"/>
          </a:xfrm>
        </p:spPr>
        <p:txBody>
          <a:bodyPr rtlCol="0">
            <a:normAutofit fontScale="90000"/>
          </a:bodyPr>
          <a:lstStyle/>
          <a:p>
            <a:pPr eaLnBrk="1" fontAlgn="auto" hangingPunct="1">
              <a:spcAft>
                <a:spcPts val="0"/>
              </a:spcAft>
              <a:defRPr/>
            </a:pPr>
            <a:r>
              <a:rPr lang="sr-Cyrl-CS" sz="3600" dirty="0"/>
              <a:t>ВАСКУЛАРНИ</a:t>
            </a:r>
            <a:r>
              <a:rPr lang="en-US" sz="3600" dirty="0"/>
              <a:t> </a:t>
            </a:r>
            <a:r>
              <a:rPr lang="sr-Cyrl-CS" sz="3600" dirty="0"/>
              <a:t>СИСТЕМ</a:t>
            </a:r>
            <a:r>
              <a:rPr lang="en-US" sz="3600" dirty="0"/>
              <a:t> </a:t>
            </a:r>
            <a:r>
              <a:rPr lang="sr-Cyrl-CS" sz="3600" dirty="0"/>
              <a:t>ЧИНЕ</a:t>
            </a:r>
            <a:r>
              <a:rPr lang="en-US" sz="3600" dirty="0"/>
              <a:t> </a:t>
            </a:r>
            <a:br>
              <a:rPr lang="en-US" sz="3600" dirty="0"/>
            </a:br>
            <a:r>
              <a:rPr lang="sr-Cyrl-CS" sz="3600" dirty="0"/>
              <a:t>СРЦЕ</a:t>
            </a:r>
            <a:r>
              <a:rPr lang="en-US" sz="3600" dirty="0"/>
              <a:t> </a:t>
            </a:r>
            <a:r>
              <a:rPr lang="sr-Cyrl-CS" sz="3600" dirty="0"/>
              <a:t>И</a:t>
            </a:r>
            <a:r>
              <a:rPr lang="en-US" sz="3600" dirty="0"/>
              <a:t> </a:t>
            </a:r>
            <a:r>
              <a:rPr lang="sr-Cyrl-CS" sz="3600" dirty="0"/>
              <a:t>КРВНИ</a:t>
            </a:r>
            <a:r>
              <a:rPr lang="en-US" sz="3600" dirty="0"/>
              <a:t> </a:t>
            </a:r>
            <a:r>
              <a:rPr lang="sr-Cyrl-CS" sz="3600" dirty="0"/>
              <a:t>СУДОВИ</a:t>
            </a:r>
            <a:r>
              <a:rPr lang="en-US" sz="3600" dirty="0"/>
              <a:t>:</a:t>
            </a:r>
          </a:p>
        </p:txBody>
      </p:sp>
      <p:pic>
        <p:nvPicPr>
          <p:cNvPr id="16387" name="Picture 6">
            <a:extLst>
              <a:ext uri="{FF2B5EF4-FFF2-40B4-BE49-F238E27FC236}">
                <a16:creationId xmlns:a16="http://schemas.microsoft.com/office/drawing/2014/main" id="{0FABCDEA-923A-481D-8363-36155269477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52400" y="1295400"/>
            <a:ext cx="4495800" cy="5029200"/>
          </a:xfrm>
          <a:noFill/>
        </p:spPr>
      </p:pic>
      <p:sp>
        <p:nvSpPr>
          <p:cNvPr id="16388" name="Rectangle 7">
            <a:extLst>
              <a:ext uri="{FF2B5EF4-FFF2-40B4-BE49-F238E27FC236}">
                <a16:creationId xmlns:a16="http://schemas.microsoft.com/office/drawing/2014/main" id="{08F25749-56C4-4871-93B2-6C32741CAB61}"/>
              </a:ext>
            </a:extLst>
          </p:cNvPr>
          <p:cNvSpPr>
            <a:spLocks noGrp="1" noChangeArrowheads="1"/>
          </p:cNvSpPr>
          <p:nvPr>
            <p:ph type="body" sz="half" idx="2"/>
          </p:nvPr>
        </p:nvSpPr>
        <p:spPr>
          <a:xfrm>
            <a:off x="4876800" y="2743200"/>
            <a:ext cx="4038600" cy="2971800"/>
          </a:xfrm>
        </p:spPr>
        <p:txBody>
          <a:bodyPr/>
          <a:lstStyle/>
          <a:p>
            <a:pPr eaLnBrk="1" hangingPunct="1"/>
            <a:r>
              <a:rPr lang="sr-Cyrl-CS" altLang="en-US" sz="2800"/>
              <a:t>АРТЕРИЈЕ</a:t>
            </a:r>
            <a:r>
              <a:rPr lang="en-US" altLang="en-US" sz="2800"/>
              <a:t>,</a:t>
            </a:r>
          </a:p>
          <a:p>
            <a:pPr eaLnBrk="1" hangingPunct="1"/>
            <a:r>
              <a:rPr lang="sr-Cyrl-CS" altLang="en-US" sz="2800"/>
              <a:t>АРТЕРИОЛЕ</a:t>
            </a:r>
            <a:r>
              <a:rPr lang="en-US" altLang="en-US" sz="2800"/>
              <a:t>,</a:t>
            </a:r>
          </a:p>
          <a:p>
            <a:pPr eaLnBrk="1" hangingPunct="1"/>
            <a:r>
              <a:rPr lang="sr-Cyrl-CS" altLang="en-US" sz="2800"/>
              <a:t>КАПИЛАРИ</a:t>
            </a:r>
            <a:r>
              <a:rPr lang="en-US" altLang="en-US" sz="2800"/>
              <a:t>,</a:t>
            </a:r>
          </a:p>
          <a:p>
            <a:pPr eaLnBrk="1" hangingPunct="1"/>
            <a:r>
              <a:rPr lang="sr-Cyrl-CS" altLang="en-US" sz="2800"/>
              <a:t>ВЕНОЛЕ</a:t>
            </a:r>
            <a:r>
              <a:rPr lang="en-US" altLang="en-US" sz="2800"/>
              <a:t> </a:t>
            </a:r>
            <a:r>
              <a:rPr lang="sr-Cyrl-CS" altLang="en-US" sz="2800"/>
              <a:t>и</a:t>
            </a:r>
            <a:endParaRPr lang="en-US" altLang="en-US" sz="2800"/>
          </a:p>
          <a:p>
            <a:pPr eaLnBrk="1" hangingPunct="1"/>
            <a:r>
              <a:rPr lang="sr-Cyrl-CS" altLang="en-US" sz="2800"/>
              <a:t>ВЕНЕ</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8740"/>
    </mc:Choice>
    <mc:Fallback xmlns="">
      <p:transition spd="slow" advTm="874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a:extLst>
              <a:ext uri="{FF2B5EF4-FFF2-40B4-BE49-F238E27FC236}">
                <a16:creationId xmlns:a16="http://schemas.microsoft.com/office/drawing/2014/main" id="{AF609D7F-53A2-4FC9-934E-B8C7E8A9B405}"/>
              </a:ext>
            </a:extLst>
          </p:cNvPr>
          <p:cNvSpPr>
            <a:spLocks noGrp="1" noChangeArrowheads="1"/>
          </p:cNvSpPr>
          <p:nvPr>
            <p:ph type="title"/>
          </p:nvPr>
        </p:nvSpPr>
        <p:spPr/>
        <p:txBody>
          <a:bodyPr/>
          <a:lstStyle/>
          <a:p>
            <a:pPr eaLnBrk="1" hangingPunct="1"/>
            <a:r>
              <a:rPr lang="en-US" altLang="en-US"/>
              <a:t>*</a:t>
            </a:r>
          </a:p>
        </p:txBody>
      </p:sp>
      <p:pic>
        <p:nvPicPr>
          <p:cNvPr id="43011" name="Picture 9" descr="AortoOccl_02REV_Base_225">
            <a:extLst>
              <a:ext uri="{FF2B5EF4-FFF2-40B4-BE49-F238E27FC236}">
                <a16:creationId xmlns:a16="http://schemas.microsoft.com/office/drawing/2014/main" id="{E6390C63-2A01-4DD2-B423-12A082E51AB3}"/>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838200"/>
            <a:ext cx="3200400" cy="5518150"/>
          </a:xfrm>
          <a:noFill/>
        </p:spPr>
      </p:pic>
      <p:pic>
        <p:nvPicPr>
          <p:cNvPr id="43012" name="Picture 12" descr="LegArtDisease_01REV_Base_300">
            <a:extLst>
              <a:ext uri="{FF2B5EF4-FFF2-40B4-BE49-F238E27FC236}">
                <a16:creationId xmlns:a16="http://schemas.microsoft.com/office/drawing/2014/main" id="{44EF9F5B-471E-49C9-9573-010EE850C7B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1066800"/>
            <a:ext cx="4038600" cy="5141913"/>
          </a:xfrm>
          <a:noFill/>
        </p:spPr>
      </p:pic>
    </p:spTree>
  </p:cSld>
  <p:clrMapOvr>
    <a:masterClrMapping/>
  </p:clrMapOvr>
  <mc:AlternateContent xmlns:mc="http://schemas.openxmlformats.org/markup-compatibility/2006" xmlns:p14="http://schemas.microsoft.com/office/powerpoint/2010/main">
    <mc:Choice Requires="p14">
      <p:transition spd="slow" p14:dur="2000" advTm="11039"/>
    </mc:Choice>
    <mc:Fallback xmlns="">
      <p:transition spd="slow" advTm="11039"/>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DFEF6A29-2DE5-4961-8C58-1D931BCD8503}"/>
              </a:ext>
            </a:extLst>
          </p:cNvPr>
          <p:cNvSpPr>
            <a:spLocks noGrp="1" noChangeArrowheads="1"/>
          </p:cNvSpPr>
          <p:nvPr>
            <p:ph type="title"/>
          </p:nvPr>
        </p:nvSpPr>
        <p:spPr/>
        <p:txBody>
          <a:bodyPr/>
          <a:lstStyle/>
          <a:p>
            <a:pPr eaLnBrk="1" hangingPunct="1"/>
            <a:endParaRPr lang="en-US" altLang="en-US" sz="3300"/>
          </a:p>
        </p:txBody>
      </p:sp>
      <p:pic>
        <p:nvPicPr>
          <p:cNvPr id="44035" name="Picture 5" descr="Cilostazol-2">
            <a:extLst>
              <a:ext uri="{FF2B5EF4-FFF2-40B4-BE49-F238E27FC236}">
                <a16:creationId xmlns:a16="http://schemas.microsoft.com/office/drawing/2014/main" id="{F7094724-7822-4CB4-B83D-06F2C911A1B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r="1707"/>
          <a:stretch>
            <a:fillRect/>
          </a:stretch>
        </p:blipFill>
        <p:spPr>
          <a:xfrm>
            <a:off x="457200" y="150813"/>
            <a:ext cx="5133975" cy="6707187"/>
          </a:xfrm>
          <a:noFill/>
        </p:spPr>
      </p:pic>
      <p:sp>
        <p:nvSpPr>
          <p:cNvPr id="44036" name="Rectangle 3">
            <a:extLst>
              <a:ext uri="{FF2B5EF4-FFF2-40B4-BE49-F238E27FC236}">
                <a16:creationId xmlns:a16="http://schemas.microsoft.com/office/drawing/2014/main" id="{F3DF5C8C-0E87-4EC6-8A87-4A044D9C4555}"/>
              </a:ext>
            </a:extLst>
          </p:cNvPr>
          <p:cNvSpPr>
            <a:spLocks noGrp="1" noChangeArrowheads="1"/>
          </p:cNvSpPr>
          <p:nvPr>
            <p:ph sz="half" idx="2"/>
          </p:nvPr>
        </p:nvSpPr>
        <p:spPr>
          <a:xfrm>
            <a:off x="5791200" y="1447800"/>
            <a:ext cx="3352800" cy="4267200"/>
          </a:xfrm>
        </p:spPr>
        <p:txBody>
          <a:bodyPr/>
          <a:lstStyle/>
          <a:p>
            <a:pPr eaLnBrk="1" hangingPunct="1">
              <a:buFontTx/>
              <a:buNone/>
            </a:pPr>
            <a:r>
              <a:rPr lang="en-US" altLang="en-US" sz="2700"/>
              <a:t>	</a:t>
            </a:r>
            <a:r>
              <a:rPr lang="sr-Cyrl-CS" altLang="en-US" sz="2400"/>
              <a:t>ПРИМАРНЕ ЛОКАЛИЗАЦИЈЕ</a:t>
            </a:r>
            <a:endParaRPr lang="en-US" altLang="en-US" sz="2400"/>
          </a:p>
          <a:p>
            <a:pPr eaLnBrk="1" hangingPunct="1">
              <a:buFontTx/>
              <a:buNone/>
            </a:pPr>
            <a:r>
              <a:rPr lang="en-US" altLang="en-US" sz="2200" b="1" u="sng">
                <a:solidFill>
                  <a:srgbClr val="FF0000"/>
                </a:solidFill>
              </a:rPr>
              <a:t>Femoral &amp; Popliteal arteries</a:t>
            </a:r>
            <a:r>
              <a:rPr lang="en-US" altLang="en-US" sz="2200"/>
              <a:t>: 80-90%</a:t>
            </a:r>
          </a:p>
          <a:p>
            <a:pPr eaLnBrk="1" hangingPunct="1">
              <a:buFontTx/>
              <a:buNone/>
            </a:pPr>
            <a:endParaRPr lang="en-US" altLang="en-US" sz="2200"/>
          </a:p>
          <a:p>
            <a:pPr eaLnBrk="1" hangingPunct="1">
              <a:buFontTx/>
              <a:buNone/>
            </a:pPr>
            <a:r>
              <a:rPr lang="en-US" altLang="en-US" sz="2200" b="1" u="sng">
                <a:solidFill>
                  <a:srgbClr val="FF0000"/>
                </a:solidFill>
              </a:rPr>
              <a:t>Tibial &amp; Peroneal arteries</a:t>
            </a:r>
            <a:r>
              <a:rPr lang="en-US" altLang="en-US" sz="2200"/>
              <a:t>: 40-50%</a:t>
            </a:r>
          </a:p>
          <a:p>
            <a:pPr eaLnBrk="1" hangingPunct="1">
              <a:buFontTx/>
              <a:buNone/>
            </a:pPr>
            <a:endParaRPr lang="en-US" altLang="en-US" sz="2200"/>
          </a:p>
          <a:p>
            <a:pPr eaLnBrk="1" hangingPunct="1">
              <a:buFontTx/>
              <a:buNone/>
            </a:pPr>
            <a:r>
              <a:rPr lang="en-US" altLang="en-US" sz="2200" b="1" u="sng">
                <a:solidFill>
                  <a:srgbClr val="FF0000"/>
                </a:solidFill>
              </a:rPr>
              <a:t>Aorta &amp; Iliac arteries</a:t>
            </a:r>
            <a:r>
              <a:rPr lang="en-US" altLang="en-US" sz="2200"/>
              <a:t>: 30%</a:t>
            </a:r>
          </a:p>
        </p:txBody>
      </p:sp>
    </p:spTree>
  </p:cSld>
  <p:clrMapOvr>
    <a:masterClrMapping/>
  </p:clrMapOvr>
  <mc:AlternateContent xmlns:mc="http://schemas.openxmlformats.org/markup-compatibility/2006" xmlns:p14="http://schemas.microsoft.com/office/powerpoint/2010/main">
    <mc:Choice Requires="p14">
      <p:transition spd="slow" p14:dur="2000" advTm="25180"/>
    </mc:Choice>
    <mc:Fallback xmlns="">
      <p:transition spd="slow" advTm="2518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a:extLst>
              <a:ext uri="{FF2B5EF4-FFF2-40B4-BE49-F238E27FC236}">
                <a16:creationId xmlns:a16="http://schemas.microsoft.com/office/drawing/2014/main" id="{C97F1D77-E10F-4636-BA72-9843C54C9BF7}"/>
              </a:ext>
            </a:extLst>
          </p:cNvPr>
          <p:cNvSpPr>
            <a:spLocks noGrp="1" noChangeArrowheads="1"/>
          </p:cNvSpPr>
          <p:nvPr>
            <p:ph type="title"/>
          </p:nvPr>
        </p:nvSpPr>
        <p:spPr/>
        <p:txBody>
          <a:bodyPr/>
          <a:lstStyle/>
          <a:p>
            <a:pPr eaLnBrk="1" hangingPunct="1"/>
            <a:endParaRPr lang="en-US" altLang="en-US"/>
          </a:p>
        </p:txBody>
      </p:sp>
      <p:pic>
        <p:nvPicPr>
          <p:cNvPr id="45059" name="Picture 8" descr="images-image_popup-hb7_interclaudication">
            <a:extLst>
              <a:ext uri="{FF2B5EF4-FFF2-40B4-BE49-F238E27FC236}">
                <a16:creationId xmlns:a16="http://schemas.microsoft.com/office/drawing/2014/main" id="{ABC4FAD6-E3A6-465D-B134-41671CB83D7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533400"/>
            <a:ext cx="6400800" cy="5943600"/>
          </a:xfrm>
          <a:noFill/>
        </p:spPr>
      </p:pic>
    </p:spTree>
  </p:cSld>
  <p:clrMapOvr>
    <a:masterClrMapping/>
  </p:clrMapOvr>
  <mc:AlternateContent xmlns:mc="http://schemas.openxmlformats.org/markup-compatibility/2006" xmlns:p14="http://schemas.microsoft.com/office/powerpoint/2010/main">
    <mc:Choice Requires="p14">
      <p:transition spd="slow" p14:dur="2000" advTm="9251"/>
    </mc:Choice>
    <mc:Fallback xmlns="">
      <p:transition spd="slow" advTm="9251"/>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8">
            <a:extLst>
              <a:ext uri="{FF2B5EF4-FFF2-40B4-BE49-F238E27FC236}">
                <a16:creationId xmlns:a16="http://schemas.microsoft.com/office/drawing/2014/main" id="{3B95133D-AFC0-4ED7-AAC0-5AC642A77AF4}"/>
              </a:ext>
            </a:extLst>
          </p:cNvPr>
          <p:cNvSpPr>
            <a:spLocks noGrp="1" noChangeArrowheads="1"/>
          </p:cNvSpPr>
          <p:nvPr>
            <p:ph type="title"/>
          </p:nvPr>
        </p:nvSpPr>
        <p:spPr/>
        <p:txBody>
          <a:bodyPr/>
          <a:lstStyle/>
          <a:p>
            <a:pPr eaLnBrk="1" hangingPunct="1"/>
            <a:endParaRPr lang="en-US" altLang="en-US"/>
          </a:p>
        </p:txBody>
      </p:sp>
      <p:pic>
        <p:nvPicPr>
          <p:cNvPr id="46083" name="Picture 12" descr="image006">
            <a:extLst>
              <a:ext uri="{FF2B5EF4-FFF2-40B4-BE49-F238E27FC236}">
                <a16:creationId xmlns:a16="http://schemas.microsoft.com/office/drawing/2014/main" id="{1B242962-4617-431A-BB39-35D250317B5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457200"/>
            <a:ext cx="5943600" cy="5562600"/>
          </a:xfrm>
          <a:noFill/>
        </p:spPr>
      </p:pic>
      <p:sp>
        <p:nvSpPr>
          <p:cNvPr id="46084" name="Rectangle 4">
            <a:extLst>
              <a:ext uri="{FF2B5EF4-FFF2-40B4-BE49-F238E27FC236}">
                <a16:creationId xmlns:a16="http://schemas.microsoft.com/office/drawing/2014/main" id="{0558FE2F-4146-422A-8692-C268170916A9}"/>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46085" name="Rectangle 5">
            <a:extLst>
              <a:ext uri="{FF2B5EF4-FFF2-40B4-BE49-F238E27FC236}">
                <a16:creationId xmlns:a16="http://schemas.microsoft.com/office/drawing/2014/main" id="{D982013F-9494-4843-BEF9-65A14B213D33}"/>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46086" name="Rectangle 6">
            <a:extLst>
              <a:ext uri="{FF2B5EF4-FFF2-40B4-BE49-F238E27FC236}">
                <a16:creationId xmlns:a16="http://schemas.microsoft.com/office/drawing/2014/main" id="{C4523841-C65C-44DF-A2FA-41EC4DBEEFF4}"/>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46087" name="Rectangle 7">
            <a:extLst>
              <a:ext uri="{FF2B5EF4-FFF2-40B4-BE49-F238E27FC236}">
                <a16:creationId xmlns:a16="http://schemas.microsoft.com/office/drawing/2014/main" id="{94EAB79F-02C3-478E-B0AC-CDFA6DB9592E}"/>
              </a:ext>
            </a:extLst>
          </p:cNvPr>
          <p:cNvSpPr>
            <a:spLocks noChangeArrowheads="1"/>
          </p:cNvSpPr>
          <p:nvPr/>
        </p:nvSpPr>
        <p:spPr bwMode="auto">
          <a:xfrm>
            <a:off x="0" y="0"/>
            <a:ext cx="3270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a:p>
            <a:pPr>
              <a:buFontTx/>
              <a:buChar char="•"/>
            </a:pPr>
            <a:r>
              <a:rPr lang="en-US" altLang="en-US"/>
              <a:t> </a:t>
            </a:r>
          </a:p>
        </p:txBody>
      </p:sp>
    </p:spTree>
  </p:cSld>
  <p:clrMapOvr>
    <a:masterClrMapping/>
  </p:clrMapOvr>
  <mc:AlternateContent xmlns:mc="http://schemas.openxmlformats.org/markup-compatibility/2006" xmlns:p14="http://schemas.microsoft.com/office/powerpoint/2010/main">
    <mc:Choice Requires="p14">
      <p:transition spd="slow" p14:dur="2000" advTm="11550"/>
    </mc:Choice>
    <mc:Fallback xmlns="">
      <p:transition spd="slow" advTm="1155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a:extLst>
              <a:ext uri="{FF2B5EF4-FFF2-40B4-BE49-F238E27FC236}">
                <a16:creationId xmlns:a16="http://schemas.microsoft.com/office/drawing/2014/main" id="{BDBB4E2F-4A8D-4781-B7D1-5D294EE22B18}"/>
              </a:ext>
            </a:extLst>
          </p:cNvPr>
          <p:cNvSpPr>
            <a:spLocks noGrp="1" noChangeArrowheads="1"/>
          </p:cNvSpPr>
          <p:nvPr>
            <p:ph type="title"/>
          </p:nvPr>
        </p:nvSpPr>
        <p:spPr/>
        <p:txBody>
          <a:bodyPr/>
          <a:lstStyle/>
          <a:p>
            <a:pPr eaLnBrk="1" hangingPunct="1"/>
            <a:endParaRPr lang="en-US" altLang="en-US"/>
          </a:p>
        </p:txBody>
      </p:sp>
      <p:pic>
        <p:nvPicPr>
          <p:cNvPr id="47107" name="Picture 8" descr="image005">
            <a:extLst>
              <a:ext uri="{FF2B5EF4-FFF2-40B4-BE49-F238E27FC236}">
                <a16:creationId xmlns:a16="http://schemas.microsoft.com/office/drawing/2014/main" id="{F58ABBD8-673B-48DC-BB8C-05F6D0289A0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38400" y="2386013"/>
            <a:ext cx="3681413" cy="3478212"/>
          </a:xfrm>
          <a:noFill/>
        </p:spPr>
      </p:pic>
      <p:pic>
        <p:nvPicPr>
          <p:cNvPr id="47108" name="Picture 10" descr="Diseased Artery Diagram">
            <a:extLst>
              <a:ext uri="{FF2B5EF4-FFF2-40B4-BE49-F238E27FC236}">
                <a16:creationId xmlns:a16="http://schemas.microsoft.com/office/drawing/2014/main" id="{F6ADE925-964F-4A33-BF91-CF6ABA5C53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133600"/>
            <a:ext cx="1828800"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12" descr="image003">
            <a:extLst>
              <a:ext uri="{FF2B5EF4-FFF2-40B4-BE49-F238E27FC236}">
                <a16:creationId xmlns:a16="http://schemas.microsoft.com/office/drawing/2014/main" id="{40AC60F9-769C-497F-BA95-D1B80B17E5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81000"/>
            <a:ext cx="2514600"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0133"/>
    </mc:Choice>
    <mc:Fallback xmlns="">
      <p:transition spd="slow" advTm="10133"/>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a:extLst>
              <a:ext uri="{FF2B5EF4-FFF2-40B4-BE49-F238E27FC236}">
                <a16:creationId xmlns:a16="http://schemas.microsoft.com/office/drawing/2014/main" id="{F076EF80-5327-4185-B72D-FDE02495F426}"/>
              </a:ext>
            </a:extLst>
          </p:cNvPr>
          <p:cNvSpPr>
            <a:spLocks noGrp="1" noChangeArrowheads="1"/>
          </p:cNvSpPr>
          <p:nvPr>
            <p:ph type="title"/>
          </p:nvPr>
        </p:nvSpPr>
        <p:spPr/>
        <p:txBody>
          <a:bodyPr/>
          <a:lstStyle/>
          <a:p>
            <a:pPr eaLnBrk="1" hangingPunct="1"/>
            <a:r>
              <a:rPr lang="sr-Cyrl-CS" altLang="en-US" sz="4000"/>
              <a:t>А</a:t>
            </a:r>
            <a:r>
              <a:rPr lang="en-US" altLang="en-US" sz="4000"/>
              <a:t>therosclerosis </a:t>
            </a:r>
            <a:r>
              <a:rPr lang="sr-Cyrl-CS" altLang="en-US" sz="4000"/>
              <a:t>а</a:t>
            </a:r>
            <a:r>
              <a:rPr lang="en-US" altLang="en-US" sz="4000"/>
              <a:t>utopsy</a:t>
            </a:r>
          </a:p>
        </p:txBody>
      </p:sp>
      <p:pic>
        <p:nvPicPr>
          <p:cNvPr id="48131" name="Picture 8" descr="230px-Atherosclerosis%2C_aorta%2C_gross_pathology_PHIL_846_lores">
            <a:extLst>
              <a:ext uri="{FF2B5EF4-FFF2-40B4-BE49-F238E27FC236}">
                <a16:creationId xmlns:a16="http://schemas.microsoft.com/office/drawing/2014/main" id="{174ECDA1-877A-40CF-B22B-3E8FCA30C4C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19438" y="1600200"/>
            <a:ext cx="2905125" cy="4525963"/>
          </a:xfrm>
          <a:noFill/>
        </p:spPr>
      </p:pic>
    </p:spTree>
  </p:cSld>
  <p:clrMapOvr>
    <a:masterClrMapping/>
  </p:clrMapOvr>
  <mc:AlternateContent xmlns:mc="http://schemas.openxmlformats.org/markup-compatibility/2006" xmlns:p14="http://schemas.microsoft.com/office/powerpoint/2010/main">
    <mc:Choice Requires="p14">
      <p:transition spd="slow" p14:dur="2000" advTm="6790"/>
    </mc:Choice>
    <mc:Fallback xmlns="">
      <p:transition spd="slow" advTm="679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8" descr="atherosclerosis.jpg">
            <a:extLst>
              <a:ext uri="{FF2B5EF4-FFF2-40B4-BE49-F238E27FC236}">
                <a16:creationId xmlns:a16="http://schemas.microsoft.com/office/drawing/2014/main" id="{F0ED37FC-89C2-4676-B630-14CF02F38C10}"/>
              </a:ext>
            </a:extLst>
          </p:cNvPr>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900238" y="228600"/>
            <a:ext cx="5343525" cy="5867400"/>
          </a:xfrm>
          <a:noFill/>
        </p:spPr>
      </p:pic>
    </p:spTree>
  </p:cSld>
  <p:clrMapOvr>
    <a:masterClrMapping/>
  </p:clrMapOvr>
  <mc:AlternateContent xmlns:mc="http://schemas.openxmlformats.org/markup-compatibility/2006" xmlns:p14="http://schemas.microsoft.com/office/powerpoint/2010/main">
    <mc:Choice Requires="p14">
      <p:transition spd="slow" p14:dur="2000" advTm="19932"/>
    </mc:Choice>
    <mc:Fallback xmlns="">
      <p:transition spd="slow" advTm="19932"/>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90792D51-5C12-493C-9377-907ED50BEA41}"/>
              </a:ext>
            </a:extLst>
          </p:cNvPr>
          <p:cNvSpPr>
            <a:spLocks noGrp="1" noChangeArrowheads="1"/>
          </p:cNvSpPr>
          <p:nvPr>
            <p:ph type="title"/>
          </p:nvPr>
        </p:nvSpPr>
        <p:spPr>
          <a:xfrm>
            <a:off x="457200" y="0"/>
            <a:ext cx="8305800" cy="1600200"/>
          </a:xfrm>
        </p:spPr>
        <p:txBody>
          <a:bodyPr/>
          <a:lstStyle/>
          <a:p>
            <a:pPr eaLnBrk="1" hangingPunct="1"/>
            <a:r>
              <a:rPr lang="en-US" altLang="en-US" sz="3200" b="1" u="sng"/>
              <a:t>Wagner</a:t>
            </a:r>
            <a:r>
              <a:rPr lang="en-US" altLang="en-US" sz="3200"/>
              <a:t> </a:t>
            </a:r>
            <a:r>
              <a:rPr lang="sr-Cyrl-CS" altLang="en-US" sz="3200"/>
              <a:t> класификација описује</a:t>
            </a:r>
            <a:r>
              <a:rPr lang="sr-Cyrl-CS" altLang="en-US" sz="3200">
                <a:solidFill>
                  <a:srgbClr val="FFFF00"/>
                </a:solidFill>
              </a:rPr>
              <a:t> артеријске улкусе и ране </a:t>
            </a:r>
            <a:r>
              <a:rPr lang="sr-Cyrl-CS" altLang="en-US" sz="3200"/>
              <a:t>(најчешћа)</a:t>
            </a:r>
            <a:endParaRPr lang="en-US" altLang="en-US" sz="3200"/>
          </a:p>
        </p:txBody>
      </p:sp>
      <p:sp>
        <p:nvSpPr>
          <p:cNvPr id="50179" name="Rectangle 3">
            <a:extLst>
              <a:ext uri="{FF2B5EF4-FFF2-40B4-BE49-F238E27FC236}">
                <a16:creationId xmlns:a16="http://schemas.microsoft.com/office/drawing/2014/main" id="{4BC703A7-4287-4B26-8F9E-E2682F1D720D}"/>
              </a:ext>
            </a:extLst>
          </p:cNvPr>
          <p:cNvSpPr>
            <a:spLocks noGrp="1" noChangeArrowheads="1"/>
          </p:cNvSpPr>
          <p:nvPr>
            <p:ph idx="1"/>
          </p:nvPr>
        </p:nvSpPr>
        <p:spPr>
          <a:xfrm>
            <a:off x="304800" y="2133600"/>
            <a:ext cx="8839200" cy="4724400"/>
          </a:xfrm>
        </p:spPr>
        <p:txBody>
          <a:bodyPr/>
          <a:lstStyle/>
          <a:p>
            <a:pPr eaLnBrk="1" hangingPunct="1">
              <a:lnSpc>
                <a:spcPct val="80000"/>
              </a:lnSpc>
            </a:pPr>
            <a:r>
              <a:rPr lang="en-US" altLang="en-US" sz="2400"/>
              <a:t>Wagner Grade 0 – </a:t>
            </a:r>
            <a:r>
              <a:rPr lang="sr-Cyrl-CS" altLang="en-US" sz="2400"/>
              <a:t>иритација коже без прекида континуитета коже</a:t>
            </a:r>
            <a:endParaRPr lang="en-US" altLang="en-US" sz="2400"/>
          </a:p>
          <a:p>
            <a:pPr eaLnBrk="1" hangingPunct="1">
              <a:lnSpc>
                <a:spcPct val="80000"/>
              </a:lnSpc>
            </a:pPr>
            <a:endParaRPr lang="en-US" altLang="en-US" sz="2400"/>
          </a:p>
          <a:p>
            <a:pPr eaLnBrk="1" hangingPunct="1">
              <a:lnSpc>
                <a:spcPct val="80000"/>
              </a:lnSpc>
            </a:pPr>
            <a:r>
              <a:rPr lang="en-US" altLang="en-US" sz="2400"/>
              <a:t>Wagner Grade 1 – </a:t>
            </a:r>
            <a:r>
              <a:rPr lang="sr-Cyrl-CS" altLang="en-US" sz="2400"/>
              <a:t>површне ране без инфеције.Кожа без прекида континуитета</a:t>
            </a:r>
            <a:r>
              <a:rPr lang="en-US" altLang="en-US" sz="2400"/>
              <a:t> </a:t>
            </a:r>
            <a:r>
              <a:rPr lang="sr-Cyrl-CS" altLang="en-US" sz="2400"/>
              <a:t>али ертиематозна</a:t>
            </a:r>
            <a:endParaRPr lang="en-US" altLang="en-US" sz="2400"/>
          </a:p>
          <a:p>
            <a:pPr eaLnBrk="1" hangingPunct="1">
              <a:lnSpc>
                <a:spcPct val="80000"/>
              </a:lnSpc>
            </a:pPr>
            <a:endParaRPr lang="en-US" altLang="en-US" sz="2400"/>
          </a:p>
          <a:p>
            <a:pPr eaLnBrk="1" hangingPunct="1">
              <a:lnSpc>
                <a:spcPct val="80000"/>
              </a:lnSpc>
            </a:pPr>
            <a:r>
              <a:rPr lang="en-US" altLang="en-US" sz="2400"/>
              <a:t>Wagner Grade 2 – </a:t>
            </a:r>
            <a:r>
              <a:rPr lang="sr-Cyrl-CS" altLang="en-US" sz="2400"/>
              <a:t>парцијална или комплетна ерозија,могућа инфекција.Нису захваћени кост ни дубока ткива</a:t>
            </a:r>
            <a:r>
              <a:rPr lang="en-US" altLang="en-US" sz="2400"/>
              <a:t> </a:t>
            </a:r>
          </a:p>
          <a:p>
            <a:pPr eaLnBrk="1" hangingPunct="1">
              <a:lnSpc>
                <a:spcPct val="80000"/>
              </a:lnSpc>
            </a:pPr>
            <a:endParaRPr lang="en-US" altLang="en-US" sz="2400"/>
          </a:p>
          <a:p>
            <a:pPr eaLnBrk="1" hangingPunct="1">
              <a:lnSpc>
                <a:spcPct val="80000"/>
              </a:lnSpc>
            </a:pPr>
            <a:r>
              <a:rPr lang="en-US" altLang="en-US" sz="2400"/>
              <a:t>Wagner Grade 3 -</a:t>
            </a:r>
            <a:r>
              <a:rPr lang="sr-Cyrl-CS" altLang="en-US" sz="2400"/>
              <a:t> комплетна ерозија, инфекција, могућа захваћеност  кости ни дубока ткива</a:t>
            </a:r>
            <a:r>
              <a:rPr lang="en-US" altLang="en-US" sz="2400"/>
              <a:t> </a:t>
            </a:r>
          </a:p>
          <a:p>
            <a:pPr eaLnBrk="1" hangingPunct="1">
              <a:lnSpc>
                <a:spcPct val="80000"/>
              </a:lnSpc>
            </a:pPr>
            <a:endParaRPr lang="en-US" altLang="en-US" sz="2400"/>
          </a:p>
          <a:p>
            <a:pPr eaLnBrk="1" hangingPunct="1">
              <a:lnSpc>
                <a:spcPct val="80000"/>
              </a:lnSpc>
            </a:pPr>
            <a:r>
              <a:rPr lang="en-US" altLang="en-US" sz="2400"/>
              <a:t>Wagner Grade 4 –</a:t>
            </a:r>
            <a:r>
              <a:rPr lang="sr-Cyrl-CS" altLang="en-US" sz="2400"/>
              <a:t> дубока обимна инфекција са гангреном</a:t>
            </a: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51467"/>
    </mc:Choice>
    <mc:Fallback xmlns="">
      <p:transition spd="slow" advTm="51467"/>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a:extLst>
              <a:ext uri="{FF2B5EF4-FFF2-40B4-BE49-F238E27FC236}">
                <a16:creationId xmlns:a16="http://schemas.microsoft.com/office/drawing/2014/main" id="{811F3270-1365-4CFF-A618-CDA3B43EBFAC}"/>
              </a:ext>
            </a:extLst>
          </p:cNvPr>
          <p:cNvSpPr>
            <a:spLocks noGrp="1" noChangeArrowheads="1"/>
          </p:cNvSpPr>
          <p:nvPr>
            <p:ph type="title"/>
          </p:nvPr>
        </p:nvSpPr>
        <p:spPr/>
        <p:txBody>
          <a:bodyPr/>
          <a:lstStyle/>
          <a:p>
            <a:pPr eaLnBrk="1" hangingPunct="1"/>
            <a:endParaRPr lang="en-US" altLang="en-US"/>
          </a:p>
        </p:txBody>
      </p:sp>
      <p:pic>
        <p:nvPicPr>
          <p:cNvPr id="51203" name="Picture 9" descr="ischemic_ulceration_mod">
            <a:extLst>
              <a:ext uri="{FF2B5EF4-FFF2-40B4-BE49-F238E27FC236}">
                <a16:creationId xmlns:a16="http://schemas.microsoft.com/office/drawing/2014/main" id="{002567EC-FEF8-422F-B236-D33EFB2DCA15}"/>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295400"/>
            <a:ext cx="4038600" cy="3870325"/>
          </a:xfrm>
          <a:noFill/>
        </p:spPr>
      </p:pic>
      <p:pic>
        <p:nvPicPr>
          <p:cNvPr id="51204" name="Picture 12" descr="PAD_mod">
            <a:extLst>
              <a:ext uri="{FF2B5EF4-FFF2-40B4-BE49-F238E27FC236}">
                <a16:creationId xmlns:a16="http://schemas.microsoft.com/office/drawing/2014/main" id="{C4A3DB45-4355-45FD-BD80-96A07389EAD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57725" y="2335213"/>
            <a:ext cx="4019550" cy="3913187"/>
          </a:xfrm>
          <a:noFill/>
        </p:spPr>
      </p:pic>
    </p:spTree>
  </p:cSld>
  <p:clrMapOvr>
    <a:masterClrMapping/>
  </p:clrMapOvr>
  <mc:AlternateContent xmlns:mc="http://schemas.openxmlformats.org/markup-compatibility/2006" xmlns:p14="http://schemas.microsoft.com/office/powerpoint/2010/main">
    <mc:Choice Requires="p14">
      <p:transition spd="slow" p14:dur="2000" advTm="46058"/>
    </mc:Choice>
    <mc:Fallback xmlns="">
      <p:transition spd="slow" advTm="46058"/>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9">
            <a:extLst>
              <a:ext uri="{FF2B5EF4-FFF2-40B4-BE49-F238E27FC236}">
                <a16:creationId xmlns:a16="http://schemas.microsoft.com/office/drawing/2014/main" id="{032F3ABD-52C1-47F1-BDF7-544B25EFCBE8}"/>
              </a:ext>
            </a:extLst>
          </p:cNvPr>
          <p:cNvSpPr>
            <a:spLocks noGrp="1" noChangeArrowheads="1"/>
          </p:cNvSpPr>
          <p:nvPr>
            <p:ph type="title"/>
          </p:nvPr>
        </p:nvSpPr>
        <p:spPr/>
        <p:txBody>
          <a:bodyPr/>
          <a:lstStyle/>
          <a:p>
            <a:pPr eaLnBrk="1" hangingPunct="1"/>
            <a:endParaRPr lang="en-US" altLang="en-US"/>
          </a:p>
        </p:txBody>
      </p:sp>
      <p:pic>
        <p:nvPicPr>
          <p:cNvPr id="52227" name="Picture 8" descr="gangrene5_mod">
            <a:extLst>
              <a:ext uri="{FF2B5EF4-FFF2-40B4-BE49-F238E27FC236}">
                <a16:creationId xmlns:a16="http://schemas.microsoft.com/office/drawing/2014/main" id="{56DC84A7-BB64-4164-9F51-82EE48243B8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52400" y="914400"/>
            <a:ext cx="3910013" cy="4221163"/>
          </a:xfrm>
          <a:noFill/>
        </p:spPr>
      </p:pic>
      <p:pic>
        <p:nvPicPr>
          <p:cNvPr id="52228" name="Picture 13" descr="gangrene4_mod">
            <a:extLst>
              <a:ext uri="{FF2B5EF4-FFF2-40B4-BE49-F238E27FC236}">
                <a16:creationId xmlns:a16="http://schemas.microsoft.com/office/drawing/2014/main" id="{9C6004F9-16AF-4BA0-9EBE-786D474E924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962400" y="2413000"/>
            <a:ext cx="4724400" cy="4064000"/>
          </a:xfrm>
          <a:noFill/>
        </p:spPr>
      </p:pic>
    </p:spTree>
  </p:cSld>
  <p:clrMapOvr>
    <a:masterClrMapping/>
  </p:clrMapOvr>
  <mc:AlternateContent xmlns:mc="http://schemas.openxmlformats.org/markup-compatibility/2006" xmlns:p14="http://schemas.microsoft.com/office/powerpoint/2010/main">
    <mc:Choice Requires="p14">
      <p:transition spd="slow" p14:dur="2000" advTm="6232"/>
    </mc:Choice>
    <mc:Fallback xmlns="">
      <p:transition spd="slow" advTm="6232"/>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09D51F5-3ABB-4B54-AB6E-02485EA0F2D3}"/>
              </a:ext>
            </a:extLst>
          </p:cNvPr>
          <p:cNvSpPr>
            <a:spLocks noGrp="1" noChangeArrowheads="1"/>
          </p:cNvSpPr>
          <p:nvPr>
            <p:ph type="title"/>
          </p:nvPr>
        </p:nvSpPr>
        <p:spPr/>
        <p:txBody>
          <a:bodyPr/>
          <a:lstStyle/>
          <a:p>
            <a:pPr eaLnBrk="1" hangingPunct="1"/>
            <a:r>
              <a:rPr lang="sr-Cyrl-CS" altLang="en-US" sz="4000" b="1"/>
              <a:t>ОБОЉЕЊА</a:t>
            </a:r>
            <a:r>
              <a:rPr lang="en-US" altLang="en-US" sz="4000" b="1"/>
              <a:t>  </a:t>
            </a:r>
            <a:r>
              <a:rPr lang="sr-Cyrl-CS" altLang="en-US" sz="4000" b="1"/>
              <a:t>ПЕРИФЕРНОГ</a:t>
            </a:r>
            <a:r>
              <a:rPr lang="en-US" altLang="en-US" sz="4000" b="1"/>
              <a:t>  </a:t>
            </a:r>
            <a:r>
              <a:rPr lang="sr-Cyrl-CS" altLang="en-US" sz="4000" b="1"/>
              <a:t>КРВОТОКА</a:t>
            </a:r>
            <a:endParaRPr lang="en-US" altLang="en-US" sz="4000" b="1"/>
          </a:p>
        </p:txBody>
      </p:sp>
      <p:sp>
        <p:nvSpPr>
          <p:cNvPr id="17411" name="Rectangle 3">
            <a:extLst>
              <a:ext uri="{FF2B5EF4-FFF2-40B4-BE49-F238E27FC236}">
                <a16:creationId xmlns:a16="http://schemas.microsoft.com/office/drawing/2014/main" id="{9293074E-1AB2-41E9-A4C8-819C2FED9076}"/>
              </a:ext>
            </a:extLst>
          </p:cNvPr>
          <p:cNvSpPr>
            <a:spLocks noGrp="1" noChangeArrowheads="1"/>
          </p:cNvSpPr>
          <p:nvPr>
            <p:ph idx="1"/>
          </p:nvPr>
        </p:nvSpPr>
        <p:spPr/>
        <p:txBody>
          <a:bodyPr/>
          <a:lstStyle/>
          <a:p>
            <a:pPr marL="609600" indent="-609600" eaLnBrk="1" hangingPunct="1">
              <a:buFontTx/>
              <a:buNone/>
            </a:pPr>
            <a:r>
              <a:rPr lang="sr-Latn-CS" altLang="en-US"/>
              <a:t>	</a:t>
            </a:r>
            <a:r>
              <a:rPr lang="sr-Cyrl-CS" altLang="en-US"/>
              <a:t>А</a:t>
            </a:r>
            <a:r>
              <a:rPr lang="en-US" altLang="en-US"/>
              <a:t>.</a:t>
            </a:r>
            <a:r>
              <a:rPr lang="sr-Cyrl-CS" altLang="en-US"/>
              <a:t>функционална</a:t>
            </a:r>
            <a:r>
              <a:rPr lang="en-US" altLang="en-US"/>
              <a:t> </a:t>
            </a:r>
            <a:r>
              <a:rPr lang="sr-Cyrl-CS" altLang="en-US"/>
              <a:t>       Б</a:t>
            </a:r>
            <a:r>
              <a:rPr lang="en-US" altLang="en-US"/>
              <a:t>. </a:t>
            </a:r>
            <a:r>
              <a:rPr lang="sr-Cyrl-CS" altLang="en-US"/>
              <a:t>органска</a:t>
            </a:r>
            <a:r>
              <a:rPr lang="en-US" altLang="en-US"/>
              <a:t> </a:t>
            </a:r>
            <a:r>
              <a:rPr lang="sr-Cyrl-CS" altLang="en-US"/>
              <a:t>обољења</a:t>
            </a:r>
            <a:r>
              <a:rPr lang="en-US" altLang="en-US"/>
              <a:t>:</a:t>
            </a:r>
          </a:p>
          <a:p>
            <a:pPr marL="990600" lvl="1" indent="-533400" eaLnBrk="1" hangingPunct="1">
              <a:buFontTx/>
              <a:buAutoNum type="arabicPeriod"/>
            </a:pPr>
            <a:endParaRPr lang="sr-Latn-CS" altLang="en-US"/>
          </a:p>
          <a:p>
            <a:pPr marL="1752600" lvl="3" indent="-381000" eaLnBrk="1" hangingPunct="1">
              <a:buFontTx/>
              <a:buAutoNum type="arabicPeriod"/>
            </a:pPr>
            <a:r>
              <a:rPr lang="sr-Cyrl-CS" altLang="en-US" sz="2800" b="1"/>
              <a:t>Периферних</a:t>
            </a:r>
            <a:r>
              <a:rPr lang="en-US" altLang="en-US" sz="2800" b="1"/>
              <a:t> </a:t>
            </a:r>
            <a:r>
              <a:rPr lang="sr-Cyrl-CS" altLang="en-US" sz="2800" b="1"/>
              <a:t>артерија</a:t>
            </a:r>
            <a:endParaRPr lang="en-US" altLang="en-US" sz="2800" b="1"/>
          </a:p>
          <a:p>
            <a:pPr marL="1752600" lvl="3" indent="-381000" eaLnBrk="1" hangingPunct="1">
              <a:buFontTx/>
              <a:buAutoNum type="arabicPeriod"/>
            </a:pPr>
            <a:endParaRPr lang="sr-Latn-CS" altLang="en-US" sz="2800" b="1"/>
          </a:p>
          <a:p>
            <a:pPr marL="1752600" lvl="3" indent="-381000" eaLnBrk="1" hangingPunct="1">
              <a:buFontTx/>
              <a:buAutoNum type="arabicPeriod"/>
            </a:pPr>
            <a:r>
              <a:rPr lang="sr-Cyrl-CS" altLang="en-US" sz="2800" b="1"/>
              <a:t>Венског</a:t>
            </a:r>
            <a:r>
              <a:rPr lang="en-US" altLang="en-US" sz="2800" b="1"/>
              <a:t> </a:t>
            </a:r>
            <a:r>
              <a:rPr lang="sr-Cyrl-CS" altLang="en-US" sz="2800" b="1"/>
              <a:t>система</a:t>
            </a:r>
            <a:endParaRPr lang="en-US" altLang="en-US" sz="2800" b="1"/>
          </a:p>
          <a:p>
            <a:pPr marL="1752600" lvl="3" indent="-381000" eaLnBrk="1" hangingPunct="1">
              <a:buFontTx/>
              <a:buAutoNum type="arabicPeriod"/>
            </a:pPr>
            <a:endParaRPr lang="sr-Latn-CS" altLang="en-US" sz="2800" b="1"/>
          </a:p>
          <a:p>
            <a:pPr marL="1752600" lvl="3" indent="-381000" eaLnBrk="1" hangingPunct="1">
              <a:buFontTx/>
              <a:buAutoNum type="arabicPeriod"/>
            </a:pPr>
            <a:r>
              <a:rPr lang="sr-Cyrl-CS" altLang="en-US" sz="2800" b="1"/>
              <a:t>Лимфног</a:t>
            </a:r>
            <a:r>
              <a:rPr lang="en-US" altLang="en-US" sz="2800" b="1"/>
              <a:t> </a:t>
            </a:r>
            <a:r>
              <a:rPr lang="sr-Cyrl-CS" altLang="en-US" sz="2800" b="1"/>
              <a:t>система</a:t>
            </a:r>
            <a:endParaRPr lang="en-US" altLang="en-US" sz="2800" b="1"/>
          </a:p>
        </p:txBody>
      </p:sp>
    </p:spTree>
  </p:cSld>
  <p:clrMapOvr>
    <a:masterClrMapping/>
  </p:clrMapOvr>
  <mc:AlternateContent xmlns:mc="http://schemas.openxmlformats.org/markup-compatibility/2006" xmlns:p14="http://schemas.microsoft.com/office/powerpoint/2010/main">
    <mc:Choice Requires="p14">
      <p:transition spd="slow" p14:dur="2000" advTm="18423"/>
    </mc:Choice>
    <mc:Fallback xmlns="">
      <p:transition spd="slow" advTm="18423"/>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8">
            <a:extLst>
              <a:ext uri="{FF2B5EF4-FFF2-40B4-BE49-F238E27FC236}">
                <a16:creationId xmlns:a16="http://schemas.microsoft.com/office/drawing/2014/main" id="{7A273686-7662-4744-8167-461A3BDE0644}"/>
              </a:ext>
            </a:extLst>
          </p:cNvPr>
          <p:cNvSpPr>
            <a:spLocks noGrp="1" noChangeArrowheads="1"/>
          </p:cNvSpPr>
          <p:nvPr>
            <p:ph type="title"/>
          </p:nvPr>
        </p:nvSpPr>
        <p:spPr/>
        <p:txBody>
          <a:bodyPr/>
          <a:lstStyle/>
          <a:p>
            <a:pPr eaLnBrk="1" hangingPunct="1"/>
            <a:r>
              <a:rPr lang="sr-Cyrl-CS" altLang="en-US" sz="2800"/>
              <a:t>Дијабетичари имају ризик од оштећења крвних судова, који некада доводе до оштећења ткива на ДЕ</a:t>
            </a:r>
            <a:endParaRPr lang="en-US" altLang="en-US" sz="2800"/>
          </a:p>
        </p:txBody>
      </p:sp>
      <p:pic>
        <p:nvPicPr>
          <p:cNvPr id="53251" name="Picture 10" descr="19290">
            <a:extLst>
              <a:ext uri="{FF2B5EF4-FFF2-40B4-BE49-F238E27FC236}">
                <a16:creationId xmlns:a16="http://schemas.microsoft.com/office/drawing/2014/main" id="{306E6285-1A5D-4793-A2D0-E508C7CB5B2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00200" y="1905000"/>
            <a:ext cx="5486400" cy="4419600"/>
          </a:xfrm>
          <a:noFill/>
        </p:spPr>
      </p:pic>
    </p:spTree>
  </p:cSld>
  <p:clrMapOvr>
    <a:masterClrMapping/>
  </p:clrMapOvr>
  <mc:AlternateContent xmlns:mc="http://schemas.openxmlformats.org/markup-compatibility/2006" xmlns:p14="http://schemas.microsoft.com/office/powerpoint/2010/main">
    <mc:Choice Requires="p14">
      <p:transition spd="slow" p14:dur="2000" advTm="17866"/>
    </mc:Choice>
    <mc:Fallback xmlns="">
      <p:transition spd="slow" advTm="17866"/>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a:extLst>
              <a:ext uri="{FF2B5EF4-FFF2-40B4-BE49-F238E27FC236}">
                <a16:creationId xmlns:a16="http://schemas.microsoft.com/office/drawing/2014/main" id="{FDA19010-2C76-4F39-A16C-0D3774F33B70}"/>
              </a:ext>
            </a:extLst>
          </p:cNvPr>
          <p:cNvSpPr>
            <a:spLocks noGrp="1" noChangeArrowheads="1"/>
          </p:cNvSpPr>
          <p:nvPr>
            <p:ph type="title"/>
          </p:nvPr>
        </p:nvSpPr>
        <p:spPr>
          <a:xfrm>
            <a:off x="457200" y="228600"/>
            <a:ext cx="8229600" cy="2286000"/>
          </a:xfrm>
        </p:spPr>
        <p:txBody>
          <a:bodyPr/>
          <a:lstStyle/>
          <a:p>
            <a:pPr eaLnBrk="1" hangingPunct="1"/>
            <a:r>
              <a:rPr lang="en-US" altLang="en-US" sz="2800"/>
              <a:t>A</a:t>
            </a:r>
            <a:r>
              <a:rPr lang="sr-Cyrl-CS" altLang="en-US" sz="2800"/>
              <a:t>нгиографски приказ</a:t>
            </a:r>
            <a:r>
              <a:rPr lang="en-US" altLang="en-US" sz="2800"/>
              <a:t> </a:t>
            </a:r>
            <a:r>
              <a:rPr lang="sr-Cyrl-CS" altLang="en-US" sz="2800"/>
              <a:t>стенозе  </a:t>
            </a:r>
            <a:r>
              <a:rPr lang="sr-Cyrl-CS" altLang="en-US" sz="2800" b="1" u="sng">
                <a:solidFill>
                  <a:srgbClr val="FF0000"/>
                </a:solidFill>
              </a:rPr>
              <a:t>илијачне артерије</a:t>
            </a:r>
            <a:r>
              <a:rPr lang="sr-Cyrl-CS" altLang="en-US" sz="2800"/>
              <a:t>,главног кс за ДЕ.Она може бити узрок</a:t>
            </a:r>
            <a:r>
              <a:rPr lang="en-US" altLang="en-US" sz="2800"/>
              <a:t>  </a:t>
            </a:r>
            <a:r>
              <a:rPr lang="sr-Cyrl-CS" altLang="en-US" sz="2800"/>
              <a:t>клаудикације</a:t>
            </a:r>
            <a:r>
              <a:rPr lang="en-US" altLang="en-US" sz="2800"/>
              <a:t>, </a:t>
            </a:r>
            <a:r>
              <a:rPr lang="sr-Cyrl-CS" altLang="en-US" sz="2800"/>
              <a:t>бола при ходу,са или без отока ДЕ</a:t>
            </a:r>
            <a:endParaRPr lang="en-US" altLang="en-US" sz="2800"/>
          </a:p>
        </p:txBody>
      </p:sp>
      <p:pic>
        <p:nvPicPr>
          <p:cNvPr id="54275" name="Picture 8" descr="PVD1">
            <a:extLst>
              <a:ext uri="{FF2B5EF4-FFF2-40B4-BE49-F238E27FC236}">
                <a16:creationId xmlns:a16="http://schemas.microsoft.com/office/drawing/2014/main" id="{0A1DF86B-329A-4584-9A86-47BE4FD1FF5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2662238"/>
            <a:ext cx="3657600" cy="3662362"/>
          </a:xfrm>
          <a:noFill/>
        </p:spPr>
      </p:pic>
    </p:spTree>
  </p:cSld>
  <p:clrMapOvr>
    <a:masterClrMapping/>
  </p:clrMapOvr>
  <mc:AlternateContent xmlns:mc="http://schemas.openxmlformats.org/markup-compatibility/2006" xmlns:p14="http://schemas.microsoft.com/office/powerpoint/2010/main">
    <mc:Choice Requires="p14">
      <p:transition spd="slow" p14:dur="2000" advTm="22579"/>
    </mc:Choice>
    <mc:Fallback xmlns="">
      <p:transition spd="slow" advTm="22579"/>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93FDAD71-861B-4326-AB19-E3044A970951}"/>
              </a:ext>
            </a:extLst>
          </p:cNvPr>
          <p:cNvSpPr>
            <a:spLocks noGrp="1" noChangeArrowheads="1"/>
          </p:cNvSpPr>
          <p:nvPr>
            <p:ph type="title"/>
          </p:nvPr>
        </p:nvSpPr>
        <p:spPr/>
        <p:txBody>
          <a:bodyPr/>
          <a:lstStyle/>
          <a:p>
            <a:pPr eaLnBrk="1" hangingPunct="1"/>
            <a:r>
              <a:rPr lang="sr-Cyrl-CS" altLang="en-US" sz="4000" b="1"/>
              <a:t>Шта доводи до болести периферних артерија?</a:t>
            </a:r>
            <a:endParaRPr lang="en-US" altLang="en-US" sz="4000" b="1"/>
          </a:p>
        </p:txBody>
      </p:sp>
      <p:sp>
        <p:nvSpPr>
          <p:cNvPr id="55299" name="Rectangle 3">
            <a:extLst>
              <a:ext uri="{FF2B5EF4-FFF2-40B4-BE49-F238E27FC236}">
                <a16:creationId xmlns:a16="http://schemas.microsoft.com/office/drawing/2014/main" id="{6A72F337-75D6-49C9-A2CD-97B19A768A3E}"/>
              </a:ext>
            </a:extLst>
          </p:cNvPr>
          <p:cNvSpPr>
            <a:spLocks noGrp="1" noChangeArrowheads="1"/>
          </p:cNvSpPr>
          <p:nvPr>
            <p:ph idx="1"/>
          </p:nvPr>
        </p:nvSpPr>
        <p:spPr/>
        <p:txBody>
          <a:bodyPr/>
          <a:lstStyle/>
          <a:p>
            <a:pPr eaLnBrk="1" hangingPunct="1">
              <a:lnSpc>
                <a:spcPct val="80000"/>
              </a:lnSpc>
            </a:pPr>
            <a:r>
              <a:rPr lang="en-US" altLang="en-US" sz="2400"/>
              <a:t>Atherosclerosis </a:t>
            </a:r>
            <a:r>
              <a:rPr lang="sr-Cyrl-CS" altLang="en-US" sz="2400"/>
              <a:t>(расте са старошћу;мушкарци више)</a:t>
            </a:r>
            <a:endParaRPr lang="en-US" altLang="en-US" sz="2400"/>
          </a:p>
          <a:p>
            <a:pPr eaLnBrk="1" hangingPunct="1">
              <a:lnSpc>
                <a:spcPct val="80000"/>
              </a:lnSpc>
            </a:pPr>
            <a:r>
              <a:rPr lang="sr-Cyrl-CS" altLang="en-US" sz="2400"/>
              <a:t>Други фактори</a:t>
            </a:r>
            <a:r>
              <a:rPr lang="en-US" altLang="en-US" sz="2400"/>
              <a:t>:</a:t>
            </a:r>
          </a:p>
          <a:p>
            <a:pPr lvl="1" eaLnBrk="1" hangingPunct="1">
              <a:lnSpc>
                <a:spcPct val="80000"/>
              </a:lnSpc>
            </a:pPr>
            <a:r>
              <a:rPr lang="sr-Cyrl-CS" altLang="en-US" sz="2000"/>
              <a:t>пушење</a:t>
            </a:r>
            <a:r>
              <a:rPr lang="en-US" altLang="en-US" sz="2000"/>
              <a:t>; </a:t>
            </a:r>
          </a:p>
          <a:p>
            <a:pPr lvl="1" eaLnBrk="1" hangingPunct="1">
              <a:lnSpc>
                <a:spcPct val="80000"/>
              </a:lnSpc>
            </a:pPr>
            <a:r>
              <a:rPr lang="en-US" altLang="en-US" sz="2000"/>
              <a:t>Diabetes </a:t>
            </a:r>
          </a:p>
          <a:p>
            <a:pPr lvl="1" eaLnBrk="1" hangingPunct="1">
              <a:lnSpc>
                <a:spcPct val="80000"/>
              </a:lnSpc>
            </a:pPr>
            <a:r>
              <a:rPr lang="en-US" altLang="en-US" sz="2000"/>
              <a:t>H</a:t>
            </a:r>
            <a:r>
              <a:rPr lang="sr-Cyrl-CS" altLang="en-US" sz="2000"/>
              <a:t>ТА</a:t>
            </a:r>
            <a:r>
              <a:rPr lang="en-US" altLang="en-US" sz="2000"/>
              <a:t> </a:t>
            </a:r>
          </a:p>
          <a:p>
            <a:pPr lvl="1" eaLnBrk="1" hangingPunct="1">
              <a:lnSpc>
                <a:spcPct val="80000"/>
              </a:lnSpc>
            </a:pPr>
            <a:r>
              <a:rPr lang="sr-Cyrl-CS" altLang="en-US" sz="2000"/>
              <a:t>Повишен холестерол и/или триглицерици</a:t>
            </a:r>
          </a:p>
          <a:p>
            <a:pPr lvl="1" eaLnBrk="1" hangingPunct="1">
              <a:lnSpc>
                <a:spcPct val="80000"/>
              </a:lnSpc>
            </a:pPr>
            <a:r>
              <a:rPr lang="sr-Cyrl-CS" altLang="en-US" sz="2000"/>
              <a:t>Висок ниво</a:t>
            </a:r>
            <a:r>
              <a:rPr lang="en-US" altLang="en-US" sz="2000"/>
              <a:t> homocysteine</a:t>
            </a:r>
            <a:r>
              <a:rPr lang="sr-Cyrl-CS" altLang="en-US" sz="2000"/>
              <a:t>а (врста амино киселине у крви)</a:t>
            </a:r>
            <a:r>
              <a:rPr lang="en-US" altLang="en-US" sz="2000"/>
              <a:t> </a:t>
            </a:r>
          </a:p>
          <a:p>
            <a:pPr lvl="1" eaLnBrk="1" hangingPunct="1">
              <a:lnSpc>
                <a:spcPct val="80000"/>
              </a:lnSpc>
            </a:pPr>
            <a:r>
              <a:rPr lang="sr-Cyrl-CS" altLang="en-US" sz="2000"/>
              <a:t>ТТ</a:t>
            </a:r>
            <a:r>
              <a:rPr lang="en-US" altLang="en-US" sz="2000"/>
              <a:t> 3</a:t>
            </a:r>
            <a:r>
              <a:rPr lang="sr-Cyrl-CS" altLang="en-US" sz="2000"/>
              <a:t>0%изнад идеалне</a:t>
            </a:r>
            <a:endParaRPr lang="en-US" altLang="en-US" sz="2000"/>
          </a:p>
          <a:p>
            <a:pPr eaLnBrk="1" hangingPunct="1">
              <a:lnSpc>
                <a:spcPct val="80000"/>
              </a:lnSpc>
            </a:pPr>
            <a:endParaRPr lang="en-US" altLang="en-US" sz="2400"/>
          </a:p>
        </p:txBody>
      </p:sp>
      <p:pic>
        <p:nvPicPr>
          <p:cNvPr id="55300" name="Picture 5" descr="AortoOccl_01_175_darker">
            <a:extLst>
              <a:ext uri="{FF2B5EF4-FFF2-40B4-BE49-F238E27FC236}">
                <a16:creationId xmlns:a16="http://schemas.microsoft.com/office/drawing/2014/main" id="{744C3210-1792-452E-9D4F-3D16BE21AF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4267200"/>
            <a:ext cx="53244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38183"/>
    </mc:Choice>
    <mc:Fallback xmlns="">
      <p:transition spd="slow" advTm="38183"/>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574E48EC-FC4F-4E0E-AC14-DA37F243C8E7}"/>
              </a:ext>
            </a:extLst>
          </p:cNvPr>
          <p:cNvSpPr>
            <a:spLocks noGrp="1" noChangeArrowheads="1"/>
          </p:cNvSpPr>
          <p:nvPr>
            <p:ph type="title"/>
          </p:nvPr>
        </p:nvSpPr>
        <p:spPr/>
        <p:txBody>
          <a:bodyPr/>
          <a:lstStyle/>
          <a:p>
            <a:pPr eaLnBrk="1" hangingPunct="1"/>
            <a:r>
              <a:rPr lang="sr-Cyrl-CS" altLang="en-US" sz="4000" b="1"/>
              <a:t>Како се болест артерија лечи</a:t>
            </a:r>
            <a:r>
              <a:rPr lang="en-US" altLang="en-US" sz="4000" b="1"/>
              <a:t>?</a:t>
            </a:r>
          </a:p>
        </p:txBody>
      </p:sp>
      <p:sp>
        <p:nvSpPr>
          <p:cNvPr id="56323" name="Rectangle 3">
            <a:extLst>
              <a:ext uri="{FF2B5EF4-FFF2-40B4-BE49-F238E27FC236}">
                <a16:creationId xmlns:a16="http://schemas.microsoft.com/office/drawing/2014/main" id="{669D0B1A-638C-4DE3-B886-55B57CBCE469}"/>
              </a:ext>
            </a:extLst>
          </p:cNvPr>
          <p:cNvSpPr>
            <a:spLocks noGrp="1" noChangeArrowheads="1"/>
          </p:cNvSpPr>
          <p:nvPr>
            <p:ph idx="1"/>
          </p:nvPr>
        </p:nvSpPr>
        <p:spPr>
          <a:xfrm>
            <a:off x="457200" y="1600200"/>
            <a:ext cx="8686800" cy="5257800"/>
          </a:xfrm>
        </p:spPr>
        <p:txBody>
          <a:bodyPr/>
          <a:lstStyle/>
          <a:p>
            <a:pPr algn="ctr" eaLnBrk="1" hangingPunct="1">
              <a:lnSpc>
                <a:spcPct val="80000"/>
              </a:lnSpc>
              <a:buFontTx/>
              <a:buNone/>
            </a:pPr>
            <a:endParaRPr lang="en-US" altLang="en-US" sz="1600"/>
          </a:p>
          <a:p>
            <a:pPr eaLnBrk="1" hangingPunct="1">
              <a:lnSpc>
                <a:spcPct val="80000"/>
              </a:lnSpc>
            </a:pPr>
            <a:r>
              <a:rPr lang="sr-Cyrl-CS" altLang="en-US" b="1"/>
              <a:t>Промена начина живота</a:t>
            </a:r>
            <a:endParaRPr lang="en-US" altLang="en-US" b="1"/>
          </a:p>
          <a:p>
            <a:pPr algn="ctr" eaLnBrk="1" hangingPunct="1">
              <a:lnSpc>
                <a:spcPct val="80000"/>
              </a:lnSpc>
              <a:buFontTx/>
              <a:buNone/>
            </a:pPr>
            <a:endParaRPr lang="en-US" altLang="en-US"/>
          </a:p>
          <a:p>
            <a:pPr eaLnBrk="1" hangingPunct="1">
              <a:lnSpc>
                <a:spcPct val="80000"/>
              </a:lnSpc>
            </a:pPr>
            <a:r>
              <a:rPr lang="sr-Cyrl-CS" altLang="en-US" b="1"/>
              <a:t>Лекови :</a:t>
            </a:r>
            <a:r>
              <a:rPr lang="sr-Cyrl-CS" altLang="en-US"/>
              <a:t> Андол, </a:t>
            </a:r>
            <a:r>
              <a:rPr lang="en-US" altLang="en-US"/>
              <a:t>clopidogrel (Plavix)</a:t>
            </a:r>
            <a:r>
              <a:rPr lang="sr-Cyrl-CS" altLang="en-US"/>
              <a:t>..</a:t>
            </a:r>
            <a:endParaRPr lang="en-US" altLang="en-US" b="1"/>
          </a:p>
          <a:p>
            <a:pPr eaLnBrk="1" hangingPunct="1">
              <a:lnSpc>
                <a:spcPct val="80000"/>
              </a:lnSpc>
            </a:pPr>
            <a:endParaRPr lang="en-US" altLang="en-US" b="1"/>
          </a:p>
          <a:p>
            <a:pPr algn="ctr" eaLnBrk="1" hangingPunct="1">
              <a:lnSpc>
                <a:spcPct val="80000"/>
              </a:lnSpc>
              <a:buFontTx/>
              <a:buNone/>
            </a:pPr>
            <a:endParaRPr lang="en-US" altLang="en-US"/>
          </a:p>
          <a:p>
            <a:pPr eaLnBrk="1" hangingPunct="1">
              <a:lnSpc>
                <a:spcPct val="80000"/>
              </a:lnSpc>
            </a:pPr>
            <a:r>
              <a:rPr lang="sr-Cyrl-CS" altLang="en-US" b="1"/>
              <a:t>Терапијско ходање  </a:t>
            </a:r>
            <a:r>
              <a:rPr lang="sr-Cyrl-CS" altLang="en-US"/>
              <a:t>бар </a:t>
            </a:r>
            <a:r>
              <a:rPr lang="en-US" altLang="en-US"/>
              <a:t>30 min 3 </a:t>
            </a:r>
            <a:r>
              <a:rPr lang="sr-Cyrl-CS" altLang="en-US"/>
              <a:t>пута недељно</a:t>
            </a:r>
            <a:endParaRPr lang="en-US" altLang="en-US"/>
          </a:p>
          <a:p>
            <a:pPr eaLnBrk="1" hangingPunct="1">
              <a:lnSpc>
                <a:spcPct val="80000"/>
              </a:lnSpc>
            </a:pPr>
            <a:r>
              <a:rPr lang="sr-Cyrl-CS" altLang="en-US" b="1"/>
              <a:t>Оперативно:</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33771"/>
    </mc:Choice>
    <mc:Fallback xmlns="">
      <p:transition spd="slow" advTm="33771"/>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a:extLst>
              <a:ext uri="{FF2B5EF4-FFF2-40B4-BE49-F238E27FC236}">
                <a16:creationId xmlns:a16="http://schemas.microsoft.com/office/drawing/2014/main" id="{C7F3946F-E04A-402D-86A4-8F51B58D3A3E}"/>
              </a:ext>
            </a:extLst>
          </p:cNvPr>
          <p:cNvSpPr>
            <a:spLocks noGrp="1" noChangeArrowheads="1"/>
          </p:cNvSpPr>
          <p:nvPr>
            <p:ph type="title"/>
          </p:nvPr>
        </p:nvSpPr>
        <p:spPr/>
        <p:txBody>
          <a:bodyPr/>
          <a:lstStyle/>
          <a:p>
            <a:pPr eaLnBrk="1" hangingPunct="1"/>
            <a:r>
              <a:rPr lang="sr-Cyrl-CS" altLang="en-US"/>
              <a:t>Хируршка</a:t>
            </a:r>
            <a:r>
              <a:rPr lang="sr-Latn-CS" altLang="en-US"/>
              <a:t> </a:t>
            </a:r>
            <a:r>
              <a:rPr lang="sr-Cyrl-CS" altLang="en-US"/>
              <a:t>интервенција</a:t>
            </a:r>
            <a:r>
              <a:rPr lang="sr-Latn-CS" altLang="en-US"/>
              <a:t> </a:t>
            </a:r>
            <a:endParaRPr lang="en-US" altLang="en-US"/>
          </a:p>
        </p:txBody>
      </p:sp>
      <p:pic>
        <p:nvPicPr>
          <p:cNvPr id="57347" name="Picture 7">
            <a:extLst>
              <a:ext uri="{FF2B5EF4-FFF2-40B4-BE49-F238E27FC236}">
                <a16:creationId xmlns:a16="http://schemas.microsoft.com/office/drawing/2014/main" id="{F7815EFC-6B87-4A36-817F-CC53C80748C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2084"/>
          <a:stretch>
            <a:fillRect/>
          </a:stretch>
        </p:blipFill>
        <p:spPr>
          <a:xfrm>
            <a:off x="990600" y="1600200"/>
            <a:ext cx="7162800" cy="4181475"/>
          </a:xfrm>
          <a:noFill/>
        </p:spPr>
      </p:pic>
    </p:spTree>
  </p:cSld>
  <p:clrMapOvr>
    <a:masterClrMapping/>
  </p:clrMapOvr>
  <mc:AlternateContent xmlns:mc="http://schemas.openxmlformats.org/markup-compatibility/2006" xmlns:p14="http://schemas.microsoft.com/office/powerpoint/2010/main">
    <mc:Choice Requires="p14">
      <p:transition spd="slow" p14:dur="2000" advTm="7881"/>
    </mc:Choice>
    <mc:Fallback xmlns="">
      <p:transition spd="slow" advTm="7881"/>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a:extLst>
              <a:ext uri="{FF2B5EF4-FFF2-40B4-BE49-F238E27FC236}">
                <a16:creationId xmlns:a16="http://schemas.microsoft.com/office/drawing/2014/main" id="{04852442-6A83-4A72-B21A-D3D60E1DAD6D}"/>
              </a:ext>
            </a:extLst>
          </p:cNvPr>
          <p:cNvSpPr>
            <a:spLocks noGrp="1" noChangeArrowheads="1"/>
          </p:cNvSpPr>
          <p:nvPr>
            <p:ph type="title"/>
          </p:nvPr>
        </p:nvSpPr>
        <p:spPr/>
        <p:txBody>
          <a:bodyPr/>
          <a:lstStyle/>
          <a:p>
            <a:pPr eaLnBrk="1" hangingPunct="1"/>
            <a:r>
              <a:rPr lang="sr-Cyrl-CS" altLang="en-US"/>
              <a:t>Оперативно лечење</a:t>
            </a:r>
            <a:endParaRPr lang="en-US" altLang="en-US"/>
          </a:p>
        </p:txBody>
      </p:sp>
      <p:pic>
        <p:nvPicPr>
          <p:cNvPr id="58371" name="Picture 9" descr="Angio_03_250">
            <a:extLst>
              <a:ext uri="{FF2B5EF4-FFF2-40B4-BE49-F238E27FC236}">
                <a16:creationId xmlns:a16="http://schemas.microsoft.com/office/drawing/2014/main" id="{B35B6166-3DA2-4BD0-9050-56C9D02D29C3}"/>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889000" y="1676400"/>
            <a:ext cx="3175000" cy="3475038"/>
          </a:xfrm>
          <a:noFill/>
        </p:spPr>
      </p:pic>
      <p:pic>
        <p:nvPicPr>
          <p:cNvPr id="58372" name="Picture 12" descr="Stent_01REV_Base_250">
            <a:extLst>
              <a:ext uri="{FF2B5EF4-FFF2-40B4-BE49-F238E27FC236}">
                <a16:creationId xmlns:a16="http://schemas.microsoft.com/office/drawing/2014/main" id="{7D61EFE3-36FC-4DBD-BCAC-5031300D821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76875" y="1676400"/>
            <a:ext cx="2981325" cy="3211513"/>
          </a:xfrm>
          <a:noFill/>
        </p:spPr>
      </p:pic>
    </p:spTree>
  </p:cSld>
  <p:clrMapOvr>
    <a:masterClrMapping/>
  </p:clrMapOvr>
  <mc:AlternateContent xmlns:mc="http://schemas.openxmlformats.org/markup-compatibility/2006" xmlns:p14="http://schemas.microsoft.com/office/powerpoint/2010/main">
    <mc:Choice Requires="p14">
      <p:transition spd="slow" p14:dur="2000" advTm="7579"/>
    </mc:Choice>
    <mc:Fallback xmlns="">
      <p:transition spd="slow" advTm="7579"/>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a:extLst>
              <a:ext uri="{FF2B5EF4-FFF2-40B4-BE49-F238E27FC236}">
                <a16:creationId xmlns:a16="http://schemas.microsoft.com/office/drawing/2014/main" id="{F6155320-3AC9-4552-8C60-F09C8CC6E6BE}"/>
              </a:ext>
            </a:extLst>
          </p:cNvPr>
          <p:cNvSpPr>
            <a:spLocks noGrp="1" noChangeArrowheads="1"/>
          </p:cNvSpPr>
          <p:nvPr>
            <p:ph type="title"/>
          </p:nvPr>
        </p:nvSpPr>
        <p:spPr/>
        <p:txBody>
          <a:bodyPr/>
          <a:lstStyle/>
          <a:p>
            <a:pPr eaLnBrk="1" hangingPunct="1"/>
            <a:r>
              <a:rPr lang="en-US" altLang="en-US" b="1"/>
              <a:t>Bypass Surgery</a:t>
            </a:r>
          </a:p>
        </p:txBody>
      </p:sp>
      <p:pic>
        <p:nvPicPr>
          <p:cNvPr id="59395" name="Picture 9" descr="AortoBypass_01_Base_275">
            <a:extLst>
              <a:ext uri="{FF2B5EF4-FFF2-40B4-BE49-F238E27FC236}">
                <a16:creationId xmlns:a16="http://schemas.microsoft.com/office/drawing/2014/main" id="{05B18394-2BC2-46D0-9692-FCBD18B2A82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255713" y="1600200"/>
            <a:ext cx="2441575" cy="4525963"/>
          </a:xfrm>
          <a:noFill/>
        </p:spPr>
      </p:pic>
      <p:pic>
        <p:nvPicPr>
          <p:cNvPr id="59396" name="Picture 12" descr="SurgBypass_01_Base_250">
            <a:extLst>
              <a:ext uri="{FF2B5EF4-FFF2-40B4-BE49-F238E27FC236}">
                <a16:creationId xmlns:a16="http://schemas.microsoft.com/office/drawing/2014/main" id="{54A8CE6C-1322-4C94-B924-477AC7D60A5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02238" y="1600200"/>
            <a:ext cx="2930525" cy="4525963"/>
          </a:xfrm>
          <a:noFill/>
        </p:spPr>
      </p:pic>
    </p:spTree>
  </p:cSld>
  <p:clrMapOvr>
    <a:masterClrMapping/>
  </p:clrMapOvr>
  <mc:AlternateContent xmlns:mc="http://schemas.openxmlformats.org/markup-compatibility/2006" xmlns:p14="http://schemas.microsoft.com/office/powerpoint/2010/main">
    <mc:Choice Requires="p14">
      <p:transition spd="slow" p14:dur="2000" advTm="7672"/>
    </mc:Choice>
    <mc:Fallback xmlns="">
      <p:transition spd="slow" advTm="7672"/>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a:extLst>
              <a:ext uri="{FF2B5EF4-FFF2-40B4-BE49-F238E27FC236}">
                <a16:creationId xmlns:a16="http://schemas.microsoft.com/office/drawing/2014/main" id="{7B6AA3FB-9BCA-4CA1-93FE-AEF4E538C78C}"/>
              </a:ext>
            </a:extLst>
          </p:cNvPr>
          <p:cNvSpPr>
            <a:spLocks noGrp="1" noChangeArrowheads="1"/>
          </p:cNvSpPr>
          <p:nvPr>
            <p:ph type="title"/>
          </p:nvPr>
        </p:nvSpPr>
        <p:spPr>
          <a:xfrm>
            <a:off x="457200" y="228600"/>
            <a:ext cx="8229600" cy="914400"/>
          </a:xfrm>
        </p:spPr>
        <p:txBody>
          <a:bodyPr/>
          <a:lstStyle/>
          <a:p>
            <a:pPr eaLnBrk="1" hangingPunct="1"/>
            <a:r>
              <a:rPr lang="en-US" altLang="en-US" b="1"/>
              <a:t>Endarterectomy</a:t>
            </a:r>
          </a:p>
        </p:txBody>
      </p:sp>
      <p:pic>
        <p:nvPicPr>
          <p:cNvPr id="60419" name="Picture 8" descr="Endart_01_Base_300">
            <a:extLst>
              <a:ext uri="{FF2B5EF4-FFF2-40B4-BE49-F238E27FC236}">
                <a16:creationId xmlns:a16="http://schemas.microsoft.com/office/drawing/2014/main" id="{DB35538B-3285-490B-B359-CA06D989B66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59138" y="1600200"/>
            <a:ext cx="2625725" cy="4525963"/>
          </a:xfrm>
          <a:noFill/>
        </p:spPr>
      </p:pic>
    </p:spTree>
  </p:cSld>
  <p:clrMapOvr>
    <a:masterClrMapping/>
  </p:clrMapOvr>
  <mc:AlternateContent xmlns:mc="http://schemas.openxmlformats.org/markup-compatibility/2006" xmlns:p14="http://schemas.microsoft.com/office/powerpoint/2010/main">
    <mc:Choice Requires="p14">
      <p:transition spd="slow" p14:dur="2000" advTm="9274"/>
    </mc:Choice>
    <mc:Fallback xmlns="">
      <p:transition spd="slow" advTm="9274"/>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FF5581C0-47B2-4AC6-9099-D686A62DB79A}"/>
              </a:ext>
            </a:extLst>
          </p:cNvPr>
          <p:cNvSpPr>
            <a:spLocks noGrp="1" noChangeArrowheads="1"/>
          </p:cNvSpPr>
          <p:nvPr>
            <p:ph type="title"/>
          </p:nvPr>
        </p:nvSpPr>
        <p:spPr/>
        <p:txBody>
          <a:bodyPr/>
          <a:lstStyle/>
          <a:p>
            <a:pPr eaLnBrk="1" hangingPunct="1"/>
            <a:r>
              <a:rPr lang="sr-Cyrl-CS" altLang="en-US" b="1"/>
              <a:t>Промена начина живота</a:t>
            </a:r>
            <a:endParaRPr lang="en-US" altLang="en-US" b="1"/>
          </a:p>
        </p:txBody>
      </p:sp>
      <p:sp>
        <p:nvSpPr>
          <p:cNvPr id="61443" name="Rectangle 3">
            <a:extLst>
              <a:ext uri="{FF2B5EF4-FFF2-40B4-BE49-F238E27FC236}">
                <a16:creationId xmlns:a16="http://schemas.microsoft.com/office/drawing/2014/main" id="{75BFB47B-B667-4CDA-B571-A2108012E581}"/>
              </a:ext>
            </a:extLst>
          </p:cNvPr>
          <p:cNvSpPr>
            <a:spLocks noGrp="1" noChangeArrowheads="1"/>
          </p:cNvSpPr>
          <p:nvPr>
            <p:ph idx="1"/>
          </p:nvPr>
        </p:nvSpPr>
        <p:spPr/>
        <p:txBody>
          <a:bodyPr/>
          <a:lstStyle/>
          <a:p>
            <a:pPr lvl="1" eaLnBrk="1" hangingPunct="1">
              <a:lnSpc>
                <a:spcPct val="90000"/>
              </a:lnSpc>
            </a:pPr>
            <a:r>
              <a:rPr lang="sr-Cyrl-CS" altLang="en-US" sz="2400" dirty="0"/>
              <a:t>лечити</a:t>
            </a:r>
            <a:r>
              <a:rPr lang="en-US" altLang="en-US" sz="2400" dirty="0"/>
              <a:t> diabetes </a:t>
            </a:r>
          </a:p>
          <a:p>
            <a:pPr lvl="1" eaLnBrk="1" hangingPunct="1">
              <a:lnSpc>
                <a:spcPct val="90000"/>
              </a:lnSpc>
            </a:pPr>
            <a:r>
              <a:rPr lang="sr-Cyrl-CS" altLang="en-US" sz="2400" dirty="0"/>
              <a:t>оптималан</a:t>
            </a:r>
            <a:r>
              <a:rPr lang="en-US" altLang="en-US" sz="2400" dirty="0"/>
              <a:t> cholesterol </a:t>
            </a:r>
          </a:p>
          <a:p>
            <a:pPr lvl="1" eaLnBrk="1" hangingPunct="1">
              <a:lnSpc>
                <a:spcPct val="90000"/>
              </a:lnSpc>
            </a:pPr>
            <a:r>
              <a:rPr lang="sr-Cyrl-CS" altLang="en-US" sz="2400" dirty="0"/>
              <a:t>Снизити  ХТА</a:t>
            </a:r>
          </a:p>
          <a:p>
            <a:pPr lvl="1" eaLnBrk="1" hangingPunct="1">
              <a:lnSpc>
                <a:spcPct val="90000"/>
              </a:lnSpc>
            </a:pPr>
            <a:r>
              <a:rPr lang="sr-Cyrl-CS" altLang="en-US" sz="2400" dirty="0"/>
              <a:t>Престати са пушењем</a:t>
            </a:r>
          </a:p>
          <a:p>
            <a:pPr lvl="1" eaLnBrk="1" hangingPunct="1">
              <a:lnSpc>
                <a:spcPct val="90000"/>
              </a:lnSpc>
            </a:pPr>
            <a:r>
              <a:rPr lang="sr-Cyrl-CS" altLang="en-US" sz="2400" dirty="0"/>
              <a:t>Исхрана са мање засићених масти и калорија</a:t>
            </a:r>
          </a:p>
          <a:p>
            <a:pPr lvl="1" eaLnBrk="1" hangingPunct="1">
              <a:lnSpc>
                <a:spcPct val="90000"/>
              </a:lnSpc>
            </a:pPr>
            <a:r>
              <a:rPr lang="sr-Cyrl-CS" altLang="en-US" sz="2400" dirty="0"/>
              <a:t>Одржавати ТТ оптималном</a:t>
            </a:r>
          </a:p>
          <a:p>
            <a:pPr lvl="1" eaLnBrk="1" hangingPunct="1">
              <a:lnSpc>
                <a:spcPct val="90000"/>
              </a:lnSpc>
            </a:pPr>
            <a:r>
              <a:rPr lang="sr-Cyrl-CS" altLang="en-US" sz="2400" dirty="0"/>
              <a:t>Вежбати и ходати бар </a:t>
            </a:r>
            <a:r>
              <a:rPr lang="en-US" altLang="en-US" sz="2400" dirty="0"/>
              <a:t>30 min 3 </a:t>
            </a:r>
            <a:r>
              <a:rPr lang="sr-Cyrl-CS" altLang="en-US" sz="2400" dirty="0"/>
              <a:t>пута недељно</a:t>
            </a:r>
            <a:endParaRPr lang="en-US" altLang="en-US" sz="2400" dirty="0"/>
          </a:p>
        </p:txBody>
      </p:sp>
    </p:spTree>
  </p:cSld>
  <p:clrMapOvr>
    <a:masterClrMapping/>
  </p:clrMapOvr>
  <mc:AlternateContent xmlns:mc="http://schemas.openxmlformats.org/markup-compatibility/2006" xmlns:p14="http://schemas.microsoft.com/office/powerpoint/2010/main">
    <mc:Choice Requires="p14">
      <p:transition spd="slow" p14:dur="2000" advTm="65165"/>
    </mc:Choice>
    <mc:Fallback xmlns="">
      <p:transition spd="slow" advTm="65165"/>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1ACB1542-108E-4C2C-B4DD-49781D69625B}"/>
              </a:ext>
            </a:extLst>
          </p:cNvPr>
          <p:cNvSpPr>
            <a:spLocks noGrp="1" noChangeArrowheads="1"/>
          </p:cNvSpPr>
          <p:nvPr>
            <p:ph type="title"/>
          </p:nvPr>
        </p:nvSpPr>
        <p:spPr/>
        <p:txBody>
          <a:bodyPr/>
          <a:lstStyle/>
          <a:p>
            <a:pPr eaLnBrk="1" hangingPunct="1"/>
            <a:r>
              <a:rPr lang="sr-Cyrl-CS" altLang="en-US" sz="4000" b="1" u="sng"/>
              <a:t>Дистално</a:t>
            </a:r>
            <a:r>
              <a:rPr lang="sl-SI" altLang="en-US" sz="4000" b="1" u="sng"/>
              <a:t> </a:t>
            </a:r>
            <a:r>
              <a:rPr lang="sr-Cyrl-CS" altLang="en-US" sz="4000" b="1" u="sng"/>
              <a:t>од</a:t>
            </a:r>
            <a:r>
              <a:rPr lang="sl-SI" altLang="en-US" sz="4000" b="1" u="sng"/>
              <a:t> </a:t>
            </a:r>
            <a:r>
              <a:rPr lang="sr-Cyrl-CS" altLang="en-US" sz="4000" b="1" u="sng"/>
              <a:t>места</a:t>
            </a:r>
            <a:r>
              <a:rPr lang="sl-SI" altLang="en-US" sz="4000" b="1" u="sng"/>
              <a:t> </a:t>
            </a:r>
            <a:r>
              <a:rPr lang="sr-Cyrl-CS" altLang="en-US" sz="4000" b="1" u="sng"/>
              <a:t>сужења</a:t>
            </a:r>
            <a:r>
              <a:rPr lang="sl-SI" altLang="en-US" sz="4000" b="1" u="sng"/>
              <a:t> </a:t>
            </a:r>
            <a:r>
              <a:rPr lang="sr-Cyrl-CS" altLang="en-US" sz="4000" b="1" u="sng"/>
              <a:t>настаје</a:t>
            </a:r>
            <a:endParaRPr lang="en-US" altLang="en-US" sz="4000" b="1" u="sng"/>
          </a:p>
        </p:txBody>
      </p:sp>
      <p:sp>
        <p:nvSpPr>
          <p:cNvPr id="63491" name="Rectangle 3">
            <a:extLst>
              <a:ext uri="{FF2B5EF4-FFF2-40B4-BE49-F238E27FC236}">
                <a16:creationId xmlns:a16="http://schemas.microsoft.com/office/drawing/2014/main" id="{6E2E8EF0-280C-405B-9590-F831C6B28827}"/>
              </a:ext>
            </a:extLst>
          </p:cNvPr>
          <p:cNvSpPr>
            <a:spLocks noGrp="1" noChangeArrowheads="1"/>
          </p:cNvSpPr>
          <p:nvPr>
            <p:ph idx="1"/>
          </p:nvPr>
        </p:nvSpPr>
        <p:spPr>
          <a:xfrm>
            <a:off x="457200" y="1600200"/>
            <a:ext cx="8229600" cy="4953000"/>
          </a:xfrm>
        </p:spPr>
        <p:txBody>
          <a:bodyPr/>
          <a:lstStyle/>
          <a:p>
            <a:pPr algn="just" eaLnBrk="1" hangingPunct="1">
              <a:lnSpc>
                <a:spcPct val="80000"/>
              </a:lnSpc>
            </a:pPr>
            <a:r>
              <a:rPr lang="sr-Cyrl-CS" altLang="en-US" sz="2800" b="1"/>
              <a:t>Бледило, </a:t>
            </a:r>
            <a:r>
              <a:rPr lang="sr-Cyrl-CS" altLang="en-US" sz="2800"/>
              <a:t>а</a:t>
            </a:r>
            <a:r>
              <a:rPr lang="sl-SI" altLang="en-US" sz="2800"/>
              <a:t> </a:t>
            </a:r>
            <a:r>
              <a:rPr lang="sr-Cyrl-CS" altLang="en-US" sz="2800"/>
              <a:t>касније</a:t>
            </a:r>
            <a:r>
              <a:rPr lang="sl-SI" altLang="en-US" sz="2800"/>
              <a:t> </a:t>
            </a:r>
            <a:r>
              <a:rPr lang="sr-Cyrl-CS" altLang="en-US" b="1"/>
              <a:t>цијаноза</a:t>
            </a:r>
            <a:endParaRPr lang="sl-SI" altLang="en-US" b="1"/>
          </a:p>
          <a:p>
            <a:pPr algn="just" eaLnBrk="1" hangingPunct="1">
              <a:lnSpc>
                <a:spcPct val="80000"/>
              </a:lnSpc>
            </a:pPr>
            <a:r>
              <a:rPr lang="sr-Cyrl-CS" altLang="en-US" sz="2800" b="1"/>
              <a:t>Опада</a:t>
            </a:r>
            <a:r>
              <a:rPr lang="sl-SI" altLang="en-US" sz="2800" b="1"/>
              <a:t> </a:t>
            </a:r>
            <a:r>
              <a:rPr lang="sr-Cyrl-CS" altLang="en-US" sz="2800" b="1"/>
              <a:t>локална температура,</a:t>
            </a:r>
            <a:r>
              <a:rPr lang="sl-SI" altLang="en-US" sz="2800"/>
              <a:t> </a:t>
            </a:r>
            <a:r>
              <a:rPr lang="sr-Cyrl-CS" altLang="en-US" sz="2800"/>
              <a:t>због</a:t>
            </a:r>
            <a:r>
              <a:rPr lang="sl-SI" altLang="en-US" sz="2800"/>
              <a:t> </a:t>
            </a:r>
            <a:r>
              <a:rPr lang="sr-Cyrl-CS" altLang="en-US" sz="2800"/>
              <a:t>смањеног</a:t>
            </a:r>
            <a:r>
              <a:rPr lang="sl-SI" altLang="en-US" sz="2800"/>
              <a:t> </a:t>
            </a:r>
            <a:r>
              <a:rPr lang="sr-Cyrl-CS" altLang="en-US" sz="2800"/>
              <a:t>интензитета</a:t>
            </a:r>
            <a:r>
              <a:rPr lang="sl-SI" altLang="en-US" sz="2800"/>
              <a:t> </a:t>
            </a:r>
            <a:r>
              <a:rPr lang="sr-Cyrl-CS" altLang="en-US" sz="2800"/>
              <a:t>метаболичких</a:t>
            </a:r>
            <a:r>
              <a:rPr lang="sl-SI" altLang="en-US" sz="2800"/>
              <a:t> </a:t>
            </a:r>
            <a:r>
              <a:rPr lang="sr-Cyrl-CS" altLang="en-US" sz="2800"/>
              <a:t>процеса</a:t>
            </a:r>
            <a:endParaRPr lang="sl-SI" altLang="en-US" sz="2800"/>
          </a:p>
          <a:p>
            <a:pPr algn="just" eaLnBrk="1" hangingPunct="1">
              <a:lnSpc>
                <a:spcPct val="80000"/>
              </a:lnSpc>
            </a:pPr>
            <a:r>
              <a:rPr lang="sr-Cyrl-CS" altLang="en-US" sz="2800" b="1"/>
              <a:t>Пулсације</a:t>
            </a:r>
            <a:r>
              <a:rPr lang="sl-SI" altLang="en-US" sz="2800"/>
              <a:t> </a:t>
            </a:r>
            <a:r>
              <a:rPr lang="sr-Cyrl-CS" altLang="en-US" sz="2800"/>
              <a:t>се</a:t>
            </a:r>
            <a:r>
              <a:rPr lang="sl-SI" altLang="en-US" sz="2800"/>
              <a:t> </a:t>
            </a:r>
            <a:r>
              <a:rPr lang="sr-Cyrl-CS" altLang="en-US" sz="2800"/>
              <a:t>смањују</a:t>
            </a:r>
            <a:r>
              <a:rPr lang="sl-SI" altLang="en-US" sz="2800"/>
              <a:t> </a:t>
            </a:r>
            <a:r>
              <a:rPr lang="sr-Cyrl-CS" altLang="en-US" sz="2800"/>
              <a:t>или</a:t>
            </a:r>
            <a:r>
              <a:rPr lang="sl-SI" altLang="en-US" sz="2800"/>
              <a:t> </a:t>
            </a:r>
            <a:r>
              <a:rPr lang="sr-Cyrl-CS" altLang="en-US" sz="2800"/>
              <a:t>су</a:t>
            </a:r>
            <a:r>
              <a:rPr lang="sl-SI" altLang="en-US" sz="2800"/>
              <a:t> </a:t>
            </a:r>
            <a:r>
              <a:rPr lang="sr-Cyrl-CS" altLang="en-US" sz="2800"/>
              <a:t>одсутне</a:t>
            </a:r>
            <a:endParaRPr lang="sl-SI" altLang="en-US" sz="2800"/>
          </a:p>
          <a:p>
            <a:pPr algn="just" eaLnBrk="1" hangingPunct="1">
              <a:lnSpc>
                <a:spcPct val="80000"/>
              </a:lnSpc>
            </a:pPr>
            <a:r>
              <a:rPr lang="sr-Cyrl-CS" altLang="en-US" sz="2800" b="1"/>
              <a:t>Тургор</a:t>
            </a:r>
            <a:r>
              <a:rPr lang="sl-SI" altLang="en-US" sz="2800" b="1"/>
              <a:t> </a:t>
            </a:r>
            <a:r>
              <a:rPr lang="sr-Cyrl-CS" altLang="en-US" sz="2800" b="1"/>
              <a:t>ткива</a:t>
            </a:r>
            <a:r>
              <a:rPr lang="sl-SI" altLang="en-US" sz="2800"/>
              <a:t> </a:t>
            </a:r>
            <a:r>
              <a:rPr lang="sr-Cyrl-CS" altLang="en-US" sz="2800"/>
              <a:t>се</a:t>
            </a:r>
            <a:r>
              <a:rPr lang="sl-SI" altLang="en-US" sz="2800"/>
              <a:t> </a:t>
            </a:r>
            <a:r>
              <a:rPr lang="sr-Cyrl-CS" altLang="en-US" sz="2800"/>
              <a:t>смањује</a:t>
            </a:r>
            <a:endParaRPr lang="sl-SI" altLang="en-US" sz="2800"/>
          </a:p>
          <a:p>
            <a:pPr algn="just" eaLnBrk="1" hangingPunct="1">
              <a:lnSpc>
                <a:spcPct val="80000"/>
              </a:lnSpc>
            </a:pPr>
            <a:r>
              <a:rPr lang="sr-Cyrl-CS" altLang="en-US" sz="2800" b="1"/>
              <a:t>Бол</a:t>
            </a:r>
            <a:r>
              <a:rPr lang="sl-SI" altLang="en-US" sz="2800"/>
              <a:t> </a:t>
            </a:r>
            <a:r>
              <a:rPr lang="sr-Cyrl-CS" altLang="en-US" sz="2800"/>
              <a:t>се</a:t>
            </a:r>
            <a:r>
              <a:rPr lang="sl-SI" altLang="en-US" sz="2800"/>
              <a:t> </a:t>
            </a:r>
            <a:r>
              <a:rPr lang="sr-Cyrl-CS" altLang="en-US" sz="2800"/>
              <a:t>јавља</a:t>
            </a:r>
            <a:r>
              <a:rPr lang="sl-SI" altLang="en-US" sz="2800"/>
              <a:t> </a:t>
            </a:r>
            <a:r>
              <a:rPr lang="sr-Cyrl-CS" altLang="en-US" sz="2800"/>
              <a:t>услед</a:t>
            </a:r>
            <a:r>
              <a:rPr lang="sl-SI" altLang="en-US" sz="2800"/>
              <a:t> </a:t>
            </a:r>
            <a:r>
              <a:rPr lang="sr-Cyrl-CS" altLang="en-US" sz="2800"/>
              <a:t>оштећења</a:t>
            </a:r>
            <a:r>
              <a:rPr lang="sl-SI" altLang="en-US" sz="2800"/>
              <a:t> </a:t>
            </a:r>
            <a:r>
              <a:rPr lang="sr-Cyrl-CS" altLang="en-US" sz="2800"/>
              <a:t>ткива</a:t>
            </a:r>
            <a:r>
              <a:rPr lang="sl-SI" altLang="en-US" sz="2800"/>
              <a:t> </a:t>
            </a:r>
            <a:r>
              <a:rPr lang="sr-Cyrl-CS" altLang="en-US" sz="2800"/>
              <a:t>дејством</a:t>
            </a:r>
            <a:r>
              <a:rPr lang="sl-SI" altLang="en-US" sz="2800"/>
              <a:t> </a:t>
            </a:r>
            <a:r>
              <a:rPr lang="sr-Cyrl-CS" altLang="en-US" sz="2800"/>
              <a:t>киселих</a:t>
            </a:r>
            <a:r>
              <a:rPr lang="sl-SI" altLang="en-US" sz="2800"/>
              <a:t> </a:t>
            </a:r>
            <a:r>
              <a:rPr lang="sr-Cyrl-CS" altLang="en-US" sz="2800"/>
              <a:t>продуката</a:t>
            </a:r>
            <a:r>
              <a:rPr lang="sl-SI" altLang="en-US" sz="2800"/>
              <a:t> </a:t>
            </a:r>
            <a:r>
              <a:rPr lang="sr-Cyrl-CS" altLang="en-US" sz="2800"/>
              <a:t>метаболизма</a:t>
            </a:r>
            <a:r>
              <a:rPr lang="sl-SI" altLang="en-US" sz="2800"/>
              <a:t> </a:t>
            </a:r>
            <a:r>
              <a:rPr lang="sr-Cyrl-CS" altLang="en-US" sz="2800"/>
              <a:t>створених</a:t>
            </a:r>
            <a:r>
              <a:rPr lang="sl-SI" altLang="en-US" sz="2800"/>
              <a:t> </a:t>
            </a:r>
            <a:r>
              <a:rPr lang="sr-Cyrl-CS" altLang="en-US" sz="2800"/>
              <a:t>у</a:t>
            </a:r>
            <a:r>
              <a:rPr lang="sl-SI" altLang="en-US" sz="2800"/>
              <a:t> </a:t>
            </a:r>
            <a:r>
              <a:rPr lang="sr-Cyrl-CS" altLang="en-US" sz="2800"/>
              <a:t>анаеробним</a:t>
            </a:r>
            <a:r>
              <a:rPr lang="sl-SI" altLang="en-US" sz="2800"/>
              <a:t> </a:t>
            </a:r>
            <a:r>
              <a:rPr lang="sr-Cyrl-CS" altLang="en-US" sz="2800"/>
              <a:t>условима</a:t>
            </a:r>
            <a:r>
              <a:rPr lang="sl-SI" altLang="en-US" sz="2800"/>
              <a:t>.</a:t>
            </a:r>
          </a:p>
          <a:p>
            <a:pPr algn="just" eaLnBrk="1" hangingPunct="1">
              <a:lnSpc>
                <a:spcPct val="80000"/>
              </a:lnSpc>
            </a:pPr>
            <a:r>
              <a:rPr lang="sr-Cyrl-CS" altLang="en-US" sz="2800" b="1"/>
              <a:t>Смањење</a:t>
            </a:r>
            <a:r>
              <a:rPr lang="sl-SI" altLang="en-US" sz="2800" b="1"/>
              <a:t> </a:t>
            </a:r>
            <a:r>
              <a:rPr lang="sr-Cyrl-CS" altLang="en-US" sz="2800" b="1"/>
              <a:t>функције</a:t>
            </a:r>
            <a:r>
              <a:rPr lang="sl-SI" altLang="en-US" sz="2800"/>
              <a:t> </a:t>
            </a:r>
            <a:r>
              <a:rPr lang="sr-Cyrl-CS" altLang="en-US" sz="2800"/>
              <a:t>захваћеног</a:t>
            </a:r>
            <a:r>
              <a:rPr lang="sl-SI" altLang="en-US" sz="2800"/>
              <a:t> </a:t>
            </a:r>
            <a:r>
              <a:rPr lang="sr-Cyrl-CS" altLang="en-US" sz="2800"/>
              <a:t>ткива</a:t>
            </a:r>
            <a:r>
              <a:rPr lang="sl-SI" altLang="en-US" sz="2800"/>
              <a:t> </a:t>
            </a:r>
            <a:r>
              <a:rPr lang="sr-Cyrl-CS" altLang="en-US" sz="2800"/>
              <a:t>или</a:t>
            </a:r>
            <a:r>
              <a:rPr lang="sl-SI" altLang="en-US" sz="2800"/>
              <a:t> </a:t>
            </a:r>
            <a:r>
              <a:rPr lang="sr-Cyrl-CS" altLang="en-US" sz="2800"/>
              <a:t>органа</a:t>
            </a:r>
            <a:r>
              <a:rPr lang="sl-SI" altLang="en-US" sz="2800"/>
              <a:t> </a:t>
            </a:r>
            <a:r>
              <a:rPr lang="sr-Cyrl-CS" altLang="en-US" sz="2800"/>
              <a:t>због</a:t>
            </a:r>
            <a:r>
              <a:rPr lang="sl-SI" altLang="en-US" sz="2800"/>
              <a:t> </a:t>
            </a:r>
            <a:r>
              <a:rPr lang="sr-Cyrl-CS" altLang="en-US" sz="2800"/>
              <a:t>свих</a:t>
            </a:r>
            <a:r>
              <a:rPr lang="sl-SI" altLang="en-US" sz="2800"/>
              <a:t> </a:t>
            </a:r>
            <a:r>
              <a:rPr lang="sr-Cyrl-CS" altLang="en-US" sz="2800"/>
              <a:t>ових</a:t>
            </a:r>
            <a:r>
              <a:rPr lang="sl-SI" altLang="en-US" sz="2800"/>
              <a:t>  </a:t>
            </a:r>
            <a:r>
              <a:rPr lang="sr-Cyrl-CS" altLang="en-US" sz="2800"/>
              <a:t>процеса</a:t>
            </a:r>
            <a:r>
              <a:rPr lang="sl-SI" altLang="en-US" sz="2800"/>
              <a:t>(</a:t>
            </a:r>
            <a:r>
              <a:rPr lang="sr-Cyrl-CS" altLang="en-US" sz="2800"/>
              <a:t>могућа</a:t>
            </a:r>
            <a:r>
              <a:rPr lang="sl-SI" altLang="en-US" sz="2800"/>
              <a:t> </a:t>
            </a:r>
            <a:r>
              <a:rPr lang="sr-Cyrl-CS" altLang="en-US" sz="2800"/>
              <a:t>проузроковати</a:t>
            </a:r>
            <a:r>
              <a:rPr lang="sl-SI" altLang="en-US" sz="2800"/>
              <a:t> </a:t>
            </a:r>
            <a:r>
              <a:rPr lang="sr-Cyrl-CS" altLang="en-US" sz="2800"/>
              <a:t>парализу</a:t>
            </a:r>
            <a:r>
              <a:rPr lang="sl-SI" altLang="en-US" sz="2800"/>
              <a:t> </a:t>
            </a:r>
            <a:r>
              <a:rPr lang="sr-Cyrl-CS" altLang="en-US" sz="2800"/>
              <a:t>екстремитета</a:t>
            </a:r>
            <a:r>
              <a:rPr lang="sl-SI" altLang="en-US" sz="2800"/>
              <a:t>).</a:t>
            </a:r>
          </a:p>
          <a:p>
            <a:pPr algn="just" eaLnBrk="1" hangingPunct="1">
              <a:lnSpc>
                <a:spcPct val="80000"/>
              </a:lnSpc>
            </a:pPr>
            <a:r>
              <a:rPr lang="sr-Cyrl-CS" altLang="en-US" sz="2800" b="1"/>
              <a:t>Трофичке</a:t>
            </a:r>
            <a:r>
              <a:rPr lang="sl-SI" altLang="en-US" sz="2800" b="1"/>
              <a:t> </a:t>
            </a:r>
            <a:r>
              <a:rPr lang="sr-Cyrl-CS" altLang="en-US" sz="2800" b="1"/>
              <a:t>промене</a:t>
            </a:r>
            <a:r>
              <a:rPr lang="sl-SI" altLang="en-US" sz="2800"/>
              <a:t>:</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48423"/>
    </mc:Choice>
    <mc:Fallback xmlns="">
      <p:transition spd="slow" advTm="4842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a:extLst>
              <a:ext uri="{FF2B5EF4-FFF2-40B4-BE49-F238E27FC236}">
                <a16:creationId xmlns:a16="http://schemas.microsoft.com/office/drawing/2014/main" id="{9B979154-78E8-4058-B8DA-23D2AA37CCD5}"/>
              </a:ext>
            </a:extLst>
          </p:cNvPr>
          <p:cNvSpPr txBox="1">
            <a:spLocks noChangeArrowheads="1"/>
          </p:cNvSpPr>
          <p:nvPr/>
        </p:nvSpPr>
        <p:spPr bwMode="auto">
          <a:xfrm>
            <a:off x="441325" y="-34925"/>
            <a:ext cx="6111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2400" b="1">
              <a:latin typeface="Times New Roman" panose="02020603050405020304" pitchFamily="18" charset="0"/>
            </a:endParaRPr>
          </a:p>
        </p:txBody>
      </p:sp>
      <p:sp>
        <p:nvSpPr>
          <p:cNvPr id="18435" name="Text Box 3">
            <a:extLst>
              <a:ext uri="{FF2B5EF4-FFF2-40B4-BE49-F238E27FC236}">
                <a16:creationId xmlns:a16="http://schemas.microsoft.com/office/drawing/2014/main" id="{84B7B658-08D6-49D1-84F9-52EB9A1AD168}"/>
              </a:ext>
            </a:extLst>
          </p:cNvPr>
          <p:cNvSpPr txBox="1">
            <a:spLocks noChangeArrowheads="1"/>
          </p:cNvSpPr>
          <p:nvPr/>
        </p:nvSpPr>
        <p:spPr bwMode="auto">
          <a:xfrm>
            <a:off x="822325" y="76200"/>
            <a:ext cx="6035675"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a:solidFill>
                  <a:schemeClr val="tx2"/>
                </a:solidFill>
              </a:rPr>
              <a:t>Estimated Direct and Indirect Costs of Major Cardiovascular Diseases and Stroke</a:t>
            </a:r>
          </a:p>
          <a:p>
            <a:r>
              <a:rPr lang="en-US" altLang="en-US" sz="2000"/>
              <a:t>United States: 2006</a:t>
            </a:r>
          </a:p>
          <a:p>
            <a:endParaRPr lang="en-US" altLang="en-US" sz="2000"/>
          </a:p>
        </p:txBody>
      </p:sp>
      <p:grpSp>
        <p:nvGrpSpPr>
          <p:cNvPr id="18436" name="Group 5">
            <a:extLst>
              <a:ext uri="{FF2B5EF4-FFF2-40B4-BE49-F238E27FC236}">
                <a16:creationId xmlns:a16="http://schemas.microsoft.com/office/drawing/2014/main" id="{2072C61C-5F1E-45A1-BA2F-46D33BE157BA}"/>
              </a:ext>
            </a:extLst>
          </p:cNvPr>
          <p:cNvGrpSpPr>
            <a:grpSpLocks noChangeAspect="1"/>
          </p:cNvGrpSpPr>
          <p:nvPr/>
        </p:nvGrpSpPr>
        <p:grpSpPr bwMode="auto">
          <a:xfrm>
            <a:off x="930275" y="1676400"/>
            <a:ext cx="7816850" cy="4267200"/>
            <a:chOff x="586" y="912"/>
            <a:chExt cx="4924" cy="2688"/>
          </a:xfrm>
        </p:grpSpPr>
        <p:sp>
          <p:nvSpPr>
            <p:cNvPr id="18437" name="AutoShape 6">
              <a:extLst>
                <a:ext uri="{FF2B5EF4-FFF2-40B4-BE49-F238E27FC236}">
                  <a16:creationId xmlns:a16="http://schemas.microsoft.com/office/drawing/2014/main" id="{695087AC-A8E3-42C8-AD7A-5ABA84D03616}"/>
                </a:ext>
              </a:extLst>
            </p:cNvPr>
            <p:cNvSpPr>
              <a:spLocks noChangeAspect="1" noChangeArrowheads="1" noTextEdit="1"/>
            </p:cNvSpPr>
            <p:nvPr/>
          </p:nvSpPr>
          <p:spPr bwMode="auto">
            <a:xfrm>
              <a:off x="586" y="912"/>
              <a:ext cx="4924"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8" name="Rectangle 7">
              <a:extLst>
                <a:ext uri="{FF2B5EF4-FFF2-40B4-BE49-F238E27FC236}">
                  <a16:creationId xmlns:a16="http://schemas.microsoft.com/office/drawing/2014/main" id="{E65EDC50-8B8A-4986-999C-55C73F54F668}"/>
                </a:ext>
              </a:extLst>
            </p:cNvPr>
            <p:cNvSpPr>
              <a:spLocks noChangeArrowheads="1"/>
            </p:cNvSpPr>
            <p:nvPr/>
          </p:nvSpPr>
          <p:spPr bwMode="auto">
            <a:xfrm>
              <a:off x="5433" y="983"/>
              <a:ext cx="23" cy="25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39" name="Rectangle 8">
              <a:extLst>
                <a:ext uri="{FF2B5EF4-FFF2-40B4-BE49-F238E27FC236}">
                  <a16:creationId xmlns:a16="http://schemas.microsoft.com/office/drawing/2014/main" id="{BDA7B447-919B-4030-B43A-35B7993EFDA2}"/>
                </a:ext>
              </a:extLst>
            </p:cNvPr>
            <p:cNvSpPr>
              <a:spLocks noChangeArrowheads="1"/>
            </p:cNvSpPr>
            <p:nvPr/>
          </p:nvSpPr>
          <p:spPr bwMode="auto">
            <a:xfrm>
              <a:off x="648" y="3521"/>
              <a:ext cx="4808"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0" name="Rectangle 9">
              <a:extLst>
                <a:ext uri="{FF2B5EF4-FFF2-40B4-BE49-F238E27FC236}">
                  <a16:creationId xmlns:a16="http://schemas.microsoft.com/office/drawing/2014/main" id="{38EC295F-85C9-4D67-8B9E-1A2540A8F811}"/>
                </a:ext>
              </a:extLst>
            </p:cNvPr>
            <p:cNvSpPr>
              <a:spLocks noChangeArrowheads="1"/>
            </p:cNvSpPr>
            <p:nvPr/>
          </p:nvSpPr>
          <p:spPr bwMode="auto">
            <a:xfrm>
              <a:off x="640" y="974"/>
              <a:ext cx="4793" cy="2547"/>
            </a:xfrm>
            <a:prstGeom prst="rect">
              <a:avLst/>
            </a:prstGeom>
            <a:solidFill>
              <a:srgbClr val="FFFFFF"/>
            </a:solidFill>
            <a:ln w="23813">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1" name="Rectangle 10">
              <a:extLst>
                <a:ext uri="{FF2B5EF4-FFF2-40B4-BE49-F238E27FC236}">
                  <a16:creationId xmlns:a16="http://schemas.microsoft.com/office/drawing/2014/main" id="{77B90359-4DBB-4E25-92F3-9AF51EF3916E}"/>
                </a:ext>
              </a:extLst>
            </p:cNvPr>
            <p:cNvSpPr>
              <a:spLocks noChangeArrowheads="1"/>
            </p:cNvSpPr>
            <p:nvPr/>
          </p:nvSpPr>
          <p:spPr bwMode="auto">
            <a:xfrm>
              <a:off x="1413" y="1106"/>
              <a:ext cx="3819" cy="13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2" name="Rectangle 11">
              <a:extLst>
                <a:ext uri="{FF2B5EF4-FFF2-40B4-BE49-F238E27FC236}">
                  <a16:creationId xmlns:a16="http://schemas.microsoft.com/office/drawing/2014/main" id="{A26E95B3-7180-4141-9475-1F286D367CB8}"/>
                </a:ext>
              </a:extLst>
            </p:cNvPr>
            <p:cNvSpPr>
              <a:spLocks noChangeArrowheads="1"/>
            </p:cNvSpPr>
            <p:nvPr/>
          </p:nvSpPr>
          <p:spPr bwMode="auto">
            <a:xfrm>
              <a:off x="1699" y="1256"/>
              <a:ext cx="387" cy="1198"/>
            </a:xfrm>
            <a:prstGeom prst="rect">
              <a:avLst/>
            </a:prstGeom>
            <a:solidFill>
              <a:srgbClr val="FF0000"/>
            </a:solidFill>
            <a:ln w="127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3" name="Rectangle 12">
              <a:extLst>
                <a:ext uri="{FF2B5EF4-FFF2-40B4-BE49-F238E27FC236}">
                  <a16:creationId xmlns:a16="http://schemas.microsoft.com/office/drawing/2014/main" id="{DEF97088-CDC8-4582-AE84-27FC0B74618D}"/>
                </a:ext>
              </a:extLst>
            </p:cNvPr>
            <p:cNvSpPr>
              <a:spLocks noChangeArrowheads="1"/>
            </p:cNvSpPr>
            <p:nvPr/>
          </p:nvSpPr>
          <p:spPr bwMode="auto">
            <a:xfrm>
              <a:off x="2658" y="1970"/>
              <a:ext cx="378" cy="484"/>
            </a:xfrm>
            <a:prstGeom prst="rect">
              <a:avLst/>
            </a:prstGeom>
            <a:solidFill>
              <a:srgbClr val="FF0000"/>
            </a:solidFill>
            <a:ln w="127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4" name="Rectangle 13">
              <a:extLst>
                <a:ext uri="{FF2B5EF4-FFF2-40B4-BE49-F238E27FC236}">
                  <a16:creationId xmlns:a16="http://schemas.microsoft.com/office/drawing/2014/main" id="{08B0D9E8-C3E2-491A-8E23-1D5D5DA2124F}"/>
                </a:ext>
              </a:extLst>
            </p:cNvPr>
            <p:cNvSpPr>
              <a:spLocks noChangeArrowheads="1"/>
            </p:cNvSpPr>
            <p:nvPr/>
          </p:nvSpPr>
          <p:spPr bwMode="auto">
            <a:xfrm>
              <a:off x="3608" y="1917"/>
              <a:ext cx="387" cy="537"/>
            </a:xfrm>
            <a:prstGeom prst="rect">
              <a:avLst/>
            </a:prstGeom>
            <a:solidFill>
              <a:srgbClr val="FF0000"/>
            </a:solidFill>
            <a:ln w="127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5" name="Rectangle 14">
              <a:extLst>
                <a:ext uri="{FF2B5EF4-FFF2-40B4-BE49-F238E27FC236}">
                  <a16:creationId xmlns:a16="http://schemas.microsoft.com/office/drawing/2014/main" id="{B7BA7643-D6A7-4ABF-83B6-E544D4991AA3}"/>
                </a:ext>
              </a:extLst>
            </p:cNvPr>
            <p:cNvSpPr>
              <a:spLocks noChangeArrowheads="1"/>
            </p:cNvSpPr>
            <p:nvPr/>
          </p:nvSpPr>
          <p:spPr bwMode="auto">
            <a:xfrm>
              <a:off x="4567" y="2208"/>
              <a:ext cx="379" cy="246"/>
            </a:xfrm>
            <a:prstGeom prst="rect">
              <a:avLst/>
            </a:prstGeom>
            <a:solidFill>
              <a:srgbClr val="FF0000"/>
            </a:solidFill>
            <a:ln w="127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8446" name="Line 15">
              <a:extLst>
                <a:ext uri="{FF2B5EF4-FFF2-40B4-BE49-F238E27FC236}">
                  <a16:creationId xmlns:a16="http://schemas.microsoft.com/office/drawing/2014/main" id="{608EEB20-6B93-4A4D-9623-D9BF10D7E1B8}"/>
                </a:ext>
              </a:extLst>
            </p:cNvPr>
            <p:cNvSpPr>
              <a:spLocks noChangeShapeType="1"/>
            </p:cNvSpPr>
            <p:nvPr/>
          </p:nvSpPr>
          <p:spPr bwMode="auto">
            <a:xfrm>
              <a:off x="1413" y="1106"/>
              <a:ext cx="1" cy="134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7" name="Line 16">
              <a:extLst>
                <a:ext uri="{FF2B5EF4-FFF2-40B4-BE49-F238E27FC236}">
                  <a16:creationId xmlns:a16="http://schemas.microsoft.com/office/drawing/2014/main" id="{981F3951-9BF2-4BF5-AD67-93439B9A3190}"/>
                </a:ext>
              </a:extLst>
            </p:cNvPr>
            <p:cNvSpPr>
              <a:spLocks noChangeShapeType="1"/>
            </p:cNvSpPr>
            <p:nvPr/>
          </p:nvSpPr>
          <p:spPr bwMode="auto">
            <a:xfrm>
              <a:off x="1374" y="2454"/>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8" name="Line 17">
              <a:extLst>
                <a:ext uri="{FF2B5EF4-FFF2-40B4-BE49-F238E27FC236}">
                  <a16:creationId xmlns:a16="http://schemas.microsoft.com/office/drawing/2014/main" id="{114AD0F1-4D2D-4719-AF2B-94BE3AEA8ED0}"/>
                </a:ext>
              </a:extLst>
            </p:cNvPr>
            <p:cNvSpPr>
              <a:spLocks noChangeShapeType="1"/>
            </p:cNvSpPr>
            <p:nvPr/>
          </p:nvSpPr>
          <p:spPr bwMode="auto">
            <a:xfrm>
              <a:off x="1374" y="2287"/>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9" name="Line 18">
              <a:extLst>
                <a:ext uri="{FF2B5EF4-FFF2-40B4-BE49-F238E27FC236}">
                  <a16:creationId xmlns:a16="http://schemas.microsoft.com/office/drawing/2014/main" id="{E76A9D61-E3EB-4CE5-B419-0A74FCE6FAA7}"/>
                </a:ext>
              </a:extLst>
            </p:cNvPr>
            <p:cNvSpPr>
              <a:spLocks noChangeShapeType="1"/>
            </p:cNvSpPr>
            <p:nvPr/>
          </p:nvSpPr>
          <p:spPr bwMode="auto">
            <a:xfrm>
              <a:off x="1374" y="2119"/>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0" name="Line 19">
              <a:extLst>
                <a:ext uri="{FF2B5EF4-FFF2-40B4-BE49-F238E27FC236}">
                  <a16:creationId xmlns:a16="http://schemas.microsoft.com/office/drawing/2014/main" id="{BBE0BFC1-AE91-4463-AD93-81F9A8F462F5}"/>
                </a:ext>
              </a:extLst>
            </p:cNvPr>
            <p:cNvSpPr>
              <a:spLocks noChangeShapeType="1"/>
            </p:cNvSpPr>
            <p:nvPr/>
          </p:nvSpPr>
          <p:spPr bwMode="auto">
            <a:xfrm>
              <a:off x="1374" y="1952"/>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1" name="Line 20">
              <a:extLst>
                <a:ext uri="{FF2B5EF4-FFF2-40B4-BE49-F238E27FC236}">
                  <a16:creationId xmlns:a16="http://schemas.microsoft.com/office/drawing/2014/main" id="{DDD6B7E4-74A8-4FA3-9226-14E0A14C902D}"/>
                </a:ext>
              </a:extLst>
            </p:cNvPr>
            <p:cNvSpPr>
              <a:spLocks noChangeShapeType="1"/>
            </p:cNvSpPr>
            <p:nvPr/>
          </p:nvSpPr>
          <p:spPr bwMode="auto">
            <a:xfrm>
              <a:off x="1374" y="1784"/>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2" name="Line 21">
              <a:extLst>
                <a:ext uri="{FF2B5EF4-FFF2-40B4-BE49-F238E27FC236}">
                  <a16:creationId xmlns:a16="http://schemas.microsoft.com/office/drawing/2014/main" id="{7D272FFD-164E-4993-9B2A-2BCC04C45FFC}"/>
                </a:ext>
              </a:extLst>
            </p:cNvPr>
            <p:cNvSpPr>
              <a:spLocks noChangeShapeType="1"/>
            </p:cNvSpPr>
            <p:nvPr/>
          </p:nvSpPr>
          <p:spPr bwMode="auto">
            <a:xfrm>
              <a:off x="1374" y="1608"/>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3" name="Line 22">
              <a:extLst>
                <a:ext uri="{FF2B5EF4-FFF2-40B4-BE49-F238E27FC236}">
                  <a16:creationId xmlns:a16="http://schemas.microsoft.com/office/drawing/2014/main" id="{0F305CC0-4AA7-4845-ACC6-17A24A890CCA}"/>
                </a:ext>
              </a:extLst>
            </p:cNvPr>
            <p:cNvSpPr>
              <a:spLocks noChangeShapeType="1"/>
            </p:cNvSpPr>
            <p:nvPr/>
          </p:nvSpPr>
          <p:spPr bwMode="auto">
            <a:xfrm>
              <a:off x="1374" y="1441"/>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4" name="Line 23">
              <a:extLst>
                <a:ext uri="{FF2B5EF4-FFF2-40B4-BE49-F238E27FC236}">
                  <a16:creationId xmlns:a16="http://schemas.microsoft.com/office/drawing/2014/main" id="{231FD2EB-D4BF-4D1E-B9C5-9E847B3727B7}"/>
                </a:ext>
              </a:extLst>
            </p:cNvPr>
            <p:cNvSpPr>
              <a:spLocks noChangeShapeType="1"/>
            </p:cNvSpPr>
            <p:nvPr/>
          </p:nvSpPr>
          <p:spPr bwMode="auto">
            <a:xfrm>
              <a:off x="1374" y="1273"/>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5" name="Line 24">
              <a:extLst>
                <a:ext uri="{FF2B5EF4-FFF2-40B4-BE49-F238E27FC236}">
                  <a16:creationId xmlns:a16="http://schemas.microsoft.com/office/drawing/2014/main" id="{CF02511B-B1D2-4C09-9952-20D3DB766B15}"/>
                </a:ext>
              </a:extLst>
            </p:cNvPr>
            <p:cNvSpPr>
              <a:spLocks noChangeShapeType="1"/>
            </p:cNvSpPr>
            <p:nvPr/>
          </p:nvSpPr>
          <p:spPr bwMode="auto">
            <a:xfrm>
              <a:off x="1374" y="1106"/>
              <a:ext cx="3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6" name="Line 25">
              <a:extLst>
                <a:ext uri="{FF2B5EF4-FFF2-40B4-BE49-F238E27FC236}">
                  <a16:creationId xmlns:a16="http://schemas.microsoft.com/office/drawing/2014/main" id="{8E694099-9233-4DCF-A29B-88064DA87791}"/>
                </a:ext>
              </a:extLst>
            </p:cNvPr>
            <p:cNvSpPr>
              <a:spLocks noChangeShapeType="1"/>
            </p:cNvSpPr>
            <p:nvPr/>
          </p:nvSpPr>
          <p:spPr bwMode="auto">
            <a:xfrm>
              <a:off x="1413" y="2454"/>
              <a:ext cx="381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7" name="Line 26">
              <a:extLst>
                <a:ext uri="{FF2B5EF4-FFF2-40B4-BE49-F238E27FC236}">
                  <a16:creationId xmlns:a16="http://schemas.microsoft.com/office/drawing/2014/main" id="{F474331F-4D8E-4FD7-8611-8B012DC3A1DF}"/>
                </a:ext>
              </a:extLst>
            </p:cNvPr>
            <p:cNvSpPr>
              <a:spLocks noChangeShapeType="1"/>
            </p:cNvSpPr>
            <p:nvPr/>
          </p:nvSpPr>
          <p:spPr bwMode="auto">
            <a:xfrm flipV="1">
              <a:off x="1413" y="2454"/>
              <a:ext cx="1" cy="3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8" name="Line 27">
              <a:extLst>
                <a:ext uri="{FF2B5EF4-FFF2-40B4-BE49-F238E27FC236}">
                  <a16:creationId xmlns:a16="http://schemas.microsoft.com/office/drawing/2014/main" id="{D08D5E15-DE59-4C19-AC6A-71ABCF8721D2}"/>
                </a:ext>
              </a:extLst>
            </p:cNvPr>
            <p:cNvSpPr>
              <a:spLocks noChangeShapeType="1"/>
            </p:cNvSpPr>
            <p:nvPr/>
          </p:nvSpPr>
          <p:spPr bwMode="auto">
            <a:xfrm flipV="1">
              <a:off x="2372" y="2454"/>
              <a:ext cx="1" cy="3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9" name="Line 28">
              <a:extLst>
                <a:ext uri="{FF2B5EF4-FFF2-40B4-BE49-F238E27FC236}">
                  <a16:creationId xmlns:a16="http://schemas.microsoft.com/office/drawing/2014/main" id="{4D82D650-6A3D-4B10-B70C-C020BD2D2FA7}"/>
                </a:ext>
              </a:extLst>
            </p:cNvPr>
            <p:cNvSpPr>
              <a:spLocks noChangeShapeType="1"/>
            </p:cNvSpPr>
            <p:nvPr/>
          </p:nvSpPr>
          <p:spPr bwMode="auto">
            <a:xfrm flipV="1">
              <a:off x="3322" y="2454"/>
              <a:ext cx="1" cy="3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0" name="Line 29">
              <a:extLst>
                <a:ext uri="{FF2B5EF4-FFF2-40B4-BE49-F238E27FC236}">
                  <a16:creationId xmlns:a16="http://schemas.microsoft.com/office/drawing/2014/main" id="{7CCE44D3-1D08-4971-AF35-03770E1FE241}"/>
                </a:ext>
              </a:extLst>
            </p:cNvPr>
            <p:cNvSpPr>
              <a:spLocks noChangeShapeType="1"/>
            </p:cNvSpPr>
            <p:nvPr/>
          </p:nvSpPr>
          <p:spPr bwMode="auto">
            <a:xfrm flipV="1">
              <a:off x="4281" y="2454"/>
              <a:ext cx="1" cy="3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1" name="Line 30">
              <a:extLst>
                <a:ext uri="{FF2B5EF4-FFF2-40B4-BE49-F238E27FC236}">
                  <a16:creationId xmlns:a16="http://schemas.microsoft.com/office/drawing/2014/main" id="{3C466EC3-1728-43AA-AAAD-686111FDCD2F}"/>
                </a:ext>
              </a:extLst>
            </p:cNvPr>
            <p:cNvSpPr>
              <a:spLocks noChangeShapeType="1"/>
            </p:cNvSpPr>
            <p:nvPr/>
          </p:nvSpPr>
          <p:spPr bwMode="auto">
            <a:xfrm flipV="1">
              <a:off x="5232" y="2454"/>
              <a:ext cx="1" cy="3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2" name="Rectangle 31">
              <a:extLst>
                <a:ext uri="{FF2B5EF4-FFF2-40B4-BE49-F238E27FC236}">
                  <a16:creationId xmlns:a16="http://schemas.microsoft.com/office/drawing/2014/main" id="{5470EA6A-DBC6-4896-A6E9-59C43E417992}"/>
                </a:ext>
              </a:extLst>
            </p:cNvPr>
            <p:cNvSpPr>
              <a:spLocks noChangeArrowheads="1"/>
            </p:cNvSpPr>
            <p:nvPr/>
          </p:nvSpPr>
          <p:spPr bwMode="auto">
            <a:xfrm>
              <a:off x="1738" y="1027"/>
              <a:ext cx="3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142.5</a:t>
              </a:r>
              <a:endParaRPr lang="en-US" altLang="en-US" sz="2800" b="1">
                <a:latin typeface="Times New Roman" panose="02020603050405020304" pitchFamily="18" charset="0"/>
              </a:endParaRPr>
            </a:p>
          </p:txBody>
        </p:sp>
        <p:sp>
          <p:nvSpPr>
            <p:cNvPr id="18463" name="Rectangle 32">
              <a:extLst>
                <a:ext uri="{FF2B5EF4-FFF2-40B4-BE49-F238E27FC236}">
                  <a16:creationId xmlns:a16="http://schemas.microsoft.com/office/drawing/2014/main" id="{3C8B1253-D9F1-4278-9AE0-428617C558A1}"/>
                </a:ext>
              </a:extLst>
            </p:cNvPr>
            <p:cNvSpPr>
              <a:spLocks noChangeArrowheads="1"/>
            </p:cNvSpPr>
            <p:nvPr/>
          </p:nvSpPr>
          <p:spPr bwMode="auto">
            <a:xfrm>
              <a:off x="2719" y="1740"/>
              <a:ext cx="29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57.9</a:t>
              </a:r>
              <a:endParaRPr lang="en-US" altLang="en-US" sz="2800" b="1">
                <a:latin typeface="Times New Roman" panose="02020603050405020304" pitchFamily="18" charset="0"/>
              </a:endParaRPr>
            </a:p>
          </p:txBody>
        </p:sp>
        <p:sp>
          <p:nvSpPr>
            <p:cNvPr id="18464" name="Rectangle 33">
              <a:extLst>
                <a:ext uri="{FF2B5EF4-FFF2-40B4-BE49-F238E27FC236}">
                  <a16:creationId xmlns:a16="http://schemas.microsoft.com/office/drawing/2014/main" id="{2238E5C7-BC1D-40C7-A196-3AD85C11753E}"/>
                </a:ext>
              </a:extLst>
            </p:cNvPr>
            <p:cNvSpPr>
              <a:spLocks noChangeArrowheads="1"/>
            </p:cNvSpPr>
            <p:nvPr/>
          </p:nvSpPr>
          <p:spPr bwMode="auto">
            <a:xfrm>
              <a:off x="3678" y="1688"/>
              <a:ext cx="29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63.5</a:t>
              </a:r>
              <a:endParaRPr lang="en-US" altLang="en-US" sz="2800" b="1">
                <a:latin typeface="Times New Roman" panose="02020603050405020304" pitchFamily="18" charset="0"/>
              </a:endParaRPr>
            </a:p>
          </p:txBody>
        </p:sp>
        <p:sp>
          <p:nvSpPr>
            <p:cNvPr id="18465" name="Rectangle 34">
              <a:extLst>
                <a:ext uri="{FF2B5EF4-FFF2-40B4-BE49-F238E27FC236}">
                  <a16:creationId xmlns:a16="http://schemas.microsoft.com/office/drawing/2014/main" id="{7F9A7305-5AF3-44C9-A413-ACAD258BF91B}"/>
                </a:ext>
              </a:extLst>
            </p:cNvPr>
            <p:cNvSpPr>
              <a:spLocks noChangeArrowheads="1"/>
            </p:cNvSpPr>
            <p:nvPr/>
          </p:nvSpPr>
          <p:spPr bwMode="auto">
            <a:xfrm>
              <a:off x="4629" y="1978"/>
              <a:ext cx="29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29.6</a:t>
              </a:r>
              <a:endParaRPr lang="en-US" altLang="en-US" sz="2800" b="1">
                <a:latin typeface="Times New Roman" panose="02020603050405020304" pitchFamily="18" charset="0"/>
              </a:endParaRPr>
            </a:p>
          </p:txBody>
        </p:sp>
        <p:sp>
          <p:nvSpPr>
            <p:cNvPr id="18466" name="Rectangle 35">
              <a:extLst>
                <a:ext uri="{FF2B5EF4-FFF2-40B4-BE49-F238E27FC236}">
                  <a16:creationId xmlns:a16="http://schemas.microsoft.com/office/drawing/2014/main" id="{0C386F34-7AC9-4090-8122-6AD24BEAA733}"/>
                </a:ext>
              </a:extLst>
            </p:cNvPr>
            <p:cNvSpPr>
              <a:spLocks noChangeArrowheads="1"/>
            </p:cNvSpPr>
            <p:nvPr/>
          </p:nvSpPr>
          <p:spPr bwMode="auto">
            <a:xfrm>
              <a:off x="1243" y="2375"/>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0</a:t>
              </a:r>
              <a:endParaRPr lang="en-US" altLang="en-US" sz="2800" b="1">
                <a:latin typeface="Times New Roman" panose="02020603050405020304" pitchFamily="18" charset="0"/>
              </a:endParaRPr>
            </a:p>
          </p:txBody>
        </p:sp>
        <p:sp>
          <p:nvSpPr>
            <p:cNvPr id="18467" name="Rectangle 36">
              <a:extLst>
                <a:ext uri="{FF2B5EF4-FFF2-40B4-BE49-F238E27FC236}">
                  <a16:creationId xmlns:a16="http://schemas.microsoft.com/office/drawing/2014/main" id="{59C22A76-83F2-4D89-83EB-BD9CAC020D50}"/>
                </a:ext>
              </a:extLst>
            </p:cNvPr>
            <p:cNvSpPr>
              <a:spLocks noChangeArrowheads="1"/>
            </p:cNvSpPr>
            <p:nvPr/>
          </p:nvSpPr>
          <p:spPr bwMode="auto">
            <a:xfrm>
              <a:off x="1173" y="2208"/>
              <a:ext cx="17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20</a:t>
              </a:r>
              <a:endParaRPr lang="en-US" altLang="en-US" sz="2800" b="1">
                <a:latin typeface="Times New Roman" panose="02020603050405020304" pitchFamily="18" charset="0"/>
              </a:endParaRPr>
            </a:p>
          </p:txBody>
        </p:sp>
        <p:sp>
          <p:nvSpPr>
            <p:cNvPr id="18468" name="Rectangle 37">
              <a:extLst>
                <a:ext uri="{FF2B5EF4-FFF2-40B4-BE49-F238E27FC236}">
                  <a16:creationId xmlns:a16="http://schemas.microsoft.com/office/drawing/2014/main" id="{B443FA05-B650-4DAB-9868-68E5586A2038}"/>
                </a:ext>
              </a:extLst>
            </p:cNvPr>
            <p:cNvSpPr>
              <a:spLocks noChangeArrowheads="1"/>
            </p:cNvSpPr>
            <p:nvPr/>
          </p:nvSpPr>
          <p:spPr bwMode="auto">
            <a:xfrm>
              <a:off x="1173" y="2040"/>
              <a:ext cx="17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40</a:t>
              </a:r>
              <a:endParaRPr lang="en-US" altLang="en-US" sz="2800" b="1">
                <a:latin typeface="Times New Roman" panose="02020603050405020304" pitchFamily="18" charset="0"/>
              </a:endParaRPr>
            </a:p>
          </p:txBody>
        </p:sp>
        <p:sp>
          <p:nvSpPr>
            <p:cNvPr id="18469" name="Rectangle 38">
              <a:extLst>
                <a:ext uri="{FF2B5EF4-FFF2-40B4-BE49-F238E27FC236}">
                  <a16:creationId xmlns:a16="http://schemas.microsoft.com/office/drawing/2014/main" id="{D46CFBBC-B6B4-4C3B-B6CB-EAC0C6539205}"/>
                </a:ext>
              </a:extLst>
            </p:cNvPr>
            <p:cNvSpPr>
              <a:spLocks noChangeArrowheads="1"/>
            </p:cNvSpPr>
            <p:nvPr/>
          </p:nvSpPr>
          <p:spPr bwMode="auto">
            <a:xfrm>
              <a:off x="1173" y="1873"/>
              <a:ext cx="17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60</a:t>
              </a:r>
              <a:endParaRPr lang="en-US" altLang="en-US" sz="2800" b="1">
                <a:latin typeface="Times New Roman" panose="02020603050405020304" pitchFamily="18" charset="0"/>
              </a:endParaRPr>
            </a:p>
          </p:txBody>
        </p:sp>
        <p:sp>
          <p:nvSpPr>
            <p:cNvPr id="18470" name="Rectangle 39">
              <a:extLst>
                <a:ext uri="{FF2B5EF4-FFF2-40B4-BE49-F238E27FC236}">
                  <a16:creationId xmlns:a16="http://schemas.microsoft.com/office/drawing/2014/main" id="{753B4991-3D27-4D0D-A1A5-F8A7CCD40534}"/>
                </a:ext>
              </a:extLst>
            </p:cNvPr>
            <p:cNvSpPr>
              <a:spLocks noChangeArrowheads="1"/>
            </p:cNvSpPr>
            <p:nvPr/>
          </p:nvSpPr>
          <p:spPr bwMode="auto">
            <a:xfrm>
              <a:off x="1173" y="1705"/>
              <a:ext cx="17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80</a:t>
              </a:r>
              <a:endParaRPr lang="en-US" altLang="en-US" sz="2800" b="1">
                <a:latin typeface="Times New Roman" panose="02020603050405020304" pitchFamily="18" charset="0"/>
              </a:endParaRPr>
            </a:p>
          </p:txBody>
        </p:sp>
        <p:sp>
          <p:nvSpPr>
            <p:cNvPr id="18471" name="Rectangle 40">
              <a:extLst>
                <a:ext uri="{FF2B5EF4-FFF2-40B4-BE49-F238E27FC236}">
                  <a16:creationId xmlns:a16="http://schemas.microsoft.com/office/drawing/2014/main" id="{74D2819F-C083-4EB2-9224-69E76A7E6FC3}"/>
                </a:ext>
              </a:extLst>
            </p:cNvPr>
            <p:cNvSpPr>
              <a:spLocks noChangeArrowheads="1"/>
            </p:cNvSpPr>
            <p:nvPr/>
          </p:nvSpPr>
          <p:spPr bwMode="auto">
            <a:xfrm>
              <a:off x="1104" y="1529"/>
              <a:ext cx="25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100</a:t>
              </a:r>
              <a:endParaRPr lang="en-US" altLang="en-US" sz="2800" b="1">
                <a:latin typeface="Times New Roman" panose="02020603050405020304" pitchFamily="18" charset="0"/>
              </a:endParaRPr>
            </a:p>
          </p:txBody>
        </p:sp>
        <p:sp>
          <p:nvSpPr>
            <p:cNvPr id="18472" name="Rectangle 41">
              <a:extLst>
                <a:ext uri="{FF2B5EF4-FFF2-40B4-BE49-F238E27FC236}">
                  <a16:creationId xmlns:a16="http://schemas.microsoft.com/office/drawing/2014/main" id="{039F36F9-706D-47FB-A70F-695941D9467B}"/>
                </a:ext>
              </a:extLst>
            </p:cNvPr>
            <p:cNvSpPr>
              <a:spLocks noChangeArrowheads="1"/>
            </p:cNvSpPr>
            <p:nvPr/>
          </p:nvSpPr>
          <p:spPr bwMode="auto">
            <a:xfrm>
              <a:off x="1104" y="1361"/>
              <a:ext cx="25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120</a:t>
              </a:r>
              <a:endParaRPr lang="en-US" altLang="en-US" sz="2800" b="1">
                <a:latin typeface="Times New Roman" panose="02020603050405020304" pitchFamily="18" charset="0"/>
              </a:endParaRPr>
            </a:p>
          </p:txBody>
        </p:sp>
        <p:sp>
          <p:nvSpPr>
            <p:cNvPr id="18473" name="Rectangle 42">
              <a:extLst>
                <a:ext uri="{FF2B5EF4-FFF2-40B4-BE49-F238E27FC236}">
                  <a16:creationId xmlns:a16="http://schemas.microsoft.com/office/drawing/2014/main" id="{29245ED8-007A-460D-9EF3-6A38B678FD25}"/>
                </a:ext>
              </a:extLst>
            </p:cNvPr>
            <p:cNvSpPr>
              <a:spLocks noChangeArrowheads="1"/>
            </p:cNvSpPr>
            <p:nvPr/>
          </p:nvSpPr>
          <p:spPr bwMode="auto">
            <a:xfrm>
              <a:off x="1104" y="1194"/>
              <a:ext cx="25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140</a:t>
              </a:r>
              <a:endParaRPr lang="en-US" altLang="en-US" sz="2800" b="1">
                <a:latin typeface="Times New Roman" panose="02020603050405020304" pitchFamily="18" charset="0"/>
              </a:endParaRPr>
            </a:p>
          </p:txBody>
        </p:sp>
        <p:sp>
          <p:nvSpPr>
            <p:cNvPr id="18474" name="Rectangle 43">
              <a:extLst>
                <a:ext uri="{FF2B5EF4-FFF2-40B4-BE49-F238E27FC236}">
                  <a16:creationId xmlns:a16="http://schemas.microsoft.com/office/drawing/2014/main" id="{FA01E354-E65B-49F6-BE44-54B1BA7959DE}"/>
                </a:ext>
              </a:extLst>
            </p:cNvPr>
            <p:cNvSpPr>
              <a:spLocks noChangeArrowheads="1"/>
            </p:cNvSpPr>
            <p:nvPr/>
          </p:nvSpPr>
          <p:spPr bwMode="auto">
            <a:xfrm>
              <a:off x="1104" y="1027"/>
              <a:ext cx="25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a:solidFill>
                    <a:srgbClr val="000000"/>
                  </a:solidFill>
                  <a:latin typeface="Helvetica" panose="020B0604020202020204" pitchFamily="34" charset="0"/>
                </a:rPr>
                <a:t>160</a:t>
              </a:r>
              <a:endParaRPr lang="en-US" altLang="en-US" sz="2800" b="1">
                <a:latin typeface="Times New Roman" panose="02020603050405020304" pitchFamily="18" charset="0"/>
              </a:endParaRPr>
            </a:p>
          </p:txBody>
        </p:sp>
        <p:sp>
          <p:nvSpPr>
            <p:cNvPr id="18475" name="Rectangle 44">
              <a:extLst>
                <a:ext uri="{FF2B5EF4-FFF2-40B4-BE49-F238E27FC236}">
                  <a16:creationId xmlns:a16="http://schemas.microsoft.com/office/drawing/2014/main" id="{023F9E7A-E89E-4313-8A4B-BDDE0BB2637D}"/>
                </a:ext>
              </a:extLst>
            </p:cNvPr>
            <p:cNvSpPr>
              <a:spLocks noChangeArrowheads="1"/>
            </p:cNvSpPr>
            <p:nvPr/>
          </p:nvSpPr>
          <p:spPr bwMode="auto">
            <a:xfrm rot="-2580000">
              <a:off x="887" y="2961"/>
              <a:ext cx="119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a:solidFill>
                    <a:srgbClr val="000000"/>
                  </a:solidFill>
                  <a:latin typeface="Helvetica" panose="020B0604020202020204" pitchFamily="34" charset="0"/>
                </a:rPr>
                <a:t>Coronary Heart Disease</a:t>
              </a:r>
              <a:endParaRPr lang="en-US" altLang="en-US" sz="2800" b="1">
                <a:latin typeface="Times New Roman" panose="02020603050405020304" pitchFamily="18" charset="0"/>
              </a:endParaRPr>
            </a:p>
          </p:txBody>
        </p:sp>
        <p:sp>
          <p:nvSpPr>
            <p:cNvPr id="18476" name="Rectangle 45">
              <a:extLst>
                <a:ext uri="{FF2B5EF4-FFF2-40B4-BE49-F238E27FC236}">
                  <a16:creationId xmlns:a16="http://schemas.microsoft.com/office/drawing/2014/main" id="{10DA6A05-6161-46D6-85F2-BBEC36DCAA4F}"/>
                </a:ext>
              </a:extLst>
            </p:cNvPr>
            <p:cNvSpPr>
              <a:spLocks noChangeArrowheads="1"/>
            </p:cNvSpPr>
            <p:nvPr/>
          </p:nvSpPr>
          <p:spPr bwMode="auto">
            <a:xfrm rot="-2580000">
              <a:off x="2528" y="2651"/>
              <a:ext cx="32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a:solidFill>
                    <a:srgbClr val="000000"/>
                  </a:solidFill>
                  <a:latin typeface="Helvetica" panose="020B0604020202020204" pitchFamily="34" charset="0"/>
                </a:rPr>
                <a:t>Stroke</a:t>
              </a:r>
              <a:endParaRPr lang="en-US" altLang="en-US" sz="2800" b="1">
                <a:latin typeface="Times New Roman" panose="02020603050405020304" pitchFamily="18" charset="0"/>
              </a:endParaRPr>
            </a:p>
          </p:txBody>
        </p:sp>
        <p:sp>
          <p:nvSpPr>
            <p:cNvPr id="18477" name="Rectangle 46">
              <a:extLst>
                <a:ext uri="{FF2B5EF4-FFF2-40B4-BE49-F238E27FC236}">
                  <a16:creationId xmlns:a16="http://schemas.microsoft.com/office/drawing/2014/main" id="{53373CF2-B3D9-434D-AC4B-5EBADC9E7A5F}"/>
                </a:ext>
              </a:extLst>
            </p:cNvPr>
            <p:cNvSpPr>
              <a:spLocks noChangeArrowheads="1"/>
            </p:cNvSpPr>
            <p:nvPr/>
          </p:nvSpPr>
          <p:spPr bwMode="auto">
            <a:xfrm rot="-2580000">
              <a:off x="2889" y="2919"/>
              <a:ext cx="108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a:solidFill>
                    <a:srgbClr val="000000"/>
                  </a:solidFill>
                  <a:latin typeface="Helvetica" panose="020B0604020202020204" pitchFamily="34" charset="0"/>
                </a:rPr>
                <a:t>Hypertensive Disease</a:t>
              </a:r>
              <a:endParaRPr lang="en-US" altLang="en-US" sz="2800" b="1">
                <a:latin typeface="Times New Roman" panose="02020603050405020304" pitchFamily="18" charset="0"/>
              </a:endParaRPr>
            </a:p>
          </p:txBody>
        </p:sp>
        <p:sp>
          <p:nvSpPr>
            <p:cNvPr id="18478" name="Rectangle 47">
              <a:extLst>
                <a:ext uri="{FF2B5EF4-FFF2-40B4-BE49-F238E27FC236}">
                  <a16:creationId xmlns:a16="http://schemas.microsoft.com/office/drawing/2014/main" id="{A5EE7EFD-4C80-410F-9834-F17EA0D0330C}"/>
                </a:ext>
              </a:extLst>
            </p:cNvPr>
            <p:cNvSpPr>
              <a:spLocks noChangeArrowheads="1"/>
            </p:cNvSpPr>
            <p:nvPr/>
          </p:nvSpPr>
          <p:spPr bwMode="auto">
            <a:xfrm rot="-2580000">
              <a:off x="4185" y="2762"/>
              <a:ext cx="64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a:solidFill>
                    <a:srgbClr val="000000"/>
                  </a:solidFill>
                  <a:latin typeface="Helvetica" panose="020B0604020202020204" pitchFamily="34" charset="0"/>
                </a:rPr>
                <a:t>Heart Failure</a:t>
              </a:r>
              <a:endParaRPr lang="en-US" altLang="en-US" sz="2800" b="1">
                <a:latin typeface="Times New Roman" panose="02020603050405020304" pitchFamily="18" charset="0"/>
              </a:endParaRPr>
            </a:p>
          </p:txBody>
        </p:sp>
        <p:sp>
          <p:nvSpPr>
            <p:cNvPr id="18479" name="Rectangle 48">
              <a:extLst>
                <a:ext uri="{FF2B5EF4-FFF2-40B4-BE49-F238E27FC236}">
                  <a16:creationId xmlns:a16="http://schemas.microsoft.com/office/drawing/2014/main" id="{D74C4BB0-E0A8-44EC-B624-724100C1C05B}"/>
                </a:ext>
              </a:extLst>
            </p:cNvPr>
            <p:cNvSpPr>
              <a:spLocks noChangeArrowheads="1"/>
            </p:cNvSpPr>
            <p:nvPr/>
          </p:nvSpPr>
          <p:spPr bwMode="auto">
            <a:xfrm rot="-5400000">
              <a:off x="230" y="1646"/>
              <a:ext cx="129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900" b="1">
                  <a:solidFill>
                    <a:srgbClr val="000000"/>
                  </a:solidFill>
                  <a:latin typeface="Helvetica" panose="020B0604020202020204" pitchFamily="34" charset="0"/>
                </a:rPr>
                <a:t>Billions of Dollars</a:t>
              </a:r>
              <a:endParaRPr lang="en-US" altLang="en-US" sz="2800" b="1">
                <a:latin typeface="Times New Roman" panose="02020603050405020304" pitchFamily="18" charset="0"/>
              </a:endParaRPr>
            </a:p>
          </p:txBody>
        </p:sp>
        <p:sp>
          <p:nvSpPr>
            <p:cNvPr id="18480" name="Rectangle 49">
              <a:extLst>
                <a:ext uri="{FF2B5EF4-FFF2-40B4-BE49-F238E27FC236}">
                  <a16:creationId xmlns:a16="http://schemas.microsoft.com/office/drawing/2014/main" id="{8500E4EE-A817-4367-AC8F-661369C975D9}"/>
                </a:ext>
              </a:extLst>
            </p:cNvPr>
            <p:cNvSpPr>
              <a:spLocks noChangeArrowheads="1"/>
            </p:cNvSpPr>
            <p:nvPr/>
          </p:nvSpPr>
          <p:spPr bwMode="auto">
            <a:xfrm>
              <a:off x="640" y="974"/>
              <a:ext cx="4793" cy="2547"/>
            </a:xfrm>
            <a:prstGeom prst="rect">
              <a:avLst/>
            </a:prstGeom>
            <a:noFill/>
            <a:ln w="2381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grpSp>
    </p:spTree>
  </p:cSld>
  <p:clrMapOvr>
    <a:masterClrMapping/>
  </p:clrMapOvr>
  <p:transition advTm="9414"/>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EB4AF2EF-0039-41BE-B196-0F5756466720}"/>
              </a:ext>
            </a:extLst>
          </p:cNvPr>
          <p:cNvSpPr>
            <a:spLocks noGrp="1" noChangeArrowheads="1"/>
          </p:cNvSpPr>
          <p:nvPr>
            <p:ph type="title"/>
          </p:nvPr>
        </p:nvSpPr>
        <p:spPr/>
        <p:txBody>
          <a:bodyPr/>
          <a:lstStyle/>
          <a:p>
            <a:pPr eaLnBrk="1" hangingPunct="1"/>
            <a:r>
              <a:rPr lang="sr-Cyrl-CS" altLang="en-US"/>
              <a:t>Трофичке</a:t>
            </a:r>
            <a:r>
              <a:rPr lang="sl-SI" altLang="en-US"/>
              <a:t> </a:t>
            </a:r>
            <a:r>
              <a:rPr lang="sr-Cyrl-CS" altLang="en-US"/>
              <a:t>промене</a:t>
            </a:r>
            <a:r>
              <a:rPr lang="sl-SI" altLang="en-US"/>
              <a:t>:</a:t>
            </a:r>
            <a:endParaRPr lang="en-US" altLang="en-US"/>
          </a:p>
        </p:txBody>
      </p:sp>
      <p:sp>
        <p:nvSpPr>
          <p:cNvPr id="64515" name="Rectangle 3">
            <a:extLst>
              <a:ext uri="{FF2B5EF4-FFF2-40B4-BE49-F238E27FC236}">
                <a16:creationId xmlns:a16="http://schemas.microsoft.com/office/drawing/2014/main" id="{82E1DEBD-B1CB-4B73-BA56-89D4559FDC86}"/>
              </a:ext>
            </a:extLst>
          </p:cNvPr>
          <p:cNvSpPr>
            <a:spLocks noGrp="1" noChangeArrowheads="1"/>
          </p:cNvSpPr>
          <p:nvPr>
            <p:ph idx="1"/>
          </p:nvPr>
        </p:nvSpPr>
        <p:spPr/>
        <p:txBody>
          <a:bodyPr/>
          <a:lstStyle/>
          <a:p>
            <a:pPr eaLnBrk="1" hangingPunct="1"/>
            <a:r>
              <a:rPr lang="sr-Cyrl-CS" altLang="en-US"/>
              <a:t>Кожа</a:t>
            </a:r>
            <a:r>
              <a:rPr lang="sl-SI" altLang="en-US"/>
              <a:t> </a:t>
            </a:r>
            <a:r>
              <a:rPr lang="sr-Cyrl-CS" altLang="en-US"/>
              <a:t>је</a:t>
            </a:r>
            <a:r>
              <a:rPr lang="sl-SI" altLang="en-US"/>
              <a:t> </a:t>
            </a:r>
            <a:r>
              <a:rPr lang="sr-Cyrl-CS" altLang="en-US"/>
              <a:t>хладна</a:t>
            </a:r>
            <a:r>
              <a:rPr lang="sl-SI" altLang="en-US"/>
              <a:t>, </a:t>
            </a:r>
            <a:r>
              <a:rPr lang="sr-Cyrl-CS" altLang="en-US"/>
              <a:t>танка</a:t>
            </a:r>
            <a:r>
              <a:rPr lang="sl-SI" altLang="en-US"/>
              <a:t> </a:t>
            </a:r>
            <a:r>
              <a:rPr lang="sr-Cyrl-CS" altLang="en-US"/>
              <a:t>и</a:t>
            </a:r>
            <a:r>
              <a:rPr lang="sl-SI" altLang="en-US"/>
              <a:t> </a:t>
            </a:r>
            <a:r>
              <a:rPr lang="sr-Cyrl-CS" altLang="en-US"/>
              <a:t>бледа</a:t>
            </a:r>
            <a:endParaRPr lang="sl-SI" altLang="en-US"/>
          </a:p>
          <a:p>
            <a:pPr eaLnBrk="1" hangingPunct="1"/>
            <a:r>
              <a:rPr lang="sr-Cyrl-CS" altLang="en-US"/>
              <a:t>Маљавост</a:t>
            </a:r>
            <a:r>
              <a:rPr lang="sl-SI" altLang="en-US"/>
              <a:t> </a:t>
            </a:r>
            <a:r>
              <a:rPr lang="sr-Cyrl-CS" altLang="en-US"/>
              <a:t>се</a:t>
            </a:r>
            <a:r>
              <a:rPr lang="sl-SI" altLang="en-US"/>
              <a:t> </a:t>
            </a:r>
            <a:r>
              <a:rPr lang="sr-Cyrl-CS" altLang="en-US"/>
              <a:t>губи</a:t>
            </a:r>
            <a:r>
              <a:rPr lang="sl-SI" altLang="en-US"/>
              <a:t>,</a:t>
            </a:r>
          </a:p>
          <a:p>
            <a:pPr eaLnBrk="1" hangingPunct="1"/>
            <a:r>
              <a:rPr lang="sr-Cyrl-CS" altLang="en-US"/>
              <a:t>Нокти</a:t>
            </a:r>
            <a:r>
              <a:rPr lang="sl-SI" altLang="en-US"/>
              <a:t> </a:t>
            </a:r>
            <a:r>
              <a:rPr lang="sr-Cyrl-CS" altLang="en-US"/>
              <a:t>постају</a:t>
            </a:r>
            <a:r>
              <a:rPr lang="sl-SI" altLang="en-US"/>
              <a:t>  </a:t>
            </a:r>
            <a:r>
              <a:rPr lang="sr-Cyrl-CS" altLang="en-US"/>
              <a:t>крти</a:t>
            </a:r>
            <a:r>
              <a:rPr lang="sl-SI" altLang="en-US"/>
              <a:t>, </a:t>
            </a:r>
            <a:r>
              <a:rPr lang="sr-Cyrl-CS" altLang="en-US"/>
              <a:t>ломљиви</a:t>
            </a:r>
            <a:r>
              <a:rPr lang="sl-SI" altLang="en-US"/>
              <a:t> </a:t>
            </a:r>
            <a:r>
              <a:rPr lang="sr-Cyrl-CS" altLang="en-US"/>
              <a:t>и</a:t>
            </a:r>
            <a:r>
              <a:rPr lang="sl-SI" altLang="en-US"/>
              <a:t> </a:t>
            </a:r>
            <a:r>
              <a:rPr lang="sr-Cyrl-CS" altLang="en-US"/>
              <a:t>деформисани</a:t>
            </a:r>
            <a:r>
              <a:rPr lang="sl-SI" altLang="en-US"/>
              <a:t>,</a:t>
            </a:r>
          </a:p>
          <a:p>
            <a:pPr eaLnBrk="1" hangingPunct="1"/>
            <a:r>
              <a:rPr lang="sr-Cyrl-CS" altLang="en-US"/>
              <a:t>Јављају</a:t>
            </a:r>
            <a:r>
              <a:rPr lang="sl-SI" altLang="en-US"/>
              <a:t> </a:t>
            </a:r>
            <a:r>
              <a:rPr lang="sr-Cyrl-CS" altLang="en-US"/>
              <a:t>се</a:t>
            </a:r>
            <a:r>
              <a:rPr lang="sl-SI" altLang="en-US"/>
              <a:t> </a:t>
            </a:r>
            <a:r>
              <a:rPr lang="sr-Cyrl-CS" altLang="en-US"/>
              <a:t>поремећаји</a:t>
            </a:r>
            <a:r>
              <a:rPr lang="sl-SI" altLang="en-US"/>
              <a:t> </a:t>
            </a:r>
            <a:r>
              <a:rPr lang="sr-Cyrl-CS" altLang="en-US"/>
              <a:t>сензибилитета</a:t>
            </a:r>
            <a:r>
              <a:rPr lang="sl-SI" altLang="en-US"/>
              <a:t>: </a:t>
            </a:r>
            <a:r>
              <a:rPr lang="sr-Cyrl-CS" altLang="en-US"/>
              <a:t>парестезије</a:t>
            </a:r>
            <a:r>
              <a:rPr lang="sl-SI" altLang="en-US"/>
              <a:t> </a:t>
            </a:r>
            <a:r>
              <a:rPr lang="sr-Cyrl-CS" altLang="en-US"/>
              <a:t>и</a:t>
            </a:r>
            <a:r>
              <a:rPr lang="sl-SI" altLang="en-US"/>
              <a:t> </a:t>
            </a:r>
            <a:r>
              <a:rPr lang="sr-Cyrl-CS" altLang="en-US"/>
              <a:t>хиперестезије</a:t>
            </a:r>
            <a:r>
              <a:rPr lang="sl-SI" altLang="en-US"/>
              <a:t>(</a:t>
            </a:r>
            <a:r>
              <a:rPr lang="sr-Cyrl-CS" altLang="en-US"/>
              <a:t>мравињање</a:t>
            </a:r>
            <a:r>
              <a:rPr lang="sl-SI" altLang="en-US"/>
              <a:t> </a:t>
            </a:r>
            <a:r>
              <a:rPr lang="sr-Cyrl-CS" altLang="en-US"/>
              <a:t>трњење</a:t>
            </a:r>
            <a:r>
              <a:rPr lang="sl-SI" altLang="en-US"/>
              <a:t>),</a:t>
            </a:r>
          </a:p>
          <a:p>
            <a:pPr eaLnBrk="1" hangingPunct="1"/>
            <a:r>
              <a:rPr lang="sr-Cyrl-CS" altLang="en-US"/>
              <a:t>Лакше</a:t>
            </a:r>
            <a:r>
              <a:rPr lang="sl-SI" altLang="en-US"/>
              <a:t> </a:t>
            </a:r>
            <a:r>
              <a:rPr lang="sr-Cyrl-CS" altLang="en-US"/>
              <a:t>настају</a:t>
            </a:r>
            <a:r>
              <a:rPr lang="sl-SI" altLang="en-US"/>
              <a:t> </a:t>
            </a:r>
            <a:r>
              <a:rPr lang="sr-Cyrl-CS" altLang="en-US"/>
              <a:t>инфекције</a:t>
            </a:r>
            <a:r>
              <a:rPr lang="sl-SI" altLang="en-US"/>
              <a:t>,</a:t>
            </a:r>
          </a:p>
          <a:p>
            <a:pPr eaLnBrk="1" hangingPunct="1"/>
            <a:r>
              <a:rPr lang="sr-Cyrl-CS" altLang="en-US"/>
              <a:t>ране</a:t>
            </a:r>
            <a:r>
              <a:rPr lang="sl-SI" altLang="en-US"/>
              <a:t> </a:t>
            </a:r>
            <a:r>
              <a:rPr lang="sr-Cyrl-CS" altLang="en-US"/>
              <a:t>спорије</a:t>
            </a:r>
            <a:r>
              <a:rPr lang="sl-SI" altLang="en-US"/>
              <a:t>  </a:t>
            </a:r>
            <a:r>
              <a:rPr lang="sr-Cyrl-CS" altLang="en-US"/>
              <a:t>зарастају</a:t>
            </a:r>
            <a:r>
              <a:rPr lang="sl-SI" altLang="en-US"/>
              <a:t>.</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35327"/>
    </mc:Choice>
    <mc:Fallback xmlns="">
      <p:transition spd="slow" advTm="35327"/>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8D2474D3-BC9F-4F10-9CA1-7495B882870E}"/>
              </a:ext>
            </a:extLst>
          </p:cNvPr>
          <p:cNvSpPr>
            <a:spLocks noGrp="1" noChangeArrowheads="1"/>
          </p:cNvSpPr>
          <p:nvPr>
            <p:ph type="title"/>
          </p:nvPr>
        </p:nvSpPr>
        <p:spPr>
          <a:xfrm>
            <a:off x="152400" y="152400"/>
            <a:ext cx="8534400" cy="487363"/>
          </a:xfrm>
        </p:spPr>
        <p:txBody>
          <a:bodyPr/>
          <a:lstStyle/>
          <a:p>
            <a:pPr eaLnBrk="1" hangingPunct="1"/>
            <a:r>
              <a:rPr lang="sr-Cyrl-CS" altLang="en-US" sz="3200" b="1"/>
              <a:t>Објективни</a:t>
            </a:r>
            <a:r>
              <a:rPr lang="en-US" altLang="en-US" sz="3200" b="1"/>
              <a:t> </a:t>
            </a:r>
            <a:r>
              <a:rPr lang="sr-Cyrl-CS" altLang="en-US" sz="3200" b="1"/>
              <a:t>знаци оштећења периферних арт</a:t>
            </a:r>
            <a:endParaRPr lang="en-US" altLang="en-US" sz="3200" b="1"/>
          </a:p>
        </p:txBody>
      </p:sp>
      <p:sp>
        <p:nvSpPr>
          <p:cNvPr id="17411" name="Rectangle 3">
            <a:extLst>
              <a:ext uri="{FF2B5EF4-FFF2-40B4-BE49-F238E27FC236}">
                <a16:creationId xmlns:a16="http://schemas.microsoft.com/office/drawing/2014/main" id="{48F187AB-9FB0-4527-B3B3-1B9229CAA459}"/>
              </a:ext>
            </a:extLst>
          </p:cNvPr>
          <p:cNvSpPr>
            <a:spLocks noGrp="1" noChangeArrowheads="1"/>
          </p:cNvSpPr>
          <p:nvPr>
            <p:ph idx="1"/>
          </p:nvPr>
        </p:nvSpPr>
        <p:spPr>
          <a:xfrm>
            <a:off x="228600" y="914400"/>
            <a:ext cx="8610600" cy="5638800"/>
          </a:xfrm>
        </p:spPr>
        <p:txBody>
          <a:bodyPr rtlCol="0">
            <a:normAutofit/>
          </a:bodyPr>
          <a:lstStyle/>
          <a:p>
            <a:pPr algn="just" eaLnBrk="1" fontAlgn="auto" hangingPunct="1">
              <a:lnSpc>
                <a:spcPct val="80000"/>
              </a:lnSpc>
              <a:spcAft>
                <a:spcPts val="0"/>
              </a:spcAft>
              <a:defRPr/>
            </a:pPr>
            <a:r>
              <a:rPr lang="sr-Cyrl-CS" sz="2800" b="1" u="sng" dirty="0">
                <a:solidFill>
                  <a:srgbClr val="FFFF00"/>
                </a:solidFill>
                <a:effectLst>
                  <a:outerShdw blurRad="38100" dist="38100" dir="2700000" algn="tl">
                    <a:srgbClr val="000000"/>
                  </a:outerShdw>
                </a:effectLst>
              </a:rPr>
              <a:t>Трофички</a:t>
            </a:r>
            <a:r>
              <a:rPr lang="en-US" sz="2800" b="1" u="sng" dirty="0">
                <a:solidFill>
                  <a:srgbClr val="FFFF00"/>
                </a:solidFill>
                <a:effectLst>
                  <a:outerShdw blurRad="38100" dist="38100" dir="2700000" algn="tl">
                    <a:srgbClr val="000000"/>
                  </a:outerShdw>
                </a:effectLst>
              </a:rPr>
              <a:t> </a:t>
            </a:r>
            <a:r>
              <a:rPr lang="sr-Cyrl-CS" sz="2800" b="1" u="sng" dirty="0">
                <a:solidFill>
                  <a:srgbClr val="FFFF00"/>
                </a:solidFill>
                <a:effectLst>
                  <a:outerShdw blurRad="38100" dist="38100" dir="2700000" algn="tl">
                    <a:srgbClr val="000000"/>
                  </a:outerShdw>
                </a:effectLst>
              </a:rPr>
              <a:t>поремећаји</a:t>
            </a:r>
            <a:r>
              <a:rPr lang="en-US" sz="2800" b="1" dirty="0"/>
              <a:t>. </a:t>
            </a:r>
            <a:endParaRPr lang="sr-Latn-CS" sz="2800" b="1" dirty="0"/>
          </a:p>
          <a:p>
            <a:pPr lvl="1" algn="just" eaLnBrk="1" fontAlgn="auto" hangingPunct="1">
              <a:lnSpc>
                <a:spcPct val="80000"/>
              </a:lnSpc>
              <a:spcAft>
                <a:spcPts val="0"/>
              </a:spcAft>
              <a:defRPr/>
            </a:pPr>
            <a:r>
              <a:rPr lang="sr-Cyrl-CS" sz="2400" dirty="0"/>
              <a:t>Кожа</a:t>
            </a:r>
            <a:r>
              <a:rPr lang="en-US" sz="2400" dirty="0"/>
              <a:t> </a:t>
            </a:r>
            <a:r>
              <a:rPr lang="sr-Cyrl-CS" sz="2400" dirty="0"/>
              <a:t>танка</a:t>
            </a:r>
            <a:r>
              <a:rPr lang="en-US" sz="2400" dirty="0"/>
              <a:t> </a:t>
            </a:r>
            <a:r>
              <a:rPr lang="sr-Cyrl-CS" sz="2400" dirty="0"/>
              <a:t>и</a:t>
            </a:r>
            <a:r>
              <a:rPr lang="en-US" sz="2400" dirty="0"/>
              <a:t> </a:t>
            </a:r>
            <a:r>
              <a:rPr lang="sr-Cyrl-CS" sz="2400" dirty="0"/>
              <a:t>атрофична</a:t>
            </a:r>
            <a:r>
              <a:rPr lang="en-US" sz="2400" dirty="0"/>
              <a:t>, </a:t>
            </a:r>
            <a:endParaRPr lang="sr-Latn-CS" sz="2400" dirty="0"/>
          </a:p>
          <a:p>
            <a:pPr lvl="1" algn="just" eaLnBrk="1" fontAlgn="auto" hangingPunct="1">
              <a:lnSpc>
                <a:spcPct val="80000"/>
              </a:lnSpc>
              <a:spcAft>
                <a:spcPts val="0"/>
              </a:spcAft>
              <a:defRPr/>
            </a:pPr>
            <a:r>
              <a:rPr lang="sr-Cyrl-CS" sz="2400" dirty="0"/>
              <a:t>длаке</a:t>
            </a:r>
            <a:r>
              <a:rPr lang="en-US" sz="2400" dirty="0"/>
              <a:t> </a:t>
            </a:r>
            <a:r>
              <a:rPr lang="sr-Cyrl-CS" sz="2400" dirty="0"/>
              <a:t>на</a:t>
            </a:r>
            <a:r>
              <a:rPr lang="en-US" sz="2400" dirty="0"/>
              <a:t> </a:t>
            </a:r>
            <a:r>
              <a:rPr lang="sr-Cyrl-CS" sz="2400" dirty="0"/>
              <a:t>прстима</a:t>
            </a:r>
            <a:r>
              <a:rPr lang="en-US" sz="2400" dirty="0"/>
              <a:t> </a:t>
            </a:r>
            <a:r>
              <a:rPr lang="sr-Cyrl-CS" sz="2400" dirty="0"/>
              <a:t>и</a:t>
            </a:r>
            <a:r>
              <a:rPr lang="en-US" sz="2400" dirty="0"/>
              <a:t> </a:t>
            </a:r>
            <a:r>
              <a:rPr lang="sr-Cyrl-CS" sz="2400" dirty="0"/>
              <a:t>стопалу</a:t>
            </a:r>
            <a:r>
              <a:rPr lang="en-US" sz="2400" dirty="0"/>
              <a:t> </a:t>
            </a:r>
            <a:r>
              <a:rPr lang="sr-Cyrl-CS" sz="2400" dirty="0"/>
              <a:t>нестају</a:t>
            </a:r>
            <a:r>
              <a:rPr lang="en-US" sz="2400" dirty="0"/>
              <a:t>, </a:t>
            </a:r>
            <a:endParaRPr lang="sr-Latn-CS" sz="2400" dirty="0"/>
          </a:p>
          <a:p>
            <a:pPr lvl="1" algn="just" eaLnBrk="1" fontAlgn="auto" hangingPunct="1">
              <a:lnSpc>
                <a:spcPct val="80000"/>
              </a:lnSpc>
              <a:spcAft>
                <a:spcPts val="0"/>
              </a:spcAft>
              <a:defRPr/>
            </a:pPr>
            <a:r>
              <a:rPr lang="sr-Cyrl-CS" sz="2400" dirty="0"/>
              <a:t>нокти</a:t>
            </a:r>
            <a:r>
              <a:rPr lang="en-US" sz="2400" dirty="0"/>
              <a:t> </a:t>
            </a:r>
            <a:r>
              <a:rPr lang="sr-Cyrl-CS" sz="2400" dirty="0"/>
              <a:t>су</a:t>
            </a:r>
            <a:r>
              <a:rPr lang="en-US" sz="2400" dirty="0"/>
              <a:t> </a:t>
            </a:r>
            <a:r>
              <a:rPr lang="sr-Cyrl-CS" sz="2400" dirty="0"/>
              <a:t>крти</a:t>
            </a:r>
            <a:r>
              <a:rPr lang="en-US" sz="2400" dirty="0"/>
              <a:t>, </a:t>
            </a:r>
            <a:r>
              <a:rPr lang="sr-Cyrl-CS" sz="2400" dirty="0"/>
              <a:t>расту</a:t>
            </a:r>
            <a:r>
              <a:rPr lang="en-US" sz="2400" dirty="0"/>
              <a:t> </a:t>
            </a:r>
            <a:r>
              <a:rPr lang="sr-Cyrl-CS" sz="2400" dirty="0"/>
              <a:t>споро</a:t>
            </a:r>
            <a:r>
              <a:rPr lang="en-US" sz="2400" dirty="0"/>
              <a:t>. </a:t>
            </a:r>
            <a:endParaRPr lang="sr-Latn-CS" sz="2400" dirty="0"/>
          </a:p>
          <a:p>
            <a:pPr lvl="1" algn="just" eaLnBrk="1" fontAlgn="auto" hangingPunct="1">
              <a:lnSpc>
                <a:spcPct val="80000"/>
              </a:lnSpc>
              <a:spcAft>
                <a:spcPts val="0"/>
              </a:spcAft>
              <a:defRPr/>
            </a:pPr>
            <a:r>
              <a:rPr lang="sr-Cyrl-CS" sz="2400" dirty="0"/>
              <a:t>мишићна</a:t>
            </a:r>
            <a:r>
              <a:rPr lang="en-US" sz="2400" dirty="0"/>
              <a:t> </a:t>
            </a:r>
            <a:r>
              <a:rPr lang="sr-Cyrl-CS" sz="2400" dirty="0"/>
              <a:t>маса</a:t>
            </a:r>
            <a:r>
              <a:rPr lang="en-US" sz="2400" dirty="0"/>
              <a:t> </a:t>
            </a:r>
            <a:r>
              <a:rPr lang="sr-Cyrl-CS" sz="2400" dirty="0"/>
              <a:t>је</a:t>
            </a:r>
            <a:r>
              <a:rPr lang="en-US" sz="2400" dirty="0"/>
              <a:t> </a:t>
            </a:r>
            <a:r>
              <a:rPr lang="sr-Cyrl-CS" sz="2400" dirty="0"/>
              <a:t>делимично</a:t>
            </a:r>
            <a:r>
              <a:rPr lang="en-US" sz="2400" dirty="0"/>
              <a:t> </a:t>
            </a:r>
            <a:r>
              <a:rPr lang="sr-Cyrl-CS" sz="2400" dirty="0"/>
              <a:t>смањена</a:t>
            </a:r>
            <a:r>
              <a:rPr lang="en-US" sz="2400" dirty="0"/>
              <a:t>. </a:t>
            </a:r>
            <a:endParaRPr lang="sr-Latn-CS" sz="2400" dirty="0"/>
          </a:p>
          <a:p>
            <a:pPr lvl="1" algn="just" eaLnBrk="1" fontAlgn="auto" hangingPunct="1">
              <a:lnSpc>
                <a:spcPct val="80000"/>
              </a:lnSpc>
              <a:spcAft>
                <a:spcPts val="0"/>
              </a:spcAft>
              <a:defRPr/>
            </a:pPr>
            <a:r>
              <a:rPr lang="sr-Cyrl-CS" sz="2400" dirty="0"/>
              <a:t>у</a:t>
            </a:r>
            <a:r>
              <a:rPr lang="en-US" sz="2400" dirty="0"/>
              <a:t> </a:t>
            </a:r>
            <a:r>
              <a:rPr lang="sr-Cyrl-CS" sz="2400" dirty="0"/>
              <a:t>одмаклом</a:t>
            </a:r>
            <a:r>
              <a:rPr lang="en-US" sz="2400" dirty="0"/>
              <a:t> </a:t>
            </a:r>
            <a:r>
              <a:rPr lang="sr-Cyrl-CS" sz="2400" dirty="0"/>
              <a:t>стадијуму</a:t>
            </a:r>
            <a:r>
              <a:rPr lang="en-US" sz="2400" dirty="0"/>
              <a:t> </a:t>
            </a:r>
            <a:r>
              <a:rPr lang="sr-Cyrl-CS" sz="2400" dirty="0"/>
              <a:t>некроза</a:t>
            </a:r>
            <a:r>
              <a:rPr lang="en-US" sz="2400" dirty="0"/>
              <a:t> </a:t>
            </a:r>
            <a:r>
              <a:rPr lang="sr-Cyrl-CS" sz="2400" dirty="0"/>
              <a:t>коже</a:t>
            </a:r>
            <a:r>
              <a:rPr lang="en-US" sz="2400" dirty="0"/>
              <a:t> </a:t>
            </a:r>
            <a:r>
              <a:rPr lang="sr-Cyrl-CS" sz="2400" dirty="0"/>
              <a:t>и</a:t>
            </a:r>
            <a:r>
              <a:rPr lang="en-US" sz="2400" dirty="0"/>
              <a:t> </a:t>
            </a:r>
            <a:r>
              <a:rPr lang="sr-Cyrl-CS" sz="2400" dirty="0"/>
              <a:t>поткожног</a:t>
            </a:r>
            <a:r>
              <a:rPr lang="en-US" sz="2400" dirty="0"/>
              <a:t> </a:t>
            </a:r>
            <a:r>
              <a:rPr lang="sr-Cyrl-CS" sz="2400" dirty="0"/>
              <a:t>ткива</a:t>
            </a:r>
            <a:r>
              <a:rPr lang="en-US" sz="2400" dirty="0"/>
              <a:t> </a:t>
            </a:r>
            <a:r>
              <a:rPr lang="sr-Cyrl-CS" sz="2400" dirty="0"/>
              <a:t>на</a:t>
            </a:r>
            <a:r>
              <a:rPr lang="en-US" sz="2400" dirty="0"/>
              <a:t> </a:t>
            </a:r>
            <a:r>
              <a:rPr lang="sr-Cyrl-CS" sz="2400" dirty="0"/>
              <a:t>врховима</a:t>
            </a:r>
            <a:r>
              <a:rPr lang="en-US" sz="2400" dirty="0"/>
              <a:t> </a:t>
            </a:r>
            <a:r>
              <a:rPr lang="sr-Cyrl-CS" sz="2400" dirty="0"/>
              <a:t>прстију</a:t>
            </a:r>
            <a:r>
              <a:rPr lang="en-US" sz="2400" dirty="0"/>
              <a:t> </a:t>
            </a:r>
            <a:r>
              <a:rPr lang="sr-Cyrl-CS" sz="2400" dirty="0"/>
              <a:t>и</a:t>
            </a:r>
            <a:r>
              <a:rPr lang="en-US" sz="2400" dirty="0"/>
              <a:t> </a:t>
            </a:r>
            <a:r>
              <a:rPr lang="sr-Cyrl-CS" sz="2400" dirty="0"/>
              <a:t>стопала</a:t>
            </a:r>
            <a:r>
              <a:rPr lang="en-US" sz="2400" dirty="0"/>
              <a:t>. </a:t>
            </a:r>
            <a:endParaRPr lang="sr-Latn-CS" sz="2400" dirty="0"/>
          </a:p>
          <a:p>
            <a:pPr lvl="1" algn="just" eaLnBrk="1" fontAlgn="auto" hangingPunct="1">
              <a:lnSpc>
                <a:spcPct val="80000"/>
              </a:lnSpc>
              <a:spcAft>
                <a:spcPts val="0"/>
              </a:spcAft>
              <a:defRPr/>
            </a:pPr>
            <a:r>
              <a:rPr lang="sr-Cyrl-CS" sz="2400" dirty="0"/>
              <a:t>касније</a:t>
            </a:r>
            <a:r>
              <a:rPr lang="en-US" sz="2400" dirty="0"/>
              <a:t> </a:t>
            </a:r>
            <a:r>
              <a:rPr lang="sr-Cyrl-CS" sz="2400" dirty="0"/>
              <a:t>гангрена</a:t>
            </a:r>
            <a:r>
              <a:rPr lang="en-US" sz="2400" dirty="0"/>
              <a:t> </a:t>
            </a:r>
            <a:r>
              <a:rPr lang="sr-Cyrl-CS" sz="2400" dirty="0"/>
              <a:t>на</a:t>
            </a:r>
            <a:r>
              <a:rPr lang="en-US" sz="2400" dirty="0"/>
              <a:t> </a:t>
            </a:r>
            <a:r>
              <a:rPr lang="sr-Cyrl-CS" sz="2400" dirty="0"/>
              <a:t>прстима</a:t>
            </a:r>
            <a:r>
              <a:rPr lang="en-US" sz="2400" dirty="0"/>
              <a:t> (</a:t>
            </a:r>
            <a:r>
              <a:rPr lang="sr-Cyrl-CS" sz="2400" dirty="0"/>
              <a:t>сува</a:t>
            </a:r>
            <a:r>
              <a:rPr lang="en-US" sz="2400" dirty="0"/>
              <a:t> </a:t>
            </a:r>
            <a:r>
              <a:rPr lang="sr-Cyrl-CS" sz="2400" dirty="0"/>
              <a:t>и</a:t>
            </a:r>
            <a:r>
              <a:rPr lang="en-US" sz="2400" dirty="0"/>
              <a:t> </a:t>
            </a:r>
            <a:r>
              <a:rPr lang="sr-Cyrl-CS" sz="2400" dirty="0"/>
              <a:t>влажна</a:t>
            </a:r>
            <a:r>
              <a:rPr lang="en-US" sz="2400" dirty="0"/>
              <a:t> </a:t>
            </a:r>
            <a:r>
              <a:rPr lang="sr-Cyrl-CS" sz="2400" dirty="0"/>
              <a:t>гангрена</a:t>
            </a:r>
            <a:r>
              <a:rPr lang="en-US" sz="2400" dirty="0"/>
              <a:t>). </a:t>
            </a:r>
            <a:endParaRPr lang="sr-Latn-CS" sz="2400" dirty="0"/>
          </a:p>
          <a:p>
            <a:pPr lvl="1" algn="just" eaLnBrk="1" fontAlgn="auto" hangingPunct="1">
              <a:lnSpc>
                <a:spcPct val="80000"/>
              </a:lnSpc>
              <a:spcAft>
                <a:spcPts val="0"/>
              </a:spcAft>
              <a:defRPr/>
            </a:pPr>
            <a:r>
              <a:rPr lang="sr-Cyrl-CS" sz="2400" dirty="0"/>
              <a:t>може</a:t>
            </a:r>
            <a:r>
              <a:rPr lang="en-US" sz="2400" dirty="0"/>
              <a:t> </a:t>
            </a:r>
            <a:r>
              <a:rPr lang="sr-Cyrl-CS" sz="2400" dirty="0"/>
              <a:t>се</a:t>
            </a:r>
            <a:r>
              <a:rPr lang="en-US" sz="2400" dirty="0"/>
              <a:t> </a:t>
            </a:r>
            <a:r>
              <a:rPr lang="sr-Cyrl-CS" sz="2400" dirty="0"/>
              <a:t>развити</a:t>
            </a:r>
            <a:r>
              <a:rPr lang="en-US" sz="2400" dirty="0"/>
              <a:t> </a:t>
            </a:r>
            <a:r>
              <a:rPr lang="sr-Cyrl-CS" sz="2400" dirty="0"/>
              <a:t>и</a:t>
            </a:r>
            <a:r>
              <a:rPr lang="en-US" sz="2400" dirty="0"/>
              <a:t> </a:t>
            </a:r>
            <a:r>
              <a:rPr lang="sr-Cyrl-CS" sz="2400" dirty="0"/>
              <a:t>остеопороза</a:t>
            </a:r>
            <a:r>
              <a:rPr lang="en-US" sz="2400" dirty="0"/>
              <a:t> </a:t>
            </a:r>
            <a:r>
              <a:rPr lang="sr-Cyrl-CS" sz="2400" dirty="0"/>
              <a:t>на</a:t>
            </a:r>
            <a:r>
              <a:rPr lang="en-US" sz="2400" dirty="0"/>
              <a:t> </a:t>
            </a:r>
            <a:r>
              <a:rPr lang="sr-Cyrl-CS" sz="2400" dirty="0"/>
              <a:t>костима</a:t>
            </a:r>
            <a:r>
              <a:rPr lang="en-US" sz="2400" dirty="0"/>
              <a:t> </a:t>
            </a:r>
            <a:r>
              <a:rPr lang="sr-Cyrl-CS" sz="2400" dirty="0"/>
              <a:t>болесне</a:t>
            </a:r>
            <a:r>
              <a:rPr lang="en-US" sz="2400" dirty="0"/>
              <a:t> </a:t>
            </a:r>
            <a:r>
              <a:rPr lang="sr-Cyrl-CS" sz="2400" dirty="0"/>
              <a:t>ноге</a:t>
            </a:r>
            <a:r>
              <a:rPr lang="en-US" sz="2400" dirty="0"/>
              <a:t>.</a:t>
            </a:r>
            <a:endParaRPr lang="en-US" sz="2400" b="1" dirty="0"/>
          </a:p>
          <a:p>
            <a:pPr algn="just" eaLnBrk="1" fontAlgn="auto" hangingPunct="1">
              <a:lnSpc>
                <a:spcPct val="80000"/>
              </a:lnSpc>
              <a:spcAft>
                <a:spcPts val="0"/>
              </a:spcAft>
              <a:defRPr/>
            </a:pPr>
            <a:endParaRPr lang="sr-Latn-CS" sz="2800" b="1" dirty="0"/>
          </a:p>
          <a:p>
            <a:pPr algn="just" eaLnBrk="1" fontAlgn="auto" hangingPunct="1">
              <a:lnSpc>
                <a:spcPct val="80000"/>
              </a:lnSpc>
              <a:spcAft>
                <a:spcPts val="0"/>
              </a:spcAft>
              <a:defRPr/>
            </a:pPr>
            <a:r>
              <a:rPr lang="sr-Cyrl-CS" sz="2800" b="1" u="sng" dirty="0">
                <a:solidFill>
                  <a:srgbClr val="FFFF00"/>
                </a:solidFill>
                <a:effectLst>
                  <a:outerShdw blurRad="38100" dist="38100" dir="2700000" algn="tl">
                    <a:srgbClr val="000000"/>
                  </a:outerShdw>
                </a:effectLst>
              </a:rPr>
              <a:t>Оток</a:t>
            </a:r>
            <a:r>
              <a:rPr lang="en-US" sz="2800" b="1" u="sng" dirty="0">
                <a:solidFill>
                  <a:srgbClr val="FFFF00"/>
                </a:solidFill>
                <a:effectLst>
                  <a:outerShdw blurRad="38100" dist="38100" dir="2700000" algn="tl">
                    <a:srgbClr val="000000"/>
                  </a:outerShdw>
                </a:effectLst>
              </a:rPr>
              <a:t> </a:t>
            </a:r>
            <a:r>
              <a:rPr lang="sr-Cyrl-CS" sz="2800" b="1" u="sng" dirty="0">
                <a:solidFill>
                  <a:srgbClr val="FFFF00"/>
                </a:solidFill>
                <a:effectLst>
                  <a:outerShdw blurRad="38100" dist="38100" dir="2700000" algn="tl">
                    <a:srgbClr val="000000"/>
                  </a:outerShdw>
                </a:effectLst>
              </a:rPr>
              <a:t>меких</a:t>
            </a:r>
            <a:r>
              <a:rPr lang="en-US" sz="2800" b="1" u="sng" dirty="0">
                <a:solidFill>
                  <a:srgbClr val="FFFF00"/>
                </a:solidFill>
                <a:effectLst>
                  <a:outerShdw blurRad="38100" dist="38100" dir="2700000" algn="tl">
                    <a:srgbClr val="000000"/>
                  </a:outerShdw>
                </a:effectLst>
              </a:rPr>
              <a:t> </a:t>
            </a:r>
            <a:r>
              <a:rPr lang="sr-Cyrl-CS" sz="2800" b="1" u="sng" dirty="0">
                <a:solidFill>
                  <a:srgbClr val="FFFF00"/>
                </a:solidFill>
                <a:effectLst>
                  <a:outerShdw blurRad="38100" dist="38100" dir="2700000" algn="tl">
                    <a:srgbClr val="000000"/>
                  </a:outerShdw>
                </a:effectLst>
              </a:rPr>
              <a:t>ткива</a:t>
            </a:r>
            <a:r>
              <a:rPr lang="en-US" sz="2800" dirty="0"/>
              <a:t> </a:t>
            </a:r>
            <a:r>
              <a:rPr lang="sr-Cyrl-CS" sz="2800" dirty="0"/>
              <a:t>потколенице</a:t>
            </a:r>
            <a:r>
              <a:rPr lang="en-US" sz="2800" dirty="0"/>
              <a:t> </a:t>
            </a:r>
            <a:r>
              <a:rPr lang="sr-Cyrl-CS" sz="2800" dirty="0"/>
              <a:t>и</a:t>
            </a:r>
            <a:r>
              <a:rPr lang="en-US" sz="2800" dirty="0"/>
              <a:t> </a:t>
            </a:r>
            <a:r>
              <a:rPr lang="sr-Cyrl-CS" sz="2800" dirty="0"/>
              <a:t>стопала</a:t>
            </a:r>
            <a:r>
              <a:rPr lang="en-US" sz="2800" dirty="0"/>
              <a:t> </a:t>
            </a:r>
            <a:r>
              <a:rPr lang="sr-Cyrl-CS" sz="2800" dirty="0"/>
              <a:t>настаје</a:t>
            </a:r>
            <a:r>
              <a:rPr lang="en-US" sz="2800" dirty="0"/>
              <a:t> </a:t>
            </a:r>
            <a:r>
              <a:rPr lang="sr-Cyrl-CS" sz="2800" dirty="0"/>
              <a:t>јер</a:t>
            </a:r>
            <a:r>
              <a:rPr lang="en-US" sz="2800" dirty="0"/>
              <a:t> </a:t>
            </a:r>
            <a:r>
              <a:rPr lang="sr-Cyrl-CS" sz="2800" dirty="0"/>
              <a:t>болесник</a:t>
            </a:r>
            <a:r>
              <a:rPr lang="en-US" sz="2800" dirty="0"/>
              <a:t> </a:t>
            </a:r>
            <a:r>
              <a:rPr lang="sr-Cyrl-CS" sz="2800" dirty="0"/>
              <a:t>мање хода и често држи</a:t>
            </a:r>
            <a:r>
              <a:rPr lang="en-US" sz="2800" dirty="0"/>
              <a:t> </a:t>
            </a:r>
            <a:r>
              <a:rPr lang="sr-Cyrl-CS" sz="2800" dirty="0"/>
              <a:t>оболелу</a:t>
            </a:r>
            <a:r>
              <a:rPr lang="en-US" sz="2800" dirty="0"/>
              <a:t> </a:t>
            </a:r>
            <a:r>
              <a:rPr lang="sr-Cyrl-CS" sz="2800" dirty="0"/>
              <a:t>ногу</a:t>
            </a:r>
            <a:r>
              <a:rPr lang="en-US" sz="2800" dirty="0"/>
              <a:t> </a:t>
            </a:r>
            <a:r>
              <a:rPr lang="sr-Cyrl-CS" sz="2800" dirty="0"/>
              <a:t>спуштену</a:t>
            </a:r>
            <a:r>
              <a:rPr lang="en-US" sz="2800" dirty="0"/>
              <a:t> </a:t>
            </a:r>
            <a:r>
              <a:rPr lang="sr-Cyrl-CS" sz="2800" dirty="0"/>
              <a:t>преко</a:t>
            </a:r>
            <a:r>
              <a:rPr lang="en-US" sz="2800" dirty="0"/>
              <a:t> </a:t>
            </a:r>
            <a:r>
              <a:rPr lang="sr-Cyrl-CS" sz="2800" dirty="0"/>
              <a:t>ивице</a:t>
            </a:r>
            <a:r>
              <a:rPr lang="en-US" sz="2800" dirty="0"/>
              <a:t> </a:t>
            </a:r>
            <a:r>
              <a:rPr lang="sr-Cyrl-CS" sz="2800" dirty="0"/>
              <a:t>кревета</a:t>
            </a:r>
            <a:r>
              <a:rPr lang="en-US" sz="2800" dirty="0"/>
              <a:t> </a:t>
            </a:r>
            <a:r>
              <a:rPr lang="sr-Cyrl-CS" sz="2800" dirty="0"/>
              <a:t>да</a:t>
            </a:r>
            <a:r>
              <a:rPr lang="en-US" sz="2800" dirty="0"/>
              <a:t> </a:t>
            </a:r>
            <a:r>
              <a:rPr lang="sr-Cyrl-CS" sz="2800" dirty="0"/>
              <a:t>олакша</a:t>
            </a:r>
            <a:r>
              <a:rPr lang="en-US" sz="2800" dirty="0"/>
              <a:t> </a:t>
            </a:r>
            <a:r>
              <a:rPr lang="sr-Cyrl-CS" sz="2800" dirty="0"/>
              <a:t>бол</a:t>
            </a:r>
            <a:r>
              <a:rPr lang="en-US" sz="2800" dirty="0"/>
              <a:t> </a:t>
            </a:r>
            <a:r>
              <a:rPr lang="sr-Cyrl-CS" sz="2800" dirty="0"/>
              <a:t>и</a:t>
            </a:r>
            <a:r>
              <a:rPr lang="en-US" sz="2800" dirty="0"/>
              <a:t> </a:t>
            </a:r>
            <a:r>
              <a:rPr lang="sr-Cyrl-CS" sz="2800" dirty="0"/>
              <a:t>побољша</a:t>
            </a:r>
            <a:r>
              <a:rPr lang="en-US" sz="2800" dirty="0"/>
              <a:t> </a:t>
            </a:r>
            <a:r>
              <a:rPr lang="sr-Cyrl-CS" sz="2800" dirty="0"/>
              <a:t>циркулацију</a:t>
            </a:r>
            <a:r>
              <a:rPr lang="en-US" sz="2800" dirty="0"/>
              <a:t> </a:t>
            </a:r>
            <a:r>
              <a:rPr lang="sr-Cyrl-CS" sz="2800" dirty="0"/>
              <a:t>крви</a:t>
            </a:r>
            <a:r>
              <a:rPr lang="en-US" sz="2800" dirty="0"/>
              <a:t>.</a:t>
            </a:r>
            <a:endParaRPr lang="sr-Latn-CS" sz="2800" b="1" dirty="0"/>
          </a:p>
        </p:txBody>
      </p:sp>
    </p:spTree>
  </p:cSld>
  <p:clrMapOvr>
    <a:masterClrMapping/>
  </p:clrMapOvr>
  <mc:AlternateContent xmlns:mc="http://schemas.openxmlformats.org/markup-compatibility/2006" xmlns:p14="http://schemas.microsoft.com/office/powerpoint/2010/main">
    <mc:Choice Requires="p14">
      <p:transition spd="slow" p14:dur="2000" advTm="16519"/>
    </mc:Choice>
    <mc:Fallback xmlns="">
      <p:transition spd="slow" advTm="16519"/>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FF473078-55AA-4760-B669-0200F61AB150}"/>
              </a:ext>
            </a:extLst>
          </p:cNvPr>
          <p:cNvSpPr>
            <a:spLocks noGrp="1" noChangeArrowheads="1"/>
          </p:cNvSpPr>
          <p:nvPr>
            <p:ph type="title"/>
          </p:nvPr>
        </p:nvSpPr>
        <p:spPr/>
        <p:txBody>
          <a:bodyPr/>
          <a:lstStyle/>
          <a:p>
            <a:pPr eaLnBrk="1" hangingPunct="1"/>
            <a:r>
              <a:rPr lang="sr-Cyrl-CS" altLang="en-US" b="1"/>
              <a:t>ДИЈАГНОСТИЧКИ</a:t>
            </a:r>
            <a:r>
              <a:rPr lang="sr-Latn-CS" altLang="en-US" b="1"/>
              <a:t> </a:t>
            </a:r>
            <a:r>
              <a:rPr lang="sr-Cyrl-CS" altLang="en-US" b="1"/>
              <a:t>ПОСТУПЦИ</a:t>
            </a:r>
            <a:br>
              <a:rPr lang="sr-Latn-CS" altLang="en-US" b="1">
                <a:latin typeface="Tahoma" panose="020B0604030504040204" pitchFamily="34" charset="0"/>
              </a:rPr>
            </a:br>
            <a:endParaRPr lang="en-US" altLang="en-US" b="1">
              <a:latin typeface="Tahoma" panose="020B0604030504040204" pitchFamily="34" charset="0"/>
            </a:endParaRPr>
          </a:p>
        </p:txBody>
      </p:sp>
      <p:sp>
        <p:nvSpPr>
          <p:cNvPr id="66563" name="Rectangle 3">
            <a:extLst>
              <a:ext uri="{FF2B5EF4-FFF2-40B4-BE49-F238E27FC236}">
                <a16:creationId xmlns:a16="http://schemas.microsoft.com/office/drawing/2014/main" id="{01876AB0-3465-4B27-A629-7BBFA6E17519}"/>
              </a:ext>
            </a:extLst>
          </p:cNvPr>
          <p:cNvSpPr>
            <a:spLocks noGrp="1" noChangeArrowheads="1"/>
          </p:cNvSpPr>
          <p:nvPr>
            <p:ph idx="1"/>
          </p:nvPr>
        </p:nvSpPr>
        <p:spPr/>
        <p:txBody>
          <a:bodyPr/>
          <a:lstStyle/>
          <a:p>
            <a:pPr lvl="2" algn="just" eaLnBrk="1" hangingPunct="1">
              <a:spcAft>
                <a:spcPts val="300"/>
              </a:spcAft>
            </a:pPr>
            <a:endParaRPr lang="sr-Latn-CS" altLang="en-US">
              <a:cs typeface="Times New Roman" panose="02020603050405020304" pitchFamily="18" charset="0"/>
            </a:endParaRPr>
          </a:p>
          <a:p>
            <a:pPr lvl="2" algn="just" eaLnBrk="1" hangingPunct="1">
              <a:spcAft>
                <a:spcPts val="300"/>
              </a:spcAft>
            </a:pPr>
            <a:r>
              <a:rPr lang="sr-Cyrl-CS" altLang="en-US" sz="2800"/>
              <a:t>Неинвазивне</a:t>
            </a:r>
            <a:r>
              <a:rPr lang="sr-Latn-CS" altLang="en-US" sz="2800"/>
              <a:t> </a:t>
            </a:r>
            <a:r>
              <a:rPr lang="sr-Cyrl-CS" altLang="en-US" sz="2800"/>
              <a:t>методе</a:t>
            </a:r>
            <a:endParaRPr lang="sr-Latn-CS" altLang="en-US" sz="2800"/>
          </a:p>
          <a:p>
            <a:pPr lvl="2" algn="just" eaLnBrk="1" hangingPunct="1">
              <a:spcAft>
                <a:spcPts val="300"/>
              </a:spcAft>
            </a:pPr>
            <a:r>
              <a:rPr lang="sr-Cyrl-CS" altLang="en-US" sz="2800"/>
              <a:t>Полуинвезивне</a:t>
            </a:r>
            <a:r>
              <a:rPr lang="sr-Latn-CS" altLang="en-US" sz="2800"/>
              <a:t> </a:t>
            </a:r>
            <a:r>
              <a:rPr lang="sr-Cyrl-CS" altLang="en-US" sz="2800"/>
              <a:t>методе</a:t>
            </a:r>
            <a:r>
              <a:rPr lang="sr-Latn-CS" altLang="en-US" sz="2800"/>
              <a:t> </a:t>
            </a:r>
            <a:r>
              <a:rPr lang="sr-Cyrl-CS" altLang="en-US" sz="2800"/>
              <a:t>код</a:t>
            </a:r>
            <a:r>
              <a:rPr lang="sr-Latn-CS" altLang="en-US" sz="2800"/>
              <a:t> </a:t>
            </a:r>
            <a:r>
              <a:rPr lang="sr-Cyrl-CS" altLang="en-US" sz="2800"/>
              <a:t>којих</a:t>
            </a:r>
            <a:r>
              <a:rPr lang="sr-Latn-CS" altLang="en-US" sz="2800"/>
              <a:t> </a:t>
            </a:r>
            <a:r>
              <a:rPr lang="sr-Cyrl-CS" altLang="en-US" sz="2800"/>
              <a:t>се</a:t>
            </a:r>
            <a:r>
              <a:rPr lang="sr-Latn-CS" altLang="en-US" sz="2800"/>
              <a:t> </a:t>
            </a:r>
            <a:r>
              <a:rPr lang="sr-Cyrl-CS" altLang="en-US" sz="2800"/>
              <a:t>убризгава</a:t>
            </a:r>
            <a:r>
              <a:rPr lang="sr-Latn-CS" altLang="en-US" sz="2800"/>
              <a:t> </a:t>
            </a:r>
            <a:r>
              <a:rPr lang="sr-Cyrl-CS" altLang="en-US" sz="2800"/>
              <a:t>радиоизотоп</a:t>
            </a:r>
            <a:r>
              <a:rPr lang="sr-Latn-CS" altLang="en-US" sz="2800"/>
              <a:t> </a:t>
            </a:r>
            <a:r>
              <a:rPr lang="sr-Cyrl-CS" altLang="en-US" sz="2800"/>
              <a:t>у</a:t>
            </a:r>
            <a:r>
              <a:rPr lang="sr-Latn-CS" altLang="en-US" sz="2800"/>
              <a:t> </a:t>
            </a:r>
            <a:r>
              <a:rPr lang="sr-Cyrl-CS" altLang="en-US" sz="2800"/>
              <a:t>мишић</a:t>
            </a:r>
            <a:endParaRPr lang="sr-Latn-CS" altLang="en-US" sz="2800"/>
          </a:p>
          <a:p>
            <a:pPr lvl="2" algn="just" eaLnBrk="1" hangingPunct="1">
              <a:spcAft>
                <a:spcPts val="300"/>
              </a:spcAft>
            </a:pPr>
            <a:r>
              <a:rPr lang="sr-Cyrl-CS" altLang="en-US" sz="2800"/>
              <a:t>Инвазивне</a:t>
            </a:r>
            <a:r>
              <a:rPr lang="sr-Latn-CS" altLang="en-US" sz="2800"/>
              <a:t> </a:t>
            </a:r>
            <a:r>
              <a:rPr lang="sr-Cyrl-CS" altLang="en-US" sz="2800"/>
              <a:t>методе</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13593"/>
    </mc:Choice>
    <mc:Fallback xmlns="">
      <p:transition spd="slow" advTm="13593"/>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95032E80-199E-4627-B8DE-4F9B9366FD71}"/>
              </a:ext>
            </a:extLst>
          </p:cNvPr>
          <p:cNvSpPr>
            <a:spLocks noGrp="1" noChangeArrowheads="1"/>
          </p:cNvSpPr>
          <p:nvPr>
            <p:ph type="title"/>
          </p:nvPr>
        </p:nvSpPr>
        <p:spPr>
          <a:xfrm>
            <a:off x="457200" y="228600"/>
            <a:ext cx="8229600" cy="533400"/>
          </a:xfrm>
        </p:spPr>
        <p:txBody>
          <a:bodyPr/>
          <a:lstStyle/>
          <a:p>
            <a:pPr eaLnBrk="1" hangingPunct="1"/>
            <a:r>
              <a:rPr lang="sr-Cyrl-CS" altLang="en-US" sz="3200" b="1"/>
              <a:t>НЕИНВАЗИВНЕ</a:t>
            </a:r>
            <a:r>
              <a:rPr lang="en-US" altLang="en-US" sz="3200" b="1"/>
              <a:t> </a:t>
            </a:r>
            <a:r>
              <a:rPr lang="sr-Cyrl-CS" altLang="en-US" sz="3200" b="1"/>
              <a:t>ДИЈАГНОСТИЧКЕ МЕТОДЕ</a:t>
            </a:r>
            <a:endParaRPr lang="en-US" altLang="en-US" sz="3200" b="1"/>
          </a:p>
        </p:txBody>
      </p:sp>
      <p:sp>
        <p:nvSpPr>
          <p:cNvPr id="67587" name="Rectangle 3">
            <a:extLst>
              <a:ext uri="{FF2B5EF4-FFF2-40B4-BE49-F238E27FC236}">
                <a16:creationId xmlns:a16="http://schemas.microsoft.com/office/drawing/2014/main" id="{1E0D0476-56E6-4A65-97F9-FD28ED7537B9}"/>
              </a:ext>
            </a:extLst>
          </p:cNvPr>
          <p:cNvSpPr>
            <a:spLocks noGrp="1" noChangeArrowheads="1"/>
          </p:cNvSpPr>
          <p:nvPr>
            <p:ph idx="1"/>
          </p:nvPr>
        </p:nvSpPr>
        <p:spPr>
          <a:xfrm>
            <a:off x="0" y="1143000"/>
            <a:ext cx="9144000" cy="5715000"/>
          </a:xfrm>
        </p:spPr>
        <p:txBody>
          <a:bodyPr/>
          <a:lstStyle/>
          <a:p>
            <a:pPr lvl="2" algn="just" eaLnBrk="1" hangingPunct="1"/>
            <a:r>
              <a:rPr lang="sr-Cyrl-CS" altLang="en-US" b="1"/>
              <a:t>Инспекција</a:t>
            </a:r>
            <a:r>
              <a:rPr lang="sr-Latn-CS" altLang="en-US"/>
              <a:t> (</a:t>
            </a:r>
            <a:r>
              <a:rPr lang="sr-Cyrl-CS" altLang="en-US"/>
              <a:t>боја</a:t>
            </a:r>
            <a:r>
              <a:rPr lang="sr-Latn-CS" altLang="en-US"/>
              <a:t>, </a:t>
            </a:r>
            <a:r>
              <a:rPr lang="sr-Cyrl-CS" altLang="en-US"/>
              <a:t>температура</a:t>
            </a:r>
            <a:r>
              <a:rPr lang="sr-Latn-CS" altLang="en-US"/>
              <a:t>, </a:t>
            </a:r>
            <a:r>
              <a:rPr lang="sr-Cyrl-CS" altLang="en-US"/>
              <a:t>интегритет</a:t>
            </a:r>
            <a:r>
              <a:rPr lang="sr-Latn-CS" altLang="en-US"/>
              <a:t> </a:t>
            </a:r>
            <a:r>
              <a:rPr lang="sr-Cyrl-CS" altLang="en-US"/>
              <a:t>коже</a:t>
            </a:r>
            <a:r>
              <a:rPr lang="sr-Latn-CS" altLang="en-US"/>
              <a:t>, </a:t>
            </a:r>
            <a:r>
              <a:rPr lang="sr-Cyrl-CS" altLang="en-US"/>
              <a:t>нокти</a:t>
            </a:r>
            <a:r>
              <a:rPr lang="sr-Latn-CS" altLang="en-US"/>
              <a:t>...)</a:t>
            </a:r>
          </a:p>
          <a:p>
            <a:pPr lvl="2" algn="just" eaLnBrk="1" hangingPunct="1"/>
            <a:r>
              <a:rPr lang="sr-Cyrl-CS" altLang="en-US" b="1"/>
              <a:t>Палпација</a:t>
            </a:r>
            <a:r>
              <a:rPr lang="sr-Latn-CS" altLang="en-US" b="1"/>
              <a:t> </a:t>
            </a:r>
            <a:r>
              <a:rPr lang="sr-Cyrl-CS" altLang="en-US" b="1"/>
              <a:t>пулса</a:t>
            </a:r>
            <a:r>
              <a:rPr lang="sr-Latn-CS" altLang="en-US" b="1"/>
              <a:t> </a:t>
            </a:r>
            <a:r>
              <a:rPr lang="sr-Latn-CS" altLang="en-US"/>
              <a:t>(</a:t>
            </a:r>
            <a:r>
              <a:rPr lang="sr-Cyrl-CS" altLang="en-US"/>
              <a:t>а</a:t>
            </a:r>
            <a:r>
              <a:rPr lang="sr-Latn-CS" altLang="en-US"/>
              <a:t>. </a:t>
            </a:r>
            <a:r>
              <a:rPr lang="sr-Cyrl-CS" altLang="en-US"/>
              <a:t>дорсалис</a:t>
            </a:r>
            <a:r>
              <a:rPr lang="sr-Latn-CS" altLang="en-US"/>
              <a:t> </a:t>
            </a:r>
            <a:r>
              <a:rPr lang="sr-Cyrl-CS" altLang="en-US"/>
              <a:t>педис</a:t>
            </a:r>
            <a:r>
              <a:rPr lang="sr-Latn-CS" altLang="en-US"/>
              <a:t>, </a:t>
            </a:r>
            <a:r>
              <a:rPr lang="sr-Cyrl-CS" altLang="en-US"/>
              <a:t>а</a:t>
            </a:r>
            <a:r>
              <a:rPr lang="sr-Latn-CS" altLang="en-US"/>
              <a:t>. </a:t>
            </a:r>
            <a:r>
              <a:rPr lang="sr-Cyrl-CS" altLang="en-US"/>
              <a:t>тибиалис</a:t>
            </a:r>
            <a:r>
              <a:rPr lang="sr-Latn-CS" altLang="en-US"/>
              <a:t> </a:t>
            </a:r>
            <a:r>
              <a:rPr lang="sr-Cyrl-CS" altLang="en-US"/>
              <a:t>постериор</a:t>
            </a:r>
            <a:r>
              <a:rPr lang="sr-Latn-CS" altLang="en-US"/>
              <a:t>, </a:t>
            </a:r>
            <a:r>
              <a:rPr lang="sr-Cyrl-CS" altLang="en-US"/>
              <a:t>а</a:t>
            </a:r>
            <a:r>
              <a:rPr lang="sr-Latn-CS" altLang="en-US"/>
              <a:t>. </a:t>
            </a:r>
            <a:r>
              <a:rPr lang="sr-Cyrl-CS" altLang="en-US"/>
              <a:t>поплитеае</a:t>
            </a:r>
            <a:r>
              <a:rPr lang="sr-Latn-CS" altLang="en-US"/>
              <a:t>, </a:t>
            </a:r>
            <a:r>
              <a:rPr lang="sr-Cyrl-CS" altLang="en-US"/>
              <a:t>а</a:t>
            </a:r>
            <a:r>
              <a:rPr lang="sr-Latn-CS" altLang="en-US"/>
              <a:t>. </a:t>
            </a:r>
            <a:r>
              <a:rPr lang="sr-Cyrl-CS" altLang="en-US"/>
              <a:t>феморалис</a:t>
            </a:r>
            <a:r>
              <a:rPr lang="sr-Latn-CS" altLang="en-US"/>
              <a:t>)</a:t>
            </a:r>
          </a:p>
          <a:p>
            <a:pPr lvl="2" algn="just" eaLnBrk="1" hangingPunct="1"/>
            <a:r>
              <a:rPr lang="sr-Cyrl-CS" altLang="en-US" b="1"/>
              <a:t>Аулскутација</a:t>
            </a:r>
            <a:r>
              <a:rPr lang="sr-Latn-CS" altLang="en-US" b="1"/>
              <a:t> </a:t>
            </a:r>
            <a:r>
              <a:rPr lang="sr-Cyrl-CS" altLang="en-US" b="1"/>
              <a:t>пулса</a:t>
            </a:r>
            <a:endParaRPr lang="sr-Latn-CS" altLang="en-US" b="1"/>
          </a:p>
          <a:p>
            <a:pPr lvl="2" algn="just" eaLnBrk="1" hangingPunct="1"/>
            <a:r>
              <a:rPr lang="sr-Cyrl-CS" altLang="en-US" b="1"/>
              <a:t>Клаудикациона</a:t>
            </a:r>
            <a:r>
              <a:rPr lang="sr-Latn-CS" altLang="en-US" b="1"/>
              <a:t> </a:t>
            </a:r>
            <a:r>
              <a:rPr lang="sr-Cyrl-CS" altLang="en-US" b="1"/>
              <a:t>дистанца</a:t>
            </a:r>
            <a:r>
              <a:rPr lang="sr-Latn-CS" altLang="en-US" b="1"/>
              <a:t> </a:t>
            </a:r>
            <a:r>
              <a:rPr lang="sr-Latn-CS" altLang="en-US"/>
              <a:t>– </a:t>
            </a:r>
            <a:r>
              <a:rPr lang="sr-Cyrl-CS" altLang="en-US"/>
              <a:t>на</a:t>
            </a:r>
            <a:r>
              <a:rPr lang="sr-Latn-CS" altLang="en-US"/>
              <a:t> </a:t>
            </a:r>
            <a:r>
              <a:rPr lang="sr-Cyrl-CS" altLang="en-US"/>
              <a:t>Трендмил</a:t>
            </a:r>
            <a:r>
              <a:rPr lang="sr-Latn-CS" altLang="en-US"/>
              <a:t> </a:t>
            </a:r>
            <a:r>
              <a:rPr lang="sr-Cyrl-CS" altLang="en-US"/>
              <a:t>траци</a:t>
            </a:r>
            <a:r>
              <a:rPr lang="sr-Latn-CS" altLang="en-US"/>
              <a:t> </a:t>
            </a:r>
            <a:r>
              <a:rPr lang="sr-Cyrl-CS" altLang="en-US"/>
              <a:t>под</a:t>
            </a:r>
            <a:r>
              <a:rPr lang="sr-Latn-CS" altLang="en-US"/>
              <a:t> </a:t>
            </a:r>
            <a:r>
              <a:rPr lang="sr-Cyrl-CS" altLang="en-US"/>
              <a:t>нагибом</a:t>
            </a:r>
            <a:r>
              <a:rPr lang="sr-Latn-CS" altLang="en-US"/>
              <a:t> </a:t>
            </a:r>
            <a:r>
              <a:rPr lang="sr-Cyrl-CS" altLang="en-US"/>
              <a:t>од</a:t>
            </a:r>
            <a:r>
              <a:rPr lang="sr-Latn-CS" altLang="en-US"/>
              <a:t> 12,5 </a:t>
            </a:r>
            <a:r>
              <a:rPr lang="sr-Cyrl-CS" altLang="en-US"/>
              <a:t>и</a:t>
            </a:r>
            <a:r>
              <a:rPr lang="sr-Latn-CS" altLang="en-US"/>
              <a:t>  </a:t>
            </a:r>
            <a:r>
              <a:rPr lang="sr-Cyrl-CS" altLang="en-US"/>
              <a:t>брзином</a:t>
            </a:r>
            <a:r>
              <a:rPr lang="sr-Latn-CS" altLang="en-US"/>
              <a:t> 3,2 </a:t>
            </a:r>
            <a:r>
              <a:rPr lang="sr-Cyrl-CS" altLang="en-US"/>
              <a:t>км</a:t>
            </a:r>
            <a:r>
              <a:rPr lang="sr-Latn-CS" altLang="en-US"/>
              <a:t>/</a:t>
            </a:r>
            <a:r>
              <a:rPr lang="sr-Cyrl-CS" altLang="en-US"/>
              <a:t>х</a:t>
            </a:r>
            <a:r>
              <a:rPr lang="sr-Latn-CS" altLang="en-US"/>
              <a:t> </a:t>
            </a:r>
            <a:r>
              <a:rPr lang="sr-Cyrl-CS" altLang="en-US"/>
              <a:t>или</a:t>
            </a:r>
            <a:r>
              <a:rPr lang="sr-Latn-CS" altLang="en-US"/>
              <a:t> </a:t>
            </a:r>
            <a:r>
              <a:rPr lang="sr-Cyrl-CS" altLang="en-US"/>
              <a:t>по</a:t>
            </a:r>
            <a:r>
              <a:rPr lang="sr-Latn-CS" altLang="en-US"/>
              <a:t> </a:t>
            </a:r>
            <a:r>
              <a:rPr lang="sr-Cyrl-CS" altLang="en-US"/>
              <a:t>равном</a:t>
            </a:r>
            <a:r>
              <a:rPr lang="sr-Latn-CS" altLang="en-US"/>
              <a:t> </a:t>
            </a:r>
            <a:r>
              <a:rPr lang="sr-Cyrl-CS" altLang="en-US"/>
              <a:t>при</a:t>
            </a:r>
            <a:r>
              <a:rPr lang="sr-Latn-CS" altLang="en-US"/>
              <a:t> </a:t>
            </a:r>
            <a:r>
              <a:rPr lang="sr-Cyrl-CS" altLang="en-US"/>
              <a:t>брзини</a:t>
            </a:r>
            <a:r>
              <a:rPr lang="sr-Latn-CS" altLang="en-US"/>
              <a:t> </a:t>
            </a:r>
            <a:r>
              <a:rPr lang="sr-Cyrl-CS" altLang="en-US"/>
              <a:t>од</a:t>
            </a:r>
            <a:r>
              <a:rPr lang="sr-Latn-CS" altLang="en-US"/>
              <a:t> 100 </a:t>
            </a:r>
            <a:r>
              <a:rPr lang="sr-Cyrl-CS" altLang="en-US"/>
              <a:t>м</a:t>
            </a:r>
            <a:r>
              <a:rPr lang="sr-Latn-CS" altLang="en-US"/>
              <a:t>/</a:t>
            </a:r>
            <a:r>
              <a:rPr lang="sr-Cyrl-CS" altLang="en-US"/>
              <a:t>мин</a:t>
            </a:r>
            <a:endParaRPr lang="sr-Latn-CS" altLang="en-US"/>
          </a:p>
          <a:p>
            <a:pPr lvl="2" algn="just" eaLnBrk="1" hangingPunct="1"/>
            <a:r>
              <a:rPr lang="sr-Cyrl-CS" altLang="en-US" b="1"/>
              <a:t>Плетизмографска</a:t>
            </a:r>
            <a:r>
              <a:rPr lang="sr-Latn-CS" altLang="en-US"/>
              <a:t> </a:t>
            </a:r>
            <a:r>
              <a:rPr lang="sr-Cyrl-CS" altLang="en-US"/>
              <a:t>метода</a:t>
            </a:r>
            <a:r>
              <a:rPr lang="sr-Latn-CS" altLang="en-US"/>
              <a:t> </a:t>
            </a:r>
            <a:r>
              <a:rPr lang="sr-Cyrl-CS" altLang="en-US"/>
              <a:t>бележи</a:t>
            </a:r>
            <a:r>
              <a:rPr lang="sr-Latn-CS" altLang="en-US"/>
              <a:t> </a:t>
            </a:r>
            <a:r>
              <a:rPr lang="sr-Cyrl-CS" altLang="en-US"/>
              <a:t>промену</a:t>
            </a:r>
            <a:r>
              <a:rPr lang="sr-Latn-CS" altLang="en-US"/>
              <a:t> </a:t>
            </a:r>
            <a:r>
              <a:rPr lang="sr-Cyrl-CS" altLang="en-US"/>
              <a:t>волумена</a:t>
            </a:r>
            <a:r>
              <a:rPr lang="sr-Latn-CS" altLang="en-US"/>
              <a:t> </a:t>
            </a:r>
            <a:r>
              <a:rPr lang="sr-Cyrl-CS" altLang="en-US"/>
              <a:t>једног</a:t>
            </a:r>
            <a:r>
              <a:rPr lang="sr-Latn-CS" altLang="en-US"/>
              <a:t> </a:t>
            </a:r>
            <a:r>
              <a:rPr lang="sr-Cyrl-CS" altLang="en-US"/>
              <a:t>дела</a:t>
            </a:r>
            <a:r>
              <a:rPr lang="sr-Latn-CS" altLang="en-US"/>
              <a:t> </a:t>
            </a:r>
            <a:r>
              <a:rPr lang="sr-Cyrl-CS" altLang="en-US"/>
              <a:t>екстремитета</a:t>
            </a:r>
            <a:r>
              <a:rPr lang="sr-Latn-CS" altLang="en-US"/>
              <a:t>.</a:t>
            </a:r>
          </a:p>
          <a:p>
            <a:pPr lvl="2" algn="just" eaLnBrk="1" hangingPunct="1"/>
            <a:r>
              <a:rPr lang="sr-Cyrl-CS" altLang="en-US" b="1"/>
              <a:t>Осцилографија</a:t>
            </a:r>
            <a:endParaRPr lang="sr-Latn-CS" altLang="en-US" b="1"/>
          </a:p>
          <a:p>
            <a:pPr lvl="2" algn="just" eaLnBrk="1" hangingPunct="1"/>
            <a:r>
              <a:rPr lang="sr-Cyrl-CS" altLang="en-US" b="1"/>
              <a:t>Ултразвук</a:t>
            </a:r>
            <a:r>
              <a:rPr lang="sr-Latn-CS" altLang="en-US"/>
              <a:t> – </a:t>
            </a:r>
            <a:r>
              <a:rPr lang="sr-Cyrl-CS" altLang="en-US"/>
              <a:t>доплер</a:t>
            </a:r>
            <a:r>
              <a:rPr lang="sr-Latn-CS" altLang="en-US"/>
              <a:t> </a:t>
            </a:r>
            <a:r>
              <a:rPr lang="sr-Cyrl-CS" altLang="en-US"/>
              <a:t>сонографија</a:t>
            </a:r>
            <a:r>
              <a:rPr lang="sr-Latn-CS" altLang="en-US"/>
              <a:t> </a:t>
            </a:r>
            <a:r>
              <a:rPr lang="sr-Cyrl-CS" altLang="en-US"/>
              <a:t>је</a:t>
            </a:r>
            <a:r>
              <a:rPr lang="sr-Latn-CS" altLang="en-US"/>
              <a:t> </a:t>
            </a:r>
            <a:r>
              <a:rPr lang="sr-Cyrl-CS" altLang="en-US"/>
              <a:t>једна</a:t>
            </a:r>
            <a:r>
              <a:rPr lang="sr-Latn-CS" altLang="en-US"/>
              <a:t> </a:t>
            </a:r>
            <a:r>
              <a:rPr lang="sr-Cyrl-CS" altLang="en-US"/>
              <a:t>од</a:t>
            </a:r>
            <a:r>
              <a:rPr lang="sr-Latn-CS" altLang="en-US"/>
              <a:t> </a:t>
            </a:r>
            <a:r>
              <a:rPr lang="sr-Cyrl-CS" altLang="en-US"/>
              <a:t>највреднијих</a:t>
            </a:r>
            <a:r>
              <a:rPr lang="sr-Latn-CS" altLang="en-US"/>
              <a:t> </a:t>
            </a:r>
            <a:r>
              <a:rPr lang="sr-Cyrl-CS" altLang="en-US"/>
              <a:t>новијих</a:t>
            </a:r>
            <a:r>
              <a:rPr lang="sr-Latn-CS" altLang="en-US"/>
              <a:t> </a:t>
            </a:r>
          </a:p>
          <a:p>
            <a:pPr lvl="2" algn="just" eaLnBrk="1" hangingPunct="1"/>
            <a:r>
              <a:rPr lang="sr-Cyrl-CS" altLang="en-US" b="1"/>
              <a:t>ЕКГ</a:t>
            </a:r>
            <a:r>
              <a:rPr lang="sr-Latn-CS" altLang="en-US"/>
              <a:t> </a:t>
            </a:r>
          </a:p>
          <a:p>
            <a:pPr lvl="2" algn="just" eaLnBrk="1" hangingPunct="1"/>
            <a:r>
              <a:rPr lang="sr-Cyrl-CS" altLang="en-US" b="1"/>
              <a:t>Термометрија</a:t>
            </a:r>
            <a:r>
              <a:rPr lang="sr-Latn-CS" altLang="en-US" b="1"/>
              <a:t> </a:t>
            </a:r>
            <a:r>
              <a:rPr lang="sr-Cyrl-CS" altLang="en-US" b="1"/>
              <a:t>и</a:t>
            </a:r>
            <a:r>
              <a:rPr lang="sr-Latn-CS" altLang="en-US" b="1"/>
              <a:t> </a:t>
            </a:r>
            <a:r>
              <a:rPr lang="sr-Cyrl-CS" altLang="en-US" b="1"/>
              <a:t>термографија</a:t>
            </a:r>
            <a:r>
              <a:rPr lang="sr-Latn-CS" altLang="en-US" b="1"/>
              <a:t> </a:t>
            </a:r>
            <a:endParaRPr lang="en-US" altLang="en-US" b="1"/>
          </a:p>
        </p:txBody>
      </p:sp>
    </p:spTree>
  </p:cSld>
  <p:clrMapOvr>
    <a:masterClrMapping/>
  </p:clrMapOvr>
  <p:transition advTm="25784"/>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6752C9B8-9BEC-4CFC-B172-98439E6753A8}"/>
              </a:ext>
            </a:extLst>
          </p:cNvPr>
          <p:cNvSpPr>
            <a:spLocks noGrp="1" noChangeArrowheads="1"/>
          </p:cNvSpPr>
          <p:nvPr>
            <p:ph type="title"/>
          </p:nvPr>
        </p:nvSpPr>
        <p:spPr/>
        <p:txBody>
          <a:bodyPr/>
          <a:lstStyle/>
          <a:p>
            <a:pPr eaLnBrk="1" hangingPunct="1"/>
            <a:r>
              <a:rPr lang="sr-Cyrl-CS" altLang="en-US" sz="3200" b="1"/>
              <a:t>ПОЛУИНВАЗИВНЕ</a:t>
            </a:r>
            <a:r>
              <a:rPr lang="en-US" altLang="en-US" sz="3200" b="1"/>
              <a:t> </a:t>
            </a:r>
            <a:r>
              <a:rPr lang="sr-Cyrl-CS" altLang="en-US" sz="3200" b="1"/>
              <a:t>МЕТОДЕ</a:t>
            </a:r>
            <a:r>
              <a:rPr lang="en-US" altLang="en-US" sz="3200" b="1"/>
              <a:t> (</a:t>
            </a:r>
            <a:r>
              <a:rPr lang="sr-Cyrl-CS" altLang="en-US" sz="3200" b="1"/>
              <a:t>РАДИОИЗОТОПСКЕ</a:t>
            </a:r>
            <a:r>
              <a:rPr lang="en-US" altLang="en-US" sz="3200" b="1"/>
              <a:t>)</a:t>
            </a:r>
          </a:p>
        </p:txBody>
      </p:sp>
      <p:sp>
        <p:nvSpPr>
          <p:cNvPr id="68611" name="Rectangle 3">
            <a:extLst>
              <a:ext uri="{FF2B5EF4-FFF2-40B4-BE49-F238E27FC236}">
                <a16:creationId xmlns:a16="http://schemas.microsoft.com/office/drawing/2014/main" id="{E0F330E5-09F4-4E63-9722-0D2CDF2432D2}"/>
              </a:ext>
            </a:extLst>
          </p:cNvPr>
          <p:cNvSpPr>
            <a:spLocks noGrp="1" noChangeArrowheads="1"/>
          </p:cNvSpPr>
          <p:nvPr>
            <p:ph idx="1"/>
          </p:nvPr>
        </p:nvSpPr>
        <p:spPr>
          <a:xfrm>
            <a:off x="457200" y="2660650"/>
            <a:ext cx="8229600" cy="3435350"/>
          </a:xfrm>
        </p:spPr>
        <p:txBody>
          <a:bodyPr/>
          <a:lstStyle/>
          <a:p>
            <a:pPr eaLnBrk="1" hangingPunct="1"/>
            <a:r>
              <a:rPr lang="sr-Cyrl-CS" altLang="en-US"/>
              <a:t>Помоћу</a:t>
            </a:r>
            <a:r>
              <a:rPr lang="en-US" altLang="en-US">
                <a:solidFill>
                  <a:srgbClr val="FFFF00"/>
                </a:solidFill>
              </a:rPr>
              <a:t> </a:t>
            </a:r>
            <a:r>
              <a:rPr lang="sr-Cyrl-CS" altLang="en-US">
                <a:solidFill>
                  <a:srgbClr val="FFFF00"/>
                </a:solidFill>
              </a:rPr>
              <a:t>изотопа</a:t>
            </a:r>
            <a:r>
              <a:rPr lang="en-US" altLang="en-US"/>
              <a:t> (</a:t>
            </a:r>
            <a:r>
              <a:rPr lang="sr-Cyrl-CS" altLang="en-US"/>
              <a:t>најчешће</a:t>
            </a:r>
            <a:r>
              <a:rPr lang="en-US" altLang="en-US"/>
              <a:t> X</a:t>
            </a:r>
            <a:r>
              <a:rPr lang="sr-Cyrl-CS" altLang="en-US"/>
              <a:t>е</a:t>
            </a:r>
            <a:r>
              <a:rPr lang="en-US" altLang="en-US" baseline="30000"/>
              <a:t>133</a:t>
            </a:r>
            <a:r>
              <a:rPr lang="en-US" altLang="en-US"/>
              <a:t> </a:t>
            </a:r>
            <a:r>
              <a:rPr lang="sr-Cyrl-CS" altLang="en-US"/>
              <a:t>и</a:t>
            </a:r>
            <a:r>
              <a:rPr lang="en-US" altLang="en-US"/>
              <a:t> </a:t>
            </a:r>
            <a:r>
              <a:rPr lang="sr-Cyrl-CS" altLang="en-US"/>
              <a:t>Ј</a:t>
            </a:r>
            <a:r>
              <a:rPr lang="en-US" altLang="en-US" baseline="30000"/>
              <a:t>131</a:t>
            </a:r>
            <a:r>
              <a:rPr lang="en-US" altLang="en-US"/>
              <a:t>) </a:t>
            </a:r>
            <a:r>
              <a:rPr lang="sr-Cyrl-CS" altLang="en-US"/>
              <a:t>региструје</a:t>
            </a:r>
            <a:r>
              <a:rPr lang="en-US" altLang="en-US"/>
              <a:t> </a:t>
            </a:r>
            <a:r>
              <a:rPr lang="sr-Cyrl-CS" altLang="en-US"/>
              <a:t>се</a:t>
            </a:r>
            <a:r>
              <a:rPr lang="en-US" altLang="en-US"/>
              <a:t> </a:t>
            </a:r>
            <a:r>
              <a:rPr lang="sr-Cyrl-CS" altLang="en-US"/>
              <a:t>проток</a:t>
            </a:r>
            <a:r>
              <a:rPr lang="en-US" altLang="en-US"/>
              <a:t> </a:t>
            </a:r>
            <a:r>
              <a:rPr lang="sr-Cyrl-CS" altLang="en-US"/>
              <a:t>крви</a:t>
            </a:r>
            <a:r>
              <a:rPr lang="en-US" altLang="en-US"/>
              <a:t> </a:t>
            </a:r>
            <a:r>
              <a:rPr lang="sr-Cyrl-CS" altLang="en-US"/>
              <a:t>у</a:t>
            </a:r>
            <a:r>
              <a:rPr lang="en-US" altLang="en-US"/>
              <a:t> </a:t>
            </a:r>
            <a:r>
              <a:rPr lang="sr-Cyrl-CS" altLang="en-US"/>
              <a:t>мишићима</a:t>
            </a:r>
            <a:r>
              <a:rPr lang="en-US" altLang="en-US"/>
              <a:t> </a:t>
            </a:r>
            <a:r>
              <a:rPr lang="sr-Cyrl-CS" altLang="en-US"/>
              <a:t>и</a:t>
            </a:r>
            <a:r>
              <a:rPr lang="en-US" altLang="en-US"/>
              <a:t> </a:t>
            </a:r>
            <a:r>
              <a:rPr lang="sr-Cyrl-CS" altLang="en-US"/>
              <a:t>у</a:t>
            </a:r>
            <a:r>
              <a:rPr lang="en-US" altLang="en-US"/>
              <a:t> </a:t>
            </a:r>
            <a:r>
              <a:rPr lang="sr-Cyrl-CS" altLang="en-US"/>
              <a:t>кожи</a:t>
            </a:r>
            <a:r>
              <a:rPr lang="en-US" altLang="en-US"/>
              <a:t>.</a:t>
            </a:r>
          </a:p>
        </p:txBody>
      </p:sp>
    </p:spTree>
  </p:cSld>
  <p:clrMapOvr>
    <a:masterClrMapping/>
  </p:clrMapOvr>
  <mc:AlternateContent xmlns:mc="http://schemas.openxmlformats.org/markup-compatibility/2006" xmlns:p14="http://schemas.microsoft.com/office/powerpoint/2010/main">
    <mc:Choice Requires="p14">
      <p:transition spd="slow" p14:dur="2000" advTm="4375"/>
    </mc:Choice>
    <mc:Fallback xmlns="">
      <p:transition spd="slow" advTm="4375"/>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81F241C7-ADD5-4537-AE5B-8F5613CC5449}"/>
              </a:ext>
            </a:extLst>
          </p:cNvPr>
          <p:cNvSpPr>
            <a:spLocks noGrp="1" noChangeArrowheads="1"/>
          </p:cNvSpPr>
          <p:nvPr>
            <p:ph type="title"/>
          </p:nvPr>
        </p:nvSpPr>
        <p:spPr/>
        <p:txBody>
          <a:bodyPr/>
          <a:lstStyle/>
          <a:p>
            <a:pPr eaLnBrk="1" hangingPunct="1"/>
            <a:r>
              <a:rPr lang="sr-Cyrl-CS" altLang="en-US" sz="3200" b="1"/>
              <a:t>ИНВАЗИВНЕ</a:t>
            </a:r>
            <a:r>
              <a:rPr lang="sr-Latn-CS" altLang="en-US" sz="3200" b="1"/>
              <a:t> </a:t>
            </a:r>
            <a:r>
              <a:rPr lang="sr-Cyrl-CS" altLang="en-US" sz="3200" b="1"/>
              <a:t>МЕТОДЕ</a:t>
            </a:r>
            <a:endParaRPr lang="en-US" altLang="en-US" sz="3200" b="1"/>
          </a:p>
        </p:txBody>
      </p:sp>
      <p:sp>
        <p:nvSpPr>
          <p:cNvPr id="105475" name="Rectangle 3">
            <a:extLst>
              <a:ext uri="{FF2B5EF4-FFF2-40B4-BE49-F238E27FC236}">
                <a16:creationId xmlns:a16="http://schemas.microsoft.com/office/drawing/2014/main" id="{2C9E0256-D0A1-4BC8-B55E-F25AB8528450}"/>
              </a:ext>
            </a:extLst>
          </p:cNvPr>
          <p:cNvSpPr>
            <a:spLocks noGrp="1" noChangeArrowheads="1"/>
          </p:cNvSpPr>
          <p:nvPr>
            <p:ph type="body" sz="half" idx="1"/>
          </p:nvPr>
        </p:nvSpPr>
        <p:spPr>
          <a:xfrm>
            <a:off x="228600" y="1600200"/>
            <a:ext cx="4724400" cy="5029200"/>
          </a:xfrm>
        </p:spPr>
        <p:txBody>
          <a:bodyPr/>
          <a:lstStyle/>
          <a:p>
            <a:pPr algn="just" eaLnBrk="1" hangingPunct="1">
              <a:spcAft>
                <a:spcPts val="300"/>
              </a:spcAft>
              <a:buFont typeface="Arial" charset="0"/>
              <a:buChar char="•"/>
              <a:defRPr/>
            </a:pPr>
            <a:r>
              <a:rPr lang="sr-Cyrl-CS" sz="2800" b="1" dirty="0">
                <a:solidFill>
                  <a:srgbClr val="FFFF00"/>
                </a:solidFill>
              </a:rPr>
              <a:t>Ангиографско</a:t>
            </a:r>
            <a:r>
              <a:rPr lang="sr-Latn-CS" sz="2800" b="1" dirty="0">
                <a:solidFill>
                  <a:srgbClr val="FFFF00"/>
                </a:solidFill>
              </a:rPr>
              <a:t> </a:t>
            </a:r>
            <a:r>
              <a:rPr lang="sr-Cyrl-CS" sz="2800" b="1" dirty="0">
                <a:solidFill>
                  <a:srgbClr val="FFFF00"/>
                </a:solidFill>
              </a:rPr>
              <a:t>испитивање</a:t>
            </a:r>
            <a:r>
              <a:rPr lang="sr-Latn-CS" sz="2800" dirty="0"/>
              <a:t> </a:t>
            </a:r>
            <a:r>
              <a:rPr lang="sr-Cyrl-CS" sz="2800" dirty="0"/>
              <a:t>је</a:t>
            </a:r>
            <a:r>
              <a:rPr lang="sr-Latn-CS" sz="2800" dirty="0"/>
              <a:t> </a:t>
            </a:r>
            <a:r>
              <a:rPr lang="sr-Cyrl-CS" sz="2800" dirty="0"/>
              <a:t>инвазивна</a:t>
            </a:r>
            <a:r>
              <a:rPr lang="sr-Latn-CS" sz="2800" dirty="0"/>
              <a:t> </a:t>
            </a:r>
            <a:r>
              <a:rPr lang="sr-Cyrl-CS" sz="2800" dirty="0"/>
              <a:t>дијагностичка</a:t>
            </a:r>
            <a:r>
              <a:rPr lang="sr-Latn-CS" sz="2800" dirty="0"/>
              <a:t> </a:t>
            </a:r>
            <a:r>
              <a:rPr lang="sr-Cyrl-CS" sz="2800" dirty="0"/>
              <a:t>метода</a:t>
            </a:r>
            <a:r>
              <a:rPr lang="sr-Latn-CS" sz="2800" dirty="0"/>
              <a:t> </a:t>
            </a:r>
            <a:r>
              <a:rPr lang="sr-Cyrl-CS" sz="2800" dirty="0"/>
              <a:t>која</a:t>
            </a:r>
            <a:r>
              <a:rPr lang="sr-Latn-CS" sz="2800" dirty="0"/>
              <a:t> </a:t>
            </a:r>
            <a:r>
              <a:rPr lang="sr-Cyrl-CS" sz="2800" dirty="0"/>
              <a:t>представља</a:t>
            </a:r>
            <a:r>
              <a:rPr lang="sr-Latn-CS" sz="2800" dirty="0"/>
              <a:t> </a:t>
            </a:r>
            <a:r>
              <a:rPr lang="sr-Cyrl-CS" sz="2800" dirty="0"/>
              <a:t>пункцију</a:t>
            </a:r>
            <a:r>
              <a:rPr lang="sr-Latn-CS" sz="2800" dirty="0"/>
              <a:t> </a:t>
            </a:r>
            <a:r>
              <a:rPr lang="sr-Cyrl-CS" sz="2800" dirty="0"/>
              <a:t>артерије</a:t>
            </a:r>
            <a:r>
              <a:rPr lang="sr-Latn-CS" sz="2800" dirty="0"/>
              <a:t> </a:t>
            </a:r>
            <a:r>
              <a:rPr lang="sr-Cyrl-CS" sz="2800" dirty="0"/>
              <a:t>и</a:t>
            </a:r>
            <a:r>
              <a:rPr lang="sr-Latn-CS" sz="2800" dirty="0"/>
              <a:t> </a:t>
            </a:r>
            <a:r>
              <a:rPr lang="sr-Cyrl-CS" sz="2800" dirty="0"/>
              <a:t>убризгавање</a:t>
            </a:r>
            <a:r>
              <a:rPr lang="sr-Latn-CS" sz="2800" dirty="0"/>
              <a:t> </a:t>
            </a:r>
            <a:r>
              <a:rPr lang="sr-Cyrl-CS" sz="2800" dirty="0"/>
              <a:t>одговарајућег</a:t>
            </a:r>
            <a:r>
              <a:rPr lang="sr-Latn-CS" sz="2800" dirty="0"/>
              <a:t> </a:t>
            </a:r>
            <a:r>
              <a:rPr lang="sr-Cyrl-CS" sz="2800" dirty="0"/>
              <a:t>контраста</a:t>
            </a:r>
            <a:r>
              <a:rPr lang="sr-Latn-CS" sz="2800" dirty="0"/>
              <a:t>. </a:t>
            </a:r>
          </a:p>
          <a:p>
            <a:pPr algn="just" eaLnBrk="1" hangingPunct="1">
              <a:spcAft>
                <a:spcPts val="300"/>
              </a:spcAft>
              <a:buFont typeface="Arial" charset="0"/>
              <a:buChar char="•"/>
              <a:defRPr/>
            </a:pPr>
            <a:endParaRPr lang="sr-Latn-CS" sz="2800" dirty="0"/>
          </a:p>
          <a:p>
            <a:pPr algn="just" eaLnBrk="1" hangingPunct="1">
              <a:spcAft>
                <a:spcPts val="300"/>
              </a:spcAft>
              <a:buFont typeface="Arial" charset="0"/>
              <a:buChar char="•"/>
              <a:defRPr/>
            </a:pPr>
            <a:r>
              <a:rPr lang="sr-Cyrl-CS" sz="2800" dirty="0"/>
              <a:t>Она</a:t>
            </a:r>
            <a:r>
              <a:rPr lang="sr-Latn-CS" sz="2800" dirty="0"/>
              <a:t> </a:t>
            </a:r>
            <a:r>
              <a:rPr lang="sr-Cyrl-CS" sz="2800" dirty="0"/>
              <a:t>је</a:t>
            </a:r>
            <a:r>
              <a:rPr lang="sr-Latn-CS" sz="2800" dirty="0"/>
              <a:t> </a:t>
            </a:r>
            <a:r>
              <a:rPr lang="sr-Cyrl-CS" sz="2800" dirty="0"/>
              <a:t>неопходна</a:t>
            </a:r>
            <a:r>
              <a:rPr lang="sr-Latn-CS" sz="2800" dirty="0"/>
              <a:t> </a:t>
            </a:r>
            <a:r>
              <a:rPr lang="sr-Cyrl-CS" sz="2800" dirty="0"/>
              <a:t>приликом</a:t>
            </a:r>
            <a:r>
              <a:rPr lang="sr-Latn-CS" sz="2800" dirty="0"/>
              <a:t> </a:t>
            </a:r>
            <a:r>
              <a:rPr lang="sr-Cyrl-CS" sz="2800" dirty="0"/>
              <a:t>постављања</a:t>
            </a:r>
            <a:r>
              <a:rPr lang="sr-Latn-CS" sz="2800" dirty="0"/>
              <a:t> </a:t>
            </a:r>
            <a:r>
              <a:rPr lang="sr-Cyrl-CS" sz="2800" dirty="0">
                <a:latin typeface="+mj-lt"/>
              </a:rPr>
              <a:t>индикација</a:t>
            </a:r>
            <a:r>
              <a:rPr lang="sr-Latn-CS" sz="2800" dirty="0">
                <a:latin typeface="+mj-lt"/>
              </a:rPr>
              <a:t> </a:t>
            </a:r>
            <a:r>
              <a:rPr lang="sr-Cyrl-CS" sz="2800" dirty="0">
                <a:latin typeface="+mj-lt"/>
              </a:rPr>
              <a:t>за</a:t>
            </a:r>
            <a:r>
              <a:rPr lang="sr-Latn-CS" sz="2800" dirty="0">
                <a:latin typeface="+mj-lt"/>
              </a:rPr>
              <a:t> </a:t>
            </a:r>
            <a:r>
              <a:rPr lang="sr-Cyrl-CS" sz="2800" dirty="0">
                <a:latin typeface="+mj-lt"/>
              </a:rPr>
              <a:t>оперативни</a:t>
            </a:r>
            <a:r>
              <a:rPr lang="sr-Latn-CS" sz="2800" dirty="0">
                <a:latin typeface="+mj-lt"/>
              </a:rPr>
              <a:t> </a:t>
            </a:r>
            <a:r>
              <a:rPr lang="sr-Cyrl-CS" sz="2800" dirty="0">
                <a:latin typeface="+mj-lt"/>
              </a:rPr>
              <a:t>захват</a:t>
            </a:r>
            <a:r>
              <a:rPr lang="sr-Latn-CS" sz="2800" dirty="0">
                <a:latin typeface="+mj-lt"/>
              </a:rPr>
              <a:t>.</a:t>
            </a:r>
          </a:p>
          <a:p>
            <a:pPr eaLnBrk="1" hangingPunct="1">
              <a:buFont typeface="Arial" charset="0"/>
              <a:buChar char="•"/>
              <a:defRPr/>
            </a:pPr>
            <a:endParaRPr lang="en-US" sz="2800" dirty="0"/>
          </a:p>
        </p:txBody>
      </p:sp>
      <p:pic>
        <p:nvPicPr>
          <p:cNvPr id="69636" name="Picture 5" descr="scan20_2">
            <a:extLst>
              <a:ext uri="{FF2B5EF4-FFF2-40B4-BE49-F238E27FC236}">
                <a16:creationId xmlns:a16="http://schemas.microsoft.com/office/drawing/2014/main" id="{9A9632EC-BB5D-4164-A46A-9FC6492067F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49850" y="2133600"/>
            <a:ext cx="3035300" cy="3429000"/>
          </a:xfrm>
          <a:noFill/>
        </p:spPr>
      </p:pic>
    </p:spTree>
  </p:cSld>
  <p:clrMapOvr>
    <a:masterClrMapping/>
  </p:clrMapOvr>
  <mc:AlternateContent xmlns:mc="http://schemas.openxmlformats.org/markup-compatibility/2006" xmlns:p14="http://schemas.microsoft.com/office/powerpoint/2010/main">
    <mc:Choice Requires="p14">
      <p:transition spd="slow" p14:dur="2000" advTm="6140"/>
    </mc:Choice>
    <mc:Fallback xmlns="">
      <p:transition spd="slow" advTm="614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3BEC1436-535A-4D86-B58E-907E286E4236}"/>
              </a:ext>
            </a:extLst>
          </p:cNvPr>
          <p:cNvSpPr>
            <a:spLocks noGrp="1" noChangeArrowheads="1"/>
          </p:cNvSpPr>
          <p:nvPr>
            <p:ph type="title"/>
          </p:nvPr>
        </p:nvSpPr>
        <p:spPr/>
        <p:txBody>
          <a:bodyPr/>
          <a:lstStyle/>
          <a:p>
            <a:pPr eaLnBrk="1" hangingPunct="1"/>
            <a:endParaRPr lang="en-US" altLang="en-US"/>
          </a:p>
        </p:txBody>
      </p:sp>
      <p:pic>
        <p:nvPicPr>
          <p:cNvPr id="70659" name="Picture 3" descr="scan20_1">
            <a:extLst>
              <a:ext uri="{FF2B5EF4-FFF2-40B4-BE49-F238E27FC236}">
                <a16:creationId xmlns:a16="http://schemas.microsoft.com/office/drawing/2014/main" id="{9124DCDB-5304-4C10-BFC0-7B8F730EA55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Tree>
  </p:cSld>
  <p:clrMapOvr>
    <a:masterClrMapping/>
  </p:clrMapOvr>
  <mc:AlternateContent xmlns:mc="http://schemas.openxmlformats.org/markup-compatibility/2006" xmlns:p14="http://schemas.microsoft.com/office/powerpoint/2010/main">
    <mc:Choice Requires="p14">
      <p:transition spd="slow" p14:dur="2000" advTm="3887"/>
    </mc:Choice>
    <mc:Fallback xmlns="">
      <p:transition spd="slow" advTm="3887"/>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EF20111D-81DF-4B5A-AFF0-BD60412DA1C9}"/>
              </a:ext>
            </a:extLst>
          </p:cNvPr>
          <p:cNvSpPr>
            <a:spLocks noGrp="1" noChangeArrowheads="1"/>
          </p:cNvSpPr>
          <p:nvPr>
            <p:ph type="title"/>
          </p:nvPr>
        </p:nvSpPr>
        <p:spPr/>
        <p:txBody>
          <a:bodyPr/>
          <a:lstStyle/>
          <a:p>
            <a:pPr eaLnBrk="1" hangingPunct="1"/>
            <a:r>
              <a:rPr lang="sr-Cyrl-CS" altLang="en-US" sz="6000"/>
              <a:t>Преглед</a:t>
            </a:r>
            <a:r>
              <a:rPr lang="en-US" altLang="en-US" sz="6000"/>
              <a:t> </a:t>
            </a:r>
            <a:r>
              <a:rPr lang="sr-Cyrl-CS" altLang="en-US" sz="6000"/>
              <a:t>крви</a:t>
            </a:r>
            <a:endParaRPr lang="en-US" altLang="en-US" sz="6000"/>
          </a:p>
        </p:txBody>
      </p:sp>
      <p:sp>
        <p:nvSpPr>
          <p:cNvPr id="71683" name="Rectangle 3">
            <a:extLst>
              <a:ext uri="{FF2B5EF4-FFF2-40B4-BE49-F238E27FC236}">
                <a16:creationId xmlns:a16="http://schemas.microsoft.com/office/drawing/2014/main" id="{5C5A6542-0E52-48C4-A99C-F58A4DCDB78A}"/>
              </a:ext>
            </a:extLst>
          </p:cNvPr>
          <p:cNvSpPr>
            <a:spLocks noGrp="1" noChangeArrowheads="1"/>
          </p:cNvSpPr>
          <p:nvPr>
            <p:ph idx="1"/>
          </p:nvPr>
        </p:nvSpPr>
        <p:spPr/>
        <p:txBody>
          <a:bodyPr/>
          <a:lstStyle/>
          <a:p>
            <a:pPr algn="just" eaLnBrk="1" hangingPunct="1"/>
            <a:r>
              <a:rPr lang="sr-Cyrl-CS" altLang="en-US" sz="4400"/>
              <a:t>од</a:t>
            </a:r>
            <a:r>
              <a:rPr lang="en-US" altLang="en-US" sz="4400"/>
              <a:t> </a:t>
            </a:r>
            <a:r>
              <a:rPr lang="sr-Cyrl-CS" altLang="en-US" sz="4400"/>
              <a:t>важности</a:t>
            </a:r>
            <a:r>
              <a:rPr lang="en-US" altLang="en-US" sz="4400"/>
              <a:t> </a:t>
            </a:r>
            <a:r>
              <a:rPr lang="sr-Cyrl-CS" altLang="en-US" sz="4400"/>
              <a:t>је</a:t>
            </a:r>
            <a:r>
              <a:rPr lang="en-US" altLang="en-US" sz="4400"/>
              <a:t> </a:t>
            </a:r>
            <a:r>
              <a:rPr lang="sr-Cyrl-CS" altLang="en-US" sz="4400"/>
              <a:t>вредност</a:t>
            </a:r>
            <a:r>
              <a:rPr lang="en-US" altLang="en-US" sz="4400"/>
              <a:t> </a:t>
            </a:r>
          </a:p>
          <a:p>
            <a:pPr lvl="3" algn="just" eaLnBrk="1" hangingPunct="1"/>
            <a:endParaRPr lang="en-US" altLang="en-US" sz="3200" b="1"/>
          </a:p>
          <a:p>
            <a:pPr lvl="3" algn="just" eaLnBrk="1" hangingPunct="1"/>
            <a:r>
              <a:rPr lang="sr-Cyrl-CS" altLang="en-US" sz="3200" b="1"/>
              <a:t>холестерола</a:t>
            </a:r>
            <a:r>
              <a:rPr lang="en-US" altLang="en-US" sz="3200" b="1"/>
              <a:t>, </a:t>
            </a:r>
          </a:p>
          <a:p>
            <a:pPr lvl="3" algn="just" eaLnBrk="1" hangingPunct="1"/>
            <a:endParaRPr lang="en-US" altLang="en-US" sz="3200" b="1"/>
          </a:p>
          <a:p>
            <a:pPr lvl="3" algn="just" eaLnBrk="1" hangingPunct="1"/>
            <a:r>
              <a:rPr lang="sr-Cyrl-CS" altLang="en-US" sz="3200" b="1"/>
              <a:t>протромбинског</a:t>
            </a:r>
            <a:r>
              <a:rPr lang="en-US" altLang="en-US" sz="3200" b="1"/>
              <a:t> </a:t>
            </a:r>
            <a:r>
              <a:rPr lang="sr-Cyrl-CS" altLang="en-US" sz="3200" b="1"/>
              <a:t>времена</a:t>
            </a:r>
            <a:r>
              <a:rPr lang="en-US" altLang="en-US" sz="3200" b="1"/>
              <a:t>, </a:t>
            </a:r>
          </a:p>
          <a:p>
            <a:pPr lvl="3" algn="just" eaLnBrk="1" hangingPunct="1"/>
            <a:endParaRPr lang="en-US" altLang="en-US" sz="3200" b="1"/>
          </a:p>
          <a:p>
            <a:pPr lvl="3" algn="just" eaLnBrk="1" hangingPunct="1"/>
            <a:r>
              <a:rPr lang="sr-Cyrl-CS" altLang="en-US" sz="3200" b="1"/>
              <a:t>време</a:t>
            </a:r>
            <a:r>
              <a:rPr lang="en-US" altLang="en-US" sz="3200" b="1"/>
              <a:t> </a:t>
            </a:r>
            <a:r>
              <a:rPr lang="sr-Cyrl-CS" altLang="en-US" sz="3200" b="1"/>
              <a:t>крварења</a:t>
            </a:r>
            <a:r>
              <a:rPr lang="en-US" altLang="en-US" sz="3200" b="1"/>
              <a:t> </a:t>
            </a:r>
            <a:r>
              <a:rPr lang="sr-Cyrl-CS" altLang="en-US" sz="3200" b="1"/>
              <a:t>и</a:t>
            </a:r>
            <a:r>
              <a:rPr lang="en-US" altLang="en-US" sz="3200" b="1"/>
              <a:t> </a:t>
            </a:r>
            <a:r>
              <a:rPr lang="sr-Cyrl-CS" altLang="en-US" sz="3200" b="1"/>
              <a:t>коагулације</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11085"/>
    </mc:Choice>
    <mc:Fallback xmlns="">
      <p:transition spd="slow" advTm="11085"/>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A6A592D8-DFB2-4F1D-A578-483B6CE487CB}"/>
              </a:ext>
            </a:extLst>
          </p:cNvPr>
          <p:cNvSpPr>
            <a:spLocks noGrp="1" noChangeArrowheads="1"/>
          </p:cNvSpPr>
          <p:nvPr>
            <p:ph type="title"/>
          </p:nvPr>
        </p:nvSpPr>
        <p:spPr>
          <a:xfrm>
            <a:off x="457200" y="228600"/>
            <a:ext cx="8229600" cy="914400"/>
          </a:xfrm>
        </p:spPr>
        <p:txBody>
          <a:bodyPr/>
          <a:lstStyle/>
          <a:p>
            <a:pPr eaLnBrk="1" hangingPunct="1"/>
            <a:r>
              <a:rPr lang="sr-Cyrl-CS" altLang="en-US" sz="4000" b="1" u="sng">
                <a:solidFill>
                  <a:srgbClr val="FFFF00"/>
                </a:solidFill>
              </a:rPr>
              <a:t>Палпација</a:t>
            </a:r>
            <a:r>
              <a:rPr lang="en-US" altLang="en-US" sz="4000" b="1" u="sng">
                <a:solidFill>
                  <a:srgbClr val="FFFF00"/>
                </a:solidFill>
              </a:rPr>
              <a:t> </a:t>
            </a:r>
            <a:r>
              <a:rPr lang="sr-Cyrl-CS" altLang="en-US" sz="4000" b="1" u="sng">
                <a:solidFill>
                  <a:srgbClr val="FFFF00"/>
                </a:solidFill>
              </a:rPr>
              <a:t>површних</a:t>
            </a:r>
            <a:r>
              <a:rPr lang="en-US" altLang="en-US" sz="4000" b="1" u="sng">
                <a:solidFill>
                  <a:srgbClr val="FFFF00"/>
                </a:solidFill>
              </a:rPr>
              <a:t> </a:t>
            </a:r>
            <a:r>
              <a:rPr lang="sr-Cyrl-CS" altLang="en-US" sz="4000" b="1" u="sng">
                <a:solidFill>
                  <a:srgbClr val="FFFF00"/>
                </a:solidFill>
              </a:rPr>
              <a:t>артерија</a:t>
            </a:r>
            <a:endParaRPr lang="en-US" altLang="en-US" sz="4000" b="1" u="sng">
              <a:solidFill>
                <a:srgbClr val="FFFF00"/>
              </a:solidFill>
            </a:endParaRPr>
          </a:p>
        </p:txBody>
      </p:sp>
      <p:pic>
        <p:nvPicPr>
          <p:cNvPr id="72707" name="Picture 6">
            <a:extLst>
              <a:ext uri="{FF2B5EF4-FFF2-40B4-BE49-F238E27FC236}">
                <a16:creationId xmlns:a16="http://schemas.microsoft.com/office/drawing/2014/main" id="{81A5A226-1E40-4AD5-AB62-B130B635D6B2}"/>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563688" y="1687513"/>
            <a:ext cx="1825625" cy="1997075"/>
          </a:xfrm>
          <a:noFill/>
        </p:spPr>
      </p:pic>
      <p:pic>
        <p:nvPicPr>
          <p:cNvPr id="72708" name="Picture 7">
            <a:extLst>
              <a:ext uri="{FF2B5EF4-FFF2-40B4-BE49-F238E27FC236}">
                <a16:creationId xmlns:a16="http://schemas.microsoft.com/office/drawing/2014/main" id="{80FD86EE-534B-4961-9D2A-6B2A4804FCF1}"/>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990600" y="4343400"/>
            <a:ext cx="2887663" cy="2171700"/>
          </a:xfrm>
          <a:noFill/>
        </p:spPr>
      </p:pic>
      <p:sp>
        <p:nvSpPr>
          <p:cNvPr id="201731" name="Rectangle 3">
            <a:extLst>
              <a:ext uri="{FF2B5EF4-FFF2-40B4-BE49-F238E27FC236}">
                <a16:creationId xmlns:a16="http://schemas.microsoft.com/office/drawing/2014/main" id="{25580999-DAA7-4C83-9613-660C546A28E0}"/>
              </a:ext>
            </a:extLst>
          </p:cNvPr>
          <p:cNvSpPr>
            <a:spLocks noGrp="1" noChangeArrowheads="1"/>
          </p:cNvSpPr>
          <p:nvPr>
            <p:ph type="body" sz="half" idx="3"/>
          </p:nvPr>
        </p:nvSpPr>
        <p:spPr>
          <a:xfrm>
            <a:off x="4648200" y="1600200"/>
            <a:ext cx="3962400" cy="4419600"/>
          </a:xfrm>
        </p:spPr>
        <p:txBody>
          <a:bodyPr rtlCol="0">
            <a:normAutofit/>
          </a:bodyPr>
          <a:lstStyle/>
          <a:p>
            <a:pPr algn="just" eaLnBrk="1" fontAlgn="auto" hangingPunct="1">
              <a:lnSpc>
                <a:spcPct val="80000"/>
              </a:lnSpc>
              <a:spcAft>
                <a:spcPts val="0"/>
              </a:spcAft>
              <a:defRPr/>
            </a:pPr>
            <a:r>
              <a:rPr lang="sr-Cyrl-CS" sz="2800" b="1" u="sng" dirty="0">
                <a:solidFill>
                  <a:srgbClr val="FFFF00"/>
                </a:solidFill>
                <a:effectLst>
                  <a:outerShdw blurRad="38100" dist="38100" dir="2700000" algn="tl">
                    <a:srgbClr val="000000"/>
                  </a:outerShdw>
                </a:effectLst>
              </a:rPr>
              <a:t>а</a:t>
            </a:r>
            <a:r>
              <a:rPr lang="en-US" sz="2800" b="1" u="sng" dirty="0">
                <a:solidFill>
                  <a:srgbClr val="FFFF00"/>
                </a:solidFill>
                <a:effectLst>
                  <a:outerShdw blurRad="38100" dist="38100" dir="2700000" algn="tl">
                    <a:srgbClr val="000000"/>
                  </a:outerShdw>
                </a:effectLst>
              </a:rPr>
              <a:t>.</a:t>
            </a:r>
            <a:r>
              <a:rPr lang="sr-Latn-CS" sz="2800" b="1" u="sng" dirty="0">
                <a:solidFill>
                  <a:srgbClr val="FFFF00"/>
                </a:solidFill>
                <a:effectLst>
                  <a:outerShdw blurRad="38100" dist="38100" dir="2700000" algn="tl">
                    <a:srgbClr val="000000"/>
                  </a:outerShdw>
                </a:effectLst>
              </a:rPr>
              <a:t>dorsalis pedis </a:t>
            </a:r>
            <a:r>
              <a:rPr lang="en-US" sz="2800" dirty="0"/>
              <a:t> </a:t>
            </a:r>
            <a:r>
              <a:rPr lang="sr-Latn-CS" sz="2800" dirty="0"/>
              <a:t>a</a:t>
            </a:r>
            <a:r>
              <a:rPr lang="sr-Cyrl-CS" sz="2800" dirty="0"/>
              <a:t>ко се не</a:t>
            </a:r>
            <a:r>
              <a:rPr lang="en-US" sz="2800" dirty="0"/>
              <a:t> </a:t>
            </a:r>
            <a:r>
              <a:rPr lang="sr-Cyrl-CS" sz="2800" dirty="0"/>
              <a:t>палпира</a:t>
            </a:r>
            <a:r>
              <a:rPr lang="en-US" sz="2800" dirty="0"/>
              <a:t>, </a:t>
            </a:r>
            <a:r>
              <a:rPr lang="sr-Cyrl-CS" sz="2800" dirty="0"/>
              <a:t>значи</a:t>
            </a:r>
            <a:r>
              <a:rPr lang="en-US" sz="2800" dirty="0"/>
              <a:t> </a:t>
            </a:r>
            <a:r>
              <a:rPr lang="sr-Cyrl-CS" sz="2800" dirty="0"/>
              <a:t>да</a:t>
            </a:r>
            <a:r>
              <a:rPr lang="en-US" sz="2800" dirty="0"/>
              <a:t> </a:t>
            </a:r>
            <a:r>
              <a:rPr lang="sr-Cyrl-CS" sz="2800" dirty="0"/>
              <a:t>је</a:t>
            </a:r>
            <a:r>
              <a:rPr lang="en-US" sz="2800" dirty="0"/>
              <a:t> </a:t>
            </a:r>
            <a:r>
              <a:rPr lang="sr-Cyrl-CS" sz="2800" dirty="0"/>
              <a:t>артерија</a:t>
            </a:r>
            <a:r>
              <a:rPr lang="en-US" sz="2800" dirty="0"/>
              <a:t> </a:t>
            </a:r>
            <a:r>
              <a:rPr lang="sr-Cyrl-CS" sz="2800" dirty="0"/>
              <a:t>зачепљена</a:t>
            </a:r>
            <a:r>
              <a:rPr lang="en-US" sz="2800" dirty="0"/>
              <a:t> </a:t>
            </a:r>
            <a:r>
              <a:rPr lang="sr-Cyrl-CS" sz="2800" dirty="0"/>
              <a:t>проксимално</a:t>
            </a:r>
            <a:r>
              <a:rPr lang="en-US" sz="2800" dirty="0"/>
              <a:t>. </a:t>
            </a:r>
          </a:p>
          <a:p>
            <a:pPr algn="just" eaLnBrk="1" fontAlgn="auto" hangingPunct="1">
              <a:lnSpc>
                <a:spcPct val="80000"/>
              </a:lnSpc>
              <a:spcAft>
                <a:spcPts val="0"/>
              </a:spcAft>
              <a:defRPr/>
            </a:pPr>
            <a:r>
              <a:rPr lang="sr-Cyrl-CS" sz="2800" dirty="0"/>
              <a:t>Ослабљен</a:t>
            </a:r>
            <a:r>
              <a:rPr lang="en-US" sz="2800" dirty="0"/>
              <a:t> </a:t>
            </a:r>
            <a:r>
              <a:rPr lang="sr-Cyrl-CS" sz="2800" dirty="0"/>
              <a:t>пулс</a:t>
            </a:r>
            <a:r>
              <a:rPr lang="en-US" sz="2800" dirty="0"/>
              <a:t> </a:t>
            </a:r>
            <a:r>
              <a:rPr lang="sr-Cyrl-CS" sz="2800" dirty="0"/>
              <a:t>указује</a:t>
            </a:r>
            <a:r>
              <a:rPr lang="en-US" sz="2800" dirty="0"/>
              <a:t> </a:t>
            </a:r>
            <a:r>
              <a:rPr lang="sr-Cyrl-CS" sz="2800" dirty="0"/>
              <a:t>на</a:t>
            </a:r>
            <a:r>
              <a:rPr lang="en-US" sz="2800" dirty="0"/>
              <a:t> </a:t>
            </a:r>
            <a:r>
              <a:rPr lang="sr-Cyrl-CS" sz="2800" dirty="0"/>
              <a:t>обољење</a:t>
            </a:r>
            <a:r>
              <a:rPr lang="en-US" sz="2800" dirty="0"/>
              <a:t> </a:t>
            </a:r>
            <a:r>
              <a:rPr lang="sr-Cyrl-CS" sz="2800" dirty="0"/>
              <a:t>периферних</a:t>
            </a:r>
            <a:r>
              <a:rPr lang="en-US" sz="2800" dirty="0"/>
              <a:t> </a:t>
            </a:r>
            <a:r>
              <a:rPr lang="sr-Cyrl-CS" sz="2800" dirty="0"/>
              <a:t>артерија</a:t>
            </a:r>
            <a:r>
              <a:rPr lang="en-US" sz="2800" dirty="0"/>
              <a:t> </a:t>
            </a:r>
            <a:r>
              <a:rPr lang="sr-Cyrl-CS" sz="2800" dirty="0"/>
              <a:t>и</a:t>
            </a:r>
            <a:r>
              <a:rPr lang="en-US" sz="2800" dirty="0"/>
              <a:t> </a:t>
            </a:r>
            <a:r>
              <a:rPr lang="sr-Cyrl-CS" sz="2800" dirty="0"/>
              <a:t>могуће</a:t>
            </a:r>
            <a:r>
              <a:rPr lang="en-US" sz="2800" dirty="0"/>
              <a:t> </a:t>
            </a:r>
            <a:r>
              <a:rPr lang="sr-Cyrl-CS" sz="2800" dirty="0"/>
              <a:t>зачепљење</a:t>
            </a:r>
            <a:r>
              <a:rPr lang="en-US" sz="2800" dirty="0"/>
              <a:t>.</a:t>
            </a:r>
            <a:endParaRPr lang="en-US" sz="2800" b="1" dirty="0"/>
          </a:p>
          <a:p>
            <a:pPr algn="just" eaLnBrk="1" fontAlgn="auto" hangingPunct="1">
              <a:lnSpc>
                <a:spcPct val="80000"/>
              </a:lnSpc>
              <a:spcAft>
                <a:spcPts val="0"/>
              </a:spcAft>
              <a:defRPr/>
            </a:pPr>
            <a:endParaRPr lang="en-GB" sz="2800" b="1" dirty="0"/>
          </a:p>
          <a:p>
            <a:pPr algn="just" eaLnBrk="1" fontAlgn="auto" hangingPunct="1">
              <a:lnSpc>
                <a:spcPct val="80000"/>
              </a:lnSpc>
              <a:spcAft>
                <a:spcPts val="0"/>
              </a:spcAft>
              <a:defRPr/>
            </a:pPr>
            <a:r>
              <a:rPr lang="sr-Cyrl-CS" sz="2800" b="1" u="sng" dirty="0">
                <a:solidFill>
                  <a:srgbClr val="FFFF00"/>
                </a:solidFill>
              </a:rPr>
              <a:t>А</a:t>
            </a:r>
            <a:r>
              <a:rPr lang="en-GB" sz="2800" b="1" u="sng" dirty="0">
                <a:solidFill>
                  <a:srgbClr val="FFFF00"/>
                </a:solidFill>
              </a:rPr>
              <a:t>.</a:t>
            </a:r>
            <a:r>
              <a:rPr lang="sr-Latn-CS" sz="2800" b="1" u="sng" dirty="0">
                <a:solidFill>
                  <a:srgbClr val="FFFF00"/>
                </a:solidFill>
              </a:rPr>
              <a:t>tibialis posterior</a:t>
            </a:r>
          </a:p>
        </p:txBody>
      </p:sp>
    </p:spTree>
  </p:cSld>
  <p:clrMapOvr>
    <a:masterClrMapping/>
  </p:clrMapOvr>
  <mc:AlternateContent xmlns:mc="http://schemas.openxmlformats.org/markup-compatibility/2006" xmlns:p14="http://schemas.microsoft.com/office/powerpoint/2010/main">
    <mc:Choice Requires="p14">
      <p:transition spd="slow" p14:dur="2000" advTm="11039"/>
    </mc:Choice>
    <mc:Fallback xmlns="">
      <p:transition spd="slow" advTm="11039"/>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C0F87631-BE7C-4C3A-81C9-35264CCA0C73}"/>
              </a:ext>
            </a:extLst>
          </p:cNvPr>
          <p:cNvSpPr>
            <a:spLocks noGrp="1" noChangeArrowheads="1"/>
          </p:cNvSpPr>
          <p:nvPr>
            <p:ph type="title"/>
          </p:nvPr>
        </p:nvSpPr>
        <p:spPr/>
        <p:txBody>
          <a:bodyPr/>
          <a:lstStyle/>
          <a:p>
            <a:pPr eaLnBrk="1" hangingPunct="1"/>
            <a:r>
              <a:rPr lang="sr-Cyrl-CS" altLang="en-US" sz="3200" b="1"/>
              <a:t>Објективни</a:t>
            </a:r>
            <a:r>
              <a:rPr lang="en-US" altLang="en-US" sz="3200" b="1"/>
              <a:t> </a:t>
            </a:r>
            <a:r>
              <a:rPr lang="sr-Cyrl-CS" altLang="en-US" sz="3200" b="1"/>
              <a:t>знаци</a:t>
            </a:r>
            <a:endParaRPr lang="en-US" altLang="en-US" sz="3200" b="1"/>
          </a:p>
        </p:txBody>
      </p:sp>
      <p:sp>
        <p:nvSpPr>
          <p:cNvPr id="202755" name="Rectangle 3">
            <a:extLst>
              <a:ext uri="{FF2B5EF4-FFF2-40B4-BE49-F238E27FC236}">
                <a16:creationId xmlns:a16="http://schemas.microsoft.com/office/drawing/2014/main" id="{73D0E869-03C4-461E-A4DD-E85424943C02}"/>
              </a:ext>
            </a:extLst>
          </p:cNvPr>
          <p:cNvSpPr>
            <a:spLocks noGrp="1" noChangeArrowheads="1"/>
          </p:cNvSpPr>
          <p:nvPr>
            <p:ph type="body" sz="half" idx="1"/>
          </p:nvPr>
        </p:nvSpPr>
        <p:spPr>
          <a:xfrm>
            <a:off x="152400" y="1600200"/>
            <a:ext cx="5410200" cy="5257800"/>
          </a:xfrm>
        </p:spPr>
        <p:txBody>
          <a:bodyPr rtlCol="0">
            <a:normAutofit/>
          </a:bodyPr>
          <a:lstStyle/>
          <a:p>
            <a:pPr algn="just" eaLnBrk="1" fontAlgn="auto" hangingPunct="1">
              <a:lnSpc>
                <a:spcPct val="80000"/>
              </a:lnSpc>
              <a:spcAft>
                <a:spcPts val="0"/>
              </a:spcAft>
              <a:defRPr/>
            </a:pPr>
            <a:r>
              <a:rPr lang="sr-Cyrl-CS" sz="2600" b="1" u="sng" dirty="0">
                <a:solidFill>
                  <a:srgbClr val="FFFF00"/>
                </a:solidFill>
                <a:effectLst>
                  <a:outerShdw blurRad="38100" dist="38100" dir="2700000" algn="tl">
                    <a:srgbClr val="000000"/>
                  </a:outerShdw>
                </a:effectLst>
              </a:rPr>
              <a:t>Рачов</a:t>
            </a:r>
            <a:r>
              <a:rPr lang="en-US" sz="2600" b="1" u="sng" dirty="0">
                <a:solidFill>
                  <a:srgbClr val="FFFF00"/>
                </a:solidFill>
                <a:effectLst>
                  <a:outerShdw blurRad="38100" dist="38100" dir="2700000" algn="tl">
                    <a:srgbClr val="000000"/>
                  </a:outerShdw>
                </a:effectLst>
              </a:rPr>
              <a:t> (</a:t>
            </a:r>
            <a:r>
              <a:rPr lang="sr-Latn-CS" sz="2600" b="1" u="sng" dirty="0">
                <a:solidFill>
                  <a:srgbClr val="FFFF00"/>
                </a:solidFill>
                <a:effectLst>
                  <a:outerShdw blurRad="38100" dist="38100" dir="2700000" algn="tl">
                    <a:srgbClr val="000000"/>
                  </a:outerShdw>
                </a:effectLst>
              </a:rPr>
              <a:t>Ratch</a:t>
            </a:r>
            <a:r>
              <a:rPr lang="en-US" sz="2600" b="1" u="sng" dirty="0">
                <a:solidFill>
                  <a:srgbClr val="FFFF00"/>
                </a:solidFill>
                <a:effectLst>
                  <a:outerShdw blurRad="38100" dist="38100" dir="2700000" algn="tl">
                    <a:srgbClr val="000000"/>
                  </a:outerShdw>
                </a:effectLst>
              </a:rPr>
              <a:t>) </a:t>
            </a:r>
            <a:r>
              <a:rPr lang="sr-Cyrl-CS" sz="2600" b="1" u="sng" dirty="0">
                <a:solidFill>
                  <a:srgbClr val="FFFF00"/>
                </a:solidFill>
                <a:effectLst>
                  <a:outerShdw blurRad="38100" dist="38100" dir="2700000" algn="tl">
                    <a:srgbClr val="000000"/>
                  </a:outerShdw>
                </a:effectLst>
              </a:rPr>
              <a:t>тест</a:t>
            </a:r>
            <a:r>
              <a:rPr lang="en-US" sz="2600" b="1" dirty="0"/>
              <a:t> </a:t>
            </a:r>
            <a:r>
              <a:rPr lang="sr-Cyrl-CS" sz="2600" dirty="0"/>
              <a:t>служи</a:t>
            </a:r>
            <a:r>
              <a:rPr lang="en-US" sz="2600" dirty="0"/>
              <a:t> </a:t>
            </a:r>
            <a:r>
              <a:rPr lang="sr-Cyrl-CS" sz="2600" dirty="0"/>
              <a:t>за</a:t>
            </a:r>
            <a:r>
              <a:rPr lang="en-US" sz="2600" dirty="0"/>
              <a:t> </a:t>
            </a:r>
            <a:r>
              <a:rPr lang="sr-Cyrl-CS" sz="2600" dirty="0"/>
              <a:t>испитивање</a:t>
            </a:r>
            <a:r>
              <a:rPr lang="en-US" sz="2600" dirty="0"/>
              <a:t> </a:t>
            </a:r>
            <a:r>
              <a:rPr lang="sr-Cyrl-CS" sz="2600" dirty="0"/>
              <a:t>циркулације</a:t>
            </a:r>
            <a:r>
              <a:rPr lang="en-US" sz="2600" dirty="0"/>
              <a:t> </a:t>
            </a:r>
            <a:r>
              <a:rPr lang="sr-Cyrl-CS" sz="2600" dirty="0"/>
              <a:t>крви</a:t>
            </a:r>
            <a:r>
              <a:rPr lang="en-US" sz="2600" dirty="0"/>
              <a:t> </a:t>
            </a:r>
            <a:r>
              <a:rPr lang="sr-Cyrl-CS" sz="2600" dirty="0"/>
              <a:t>у</a:t>
            </a:r>
            <a:r>
              <a:rPr lang="en-US" sz="2600" dirty="0"/>
              <a:t> </a:t>
            </a:r>
            <a:r>
              <a:rPr lang="sr-Cyrl-CS" sz="2600" dirty="0"/>
              <a:t>кожи</a:t>
            </a:r>
            <a:r>
              <a:rPr lang="en-US" sz="2600" dirty="0"/>
              <a:t>. </a:t>
            </a:r>
            <a:r>
              <a:rPr lang="sr-Cyrl-CS" sz="2600" dirty="0"/>
              <a:t>Болесник легне на</a:t>
            </a:r>
            <a:r>
              <a:rPr lang="en-US" sz="2600" dirty="0"/>
              <a:t> </a:t>
            </a:r>
            <a:r>
              <a:rPr lang="sr-Cyrl-CS" sz="2600" dirty="0"/>
              <a:t>леђа</a:t>
            </a:r>
            <a:r>
              <a:rPr lang="en-US" sz="2600" dirty="0"/>
              <a:t>, </a:t>
            </a:r>
            <a:r>
              <a:rPr lang="sr-Cyrl-CS" sz="2600" dirty="0"/>
              <a:t>обе</a:t>
            </a:r>
            <a:r>
              <a:rPr lang="en-US" sz="2600" dirty="0"/>
              <a:t> </a:t>
            </a:r>
            <a:r>
              <a:rPr lang="sr-Cyrl-CS" sz="2600" dirty="0"/>
              <a:t>ноге</a:t>
            </a:r>
            <a:r>
              <a:rPr lang="en-US" sz="2600" dirty="0"/>
              <a:t> </a:t>
            </a:r>
            <a:r>
              <a:rPr lang="sr-Cyrl-CS" sz="2600" dirty="0"/>
              <a:t>под</a:t>
            </a:r>
            <a:r>
              <a:rPr lang="en-US" sz="2600" dirty="0"/>
              <a:t> </a:t>
            </a:r>
            <a:r>
              <a:rPr lang="sr-Cyrl-CS" sz="2600" dirty="0"/>
              <a:t>углом</a:t>
            </a:r>
            <a:r>
              <a:rPr lang="en-US" sz="2600" dirty="0"/>
              <a:t> </a:t>
            </a:r>
            <a:r>
              <a:rPr lang="sr-Cyrl-CS" sz="2600" dirty="0"/>
              <a:t>од</a:t>
            </a:r>
            <a:r>
              <a:rPr lang="en-US" sz="2600" dirty="0"/>
              <a:t> </a:t>
            </a:r>
            <a:r>
              <a:rPr lang="en-US" sz="2600" dirty="0">
                <a:solidFill>
                  <a:srgbClr val="FFFF00"/>
                </a:solidFill>
              </a:rPr>
              <a:t>90 </a:t>
            </a:r>
            <a:r>
              <a:rPr lang="sr-Cyrl-CS" sz="2600" dirty="0">
                <a:solidFill>
                  <a:srgbClr val="FFFF00"/>
                </a:solidFill>
              </a:rPr>
              <a:t>степени</a:t>
            </a:r>
            <a:r>
              <a:rPr lang="en-US" sz="2600" dirty="0"/>
              <a:t> </a:t>
            </a:r>
            <a:r>
              <a:rPr lang="sr-Cyrl-CS" sz="2600" dirty="0"/>
              <a:t>и</a:t>
            </a:r>
            <a:r>
              <a:rPr lang="en-US" sz="2600" dirty="0"/>
              <a:t> </a:t>
            </a:r>
            <a:r>
              <a:rPr lang="sr-Cyrl-CS" sz="2600" dirty="0"/>
              <a:t>у</a:t>
            </a:r>
            <a:r>
              <a:rPr lang="en-US" sz="2600" dirty="0"/>
              <a:t> </a:t>
            </a:r>
            <a:r>
              <a:rPr lang="sr-Cyrl-CS" sz="2600" dirty="0"/>
              <a:t>току</a:t>
            </a:r>
            <a:r>
              <a:rPr lang="en-US" sz="2600" dirty="0"/>
              <a:t> </a:t>
            </a:r>
            <a:r>
              <a:rPr lang="sr-Cyrl-CS" sz="2600" dirty="0"/>
              <a:t>2 мин прави</a:t>
            </a:r>
            <a:r>
              <a:rPr lang="en-US" sz="2600" dirty="0"/>
              <a:t> </a:t>
            </a:r>
            <a:r>
              <a:rPr lang="sr-Cyrl-CS" sz="2600" dirty="0"/>
              <a:t>покрете</a:t>
            </a:r>
            <a:r>
              <a:rPr lang="en-US" sz="2600" dirty="0"/>
              <a:t> </a:t>
            </a:r>
            <a:r>
              <a:rPr lang="sr-Cyrl-CS" sz="2600" dirty="0"/>
              <a:t>напред</a:t>
            </a:r>
            <a:r>
              <a:rPr lang="en-US" sz="2600" dirty="0"/>
              <a:t>-</a:t>
            </a:r>
            <a:r>
              <a:rPr lang="sr-Cyrl-CS" sz="2600" dirty="0"/>
              <a:t>назад стопалима</a:t>
            </a:r>
            <a:r>
              <a:rPr lang="en-US" sz="2600" dirty="0"/>
              <a:t>. </a:t>
            </a:r>
            <a:r>
              <a:rPr lang="sr-Cyrl-CS" sz="2600" dirty="0"/>
              <a:t>Када</a:t>
            </a:r>
            <a:r>
              <a:rPr lang="en-US" sz="2600" dirty="0"/>
              <a:t> </a:t>
            </a:r>
            <a:r>
              <a:rPr lang="sr-Cyrl-CS" sz="2600" dirty="0"/>
              <a:t>седне</a:t>
            </a:r>
            <a:r>
              <a:rPr lang="en-US" sz="2600" dirty="0"/>
              <a:t> </a:t>
            </a:r>
            <a:r>
              <a:rPr lang="sr-Cyrl-CS" sz="2600" dirty="0"/>
              <a:t>на</a:t>
            </a:r>
            <a:r>
              <a:rPr lang="en-US" sz="2600" dirty="0"/>
              <a:t> </a:t>
            </a:r>
            <a:r>
              <a:rPr lang="sr-Cyrl-CS" sz="2600" dirty="0"/>
              <a:t>кревет</a:t>
            </a:r>
            <a:r>
              <a:rPr lang="en-US" sz="2600" dirty="0"/>
              <a:t> </a:t>
            </a:r>
            <a:r>
              <a:rPr lang="sr-Cyrl-CS" sz="2600" dirty="0"/>
              <a:t>и</a:t>
            </a:r>
            <a:r>
              <a:rPr lang="en-US" sz="2600" dirty="0"/>
              <a:t> </a:t>
            </a:r>
            <a:r>
              <a:rPr lang="sr-Cyrl-CS" sz="2600" dirty="0"/>
              <a:t>спусти</a:t>
            </a:r>
            <a:r>
              <a:rPr lang="en-US" sz="2600" dirty="0"/>
              <a:t> </a:t>
            </a:r>
            <a:r>
              <a:rPr lang="sr-Cyrl-CS" sz="2600" dirty="0"/>
              <a:t>ноге:</a:t>
            </a:r>
            <a:r>
              <a:rPr lang="en-US" sz="2600" dirty="0"/>
              <a:t> </a:t>
            </a:r>
            <a:endParaRPr lang="sr-Latn-CS" sz="2600" dirty="0"/>
          </a:p>
          <a:p>
            <a:pPr lvl="1" algn="just" eaLnBrk="1" fontAlgn="auto" hangingPunct="1">
              <a:lnSpc>
                <a:spcPct val="80000"/>
              </a:lnSpc>
              <a:spcAft>
                <a:spcPts val="0"/>
              </a:spcAft>
              <a:defRPr/>
            </a:pPr>
            <a:r>
              <a:rPr lang="sr-Cyrl-CS" sz="2600" u="sng" dirty="0"/>
              <a:t>При</a:t>
            </a:r>
            <a:r>
              <a:rPr lang="en-US" sz="2600" u="sng" dirty="0"/>
              <a:t> </a:t>
            </a:r>
            <a:r>
              <a:rPr lang="sr-Cyrl-CS" sz="2600" u="sng" dirty="0"/>
              <a:t>обољењу</a:t>
            </a:r>
            <a:r>
              <a:rPr lang="en-US" sz="2600" u="sng" dirty="0"/>
              <a:t> </a:t>
            </a:r>
            <a:r>
              <a:rPr lang="sr-Cyrl-CS" sz="2600" u="sng" dirty="0"/>
              <a:t>периферних</a:t>
            </a:r>
            <a:r>
              <a:rPr lang="en-US" sz="2600" u="sng" dirty="0"/>
              <a:t> </a:t>
            </a:r>
            <a:r>
              <a:rPr lang="sr-Cyrl-CS" sz="2600" u="sng" dirty="0"/>
              <a:t>артерија</a:t>
            </a:r>
            <a:r>
              <a:rPr lang="en-US" sz="2600" dirty="0"/>
              <a:t>, </a:t>
            </a:r>
            <a:r>
              <a:rPr lang="sr-Cyrl-CS" sz="2600" dirty="0"/>
              <a:t>кожа</a:t>
            </a:r>
            <a:r>
              <a:rPr lang="en-US" sz="2600" dirty="0"/>
              <a:t> </a:t>
            </a:r>
            <a:r>
              <a:rPr lang="sr-Cyrl-CS" sz="2600" dirty="0"/>
              <a:t>на</a:t>
            </a:r>
            <a:r>
              <a:rPr lang="en-US" sz="2600" dirty="0"/>
              <a:t> </a:t>
            </a:r>
            <a:r>
              <a:rPr lang="sr-Cyrl-CS" sz="2600" dirty="0"/>
              <a:t>стопалу</a:t>
            </a:r>
            <a:r>
              <a:rPr lang="en-US" sz="2600" dirty="0"/>
              <a:t> </a:t>
            </a:r>
            <a:r>
              <a:rPr lang="sr-Cyrl-CS" sz="2600" dirty="0"/>
              <a:t>постаје</a:t>
            </a:r>
            <a:r>
              <a:rPr lang="en-US" sz="2600" dirty="0"/>
              <a:t> </a:t>
            </a:r>
            <a:r>
              <a:rPr lang="sr-Cyrl-CS" sz="2600" dirty="0"/>
              <a:t>бледа</a:t>
            </a:r>
            <a:r>
              <a:rPr lang="en-US" sz="2600" dirty="0"/>
              <a:t>. </a:t>
            </a:r>
            <a:endParaRPr lang="sr-Latn-CS" sz="2600" dirty="0"/>
          </a:p>
          <a:p>
            <a:pPr lvl="1" algn="just" eaLnBrk="1" fontAlgn="auto" hangingPunct="1">
              <a:lnSpc>
                <a:spcPct val="80000"/>
              </a:lnSpc>
              <a:spcAft>
                <a:spcPts val="0"/>
              </a:spcAft>
              <a:defRPr/>
            </a:pPr>
            <a:r>
              <a:rPr lang="sr-Cyrl-CS" sz="2600" u="sng" dirty="0"/>
              <a:t>Код</a:t>
            </a:r>
            <a:r>
              <a:rPr lang="en-US" sz="2600" u="sng" dirty="0"/>
              <a:t> </a:t>
            </a:r>
            <a:r>
              <a:rPr lang="sr-Cyrl-CS" sz="2600" u="sng" dirty="0"/>
              <a:t>здравих</a:t>
            </a:r>
            <a:r>
              <a:rPr lang="en-US" sz="2600" u="sng" dirty="0"/>
              <a:t> </a:t>
            </a:r>
            <a:r>
              <a:rPr lang="sr-Cyrl-CS" sz="2600" u="sng" dirty="0"/>
              <a:t>артерија</a:t>
            </a:r>
            <a:r>
              <a:rPr lang="en-US" sz="2600" dirty="0"/>
              <a:t> </a:t>
            </a:r>
            <a:r>
              <a:rPr lang="sr-Cyrl-CS" sz="2600" dirty="0"/>
              <a:t>кожа</a:t>
            </a:r>
            <a:r>
              <a:rPr lang="en-US" sz="2600" dirty="0"/>
              <a:t> </a:t>
            </a:r>
            <a:r>
              <a:rPr lang="sr-Cyrl-CS" sz="2600" dirty="0"/>
              <a:t>на</a:t>
            </a:r>
            <a:r>
              <a:rPr lang="en-US" sz="2600" dirty="0"/>
              <a:t> </a:t>
            </a:r>
            <a:r>
              <a:rPr lang="sr-Cyrl-CS" sz="2600" dirty="0"/>
              <a:t>стопалу</a:t>
            </a:r>
            <a:r>
              <a:rPr lang="en-US" sz="2600" dirty="0"/>
              <a:t> </a:t>
            </a:r>
            <a:r>
              <a:rPr lang="sr-Cyrl-CS" sz="2600" dirty="0"/>
              <a:t>поцрвени</a:t>
            </a:r>
            <a:r>
              <a:rPr lang="en-US" sz="2600" dirty="0"/>
              <a:t> </a:t>
            </a:r>
            <a:r>
              <a:rPr lang="sr-Cyrl-CS" sz="2600" dirty="0"/>
              <a:t>после</a:t>
            </a:r>
            <a:r>
              <a:rPr lang="en-US" sz="2600" dirty="0"/>
              <a:t> </a:t>
            </a:r>
            <a:r>
              <a:rPr lang="sr-Cyrl-CS" sz="2600" dirty="0"/>
              <a:t>10’’</a:t>
            </a:r>
            <a:endParaRPr lang="sr-Latn-CS" sz="2600" dirty="0"/>
          </a:p>
          <a:p>
            <a:pPr lvl="1" algn="just" eaLnBrk="1" fontAlgn="auto" hangingPunct="1">
              <a:lnSpc>
                <a:spcPct val="80000"/>
              </a:lnSpc>
              <a:spcAft>
                <a:spcPts val="0"/>
              </a:spcAft>
              <a:defRPr/>
            </a:pPr>
            <a:r>
              <a:rPr lang="sr-Cyrl-CS" sz="2600" dirty="0"/>
              <a:t>у</a:t>
            </a:r>
            <a:r>
              <a:rPr lang="en-US" sz="2600" dirty="0"/>
              <a:t> </a:t>
            </a:r>
            <a:r>
              <a:rPr lang="sr-Cyrl-CS" sz="2600" u="sng" dirty="0"/>
              <a:t>случају</a:t>
            </a:r>
            <a:r>
              <a:rPr lang="en-US" sz="2600" u="sng" dirty="0"/>
              <a:t> </a:t>
            </a:r>
            <a:r>
              <a:rPr lang="sr-Cyrl-CS" sz="2600" u="sng" dirty="0"/>
              <a:t>ендартерита</a:t>
            </a:r>
            <a:r>
              <a:rPr lang="en-US" sz="2600" dirty="0"/>
              <a:t> </a:t>
            </a:r>
            <a:r>
              <a:rPr lang="sr-Cyrl-CS" sz="2600" dirty="0"/>
              <a:t>црвенило</a:t>
            </a:r>
            <a:r>
              <a:rPr lang="en-US" sz="2600" dirty="0"/>
              <a:t> </a:t>
            </a:r>
            <a:r>
              <a:rPr lang="sr-Cyrl-CS" sz="2600" dirty="0"/>
              <a:t>настаје</a:t>
            </a:r>
            <a:r>
              <a:rPr lang="en-US" sz="2600" dirty="0"/>
              <a:t> </a:t>
            </a:r>
            <a:r>
              <a:rPr lang="sr-Cyrl-CS" sz="2600" dirty="0"/>
              <a:t>после</a:t>
            </a:r>
            <a:r>
              <a:rPr lang="en-US" sz="2600" dirty="0"/>
              <a:t> 40-60</a:t>
            </a:r>
            <a:r>
              <a:rPr lang="sr-Cyrl-CS" sz="2600" dirty="0"/>
              <a:t> ’’</a:t>
            </a:r>
            <a:r>
              <a:rPr lang="en-US" sz="2600" dirty="0"/>
              <a:t>.</a:t>
            </a:r>
            <a:endParaRPr lang="sr-Latn-CS" sz="2400" b="1" dirty="0"/>
          </a:p>
        </p:txBody>
      </p:sp>
      <p:pic>
        <p:nvPicPr>
          <p:cNvPr id="73732" name="Picture 5" descr="PicnikSmallEyebagSupporedLegsUpWallJHJacobs_060512_049_suza">
            <a:extLst>
              <a:ext uri="{FF2B5EF4-FFF2-40B4-BE49-F238E27FC236}">
                <a16:creationId xmlns:a16="http://schemas.microsoft.com/office/drawing/2014/main" id="{A8FD8E59-FF6E-41E0-96FD-94580B09EE4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51538" y="1981200"/>
            <a:ext cx="2557462" cy="3581400"/>
          </a:xfrm>
          <a:noFill/>
        </p:spPr>
      </p:pic>
    </p:spTree>
  </p:cSld>
  <p:clrMapOvr>
    <a:masterClrMapping/>
  </p:clrMapOvr>
  <mc:AlternateContent xmlns:mc="http://schemas.openxmlformats.org/markup-compatibility/2006" xmlns:p14="http://schemas.microsoft.com/office/powerpoint/2010/main">
    <mc:Choice Requires="p14">
      <p:transition spd="slow" p14:dur="2000" advTm="52928"/>
    </mc:Choice>
    <mc:Fallback xmlns="">
      <p:transition spd="slow" advTm="5292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D449841-771E-4A97-A23A-51EC1A92A07C}"/>
              </a:ext>
            </a:extLst>
          </p:cNvPr>
          <p:cNvSpPr>
            <a:spLocks noGrp="1" noChangeArrowheads="1"/>
          </p:cNvSpPr>
          <p:nvPr>
            <p:ph type="title"/>
          </p:nvPr>
        </p:nvSpPr>
        <p:spPr/>
        <p:txBody>
          <a:bodyPr/>
          <a:lstStyle/>
          <a:p>
            <a:pPr eaLnBrk="1" hangingPunct="1"/>
            <a:r>
              <a:rPr lang="sr-Cyrl-CS" altLang="en-US" sz="4000" b="1" u="sng">
                <a:solidFill>
                  <a:srgbClr val="FFFF00"/>
                </a:solidFill>
              </a:rPr>
              <a:t>А</a:t>
            </a:r>
            <a:r>
              <a:rPr lang="en-GB" altLang="en-US" sz="4000" b="1" u="sng">
                <a:solidFill>
                  <a:srgbClr val="FFFF00"/>
                </a:solidFill>
              </a:rPr>
              <a:t>)  </a:t>
            </a:r>
            <a:r>
              <a:rPr lang="sr-Cyrl-CS" altLang="en-US" sz="4000" b="1" u="sng">
                <a:solidFill>
                  <a:srgbClr val="FFFF00"/>
                </a:solidFill>
              </a:rPr>
              <a:t>ОШТЕЋЕЊЕ</a:t>
            </a:r>
            <a:r>
              <a:rPr lang="en-GB" altLang="en-US" sz="4000" b="1" u="sng">
                <a:solidFill>
                  <a:srgbClr val="FFFF00"/>
                </a:solidFill>
              </a:rPr>
              <a:t>  </a:t>
            </a:r>
            <a:r>
              <a:rPr lang="sr-Cyrl-CS" altLang="en-US" sz="4000" b="1" u="sng">
                <a:solidFill>
                  <a:srgbClr val="FFFF00"/>
                </a:solidFill>
              </a:rPr>
              <a:t>ПЕРИФЕРНИХ</a:t>
            </a:r>
            <a:r>
              <a:rPr lang="en-GB" altLang="en-US" sz="4000" b="1" u="sng">
                <a:solidFill>
                  <a:srgbClr val="FFFF00"/>
                </a:solidFill>
              </a:rPr>
              <a:t>  </a:t>
            </a:r>
            <a:r>
              <a:rPr lang="sr-Cyrl-CS" altLang="en-US" sz="4000" b="1" u="sng">
                <a:solidFill>
                  <a:srgbClr val="FFFF00"/>
                </a:solidFill>
              </a:rPr>
              <a:t>АРТЕРИЈА</a:t>
            </a:r>
            <a:endParaRPr lang="en-US" altLang="en-US" sz="4000" b="1" u="sng">
              <a:solidFill>
                <a:srgbClr val="FFFF00"/>
              </a:solidFill>
            </a:endParaRPr>
          </a:p>
        </p:txBody>
      </p:sp>
      <p:sp>
        <p:nvSpPr>
          <p:cNvPr id="19459" name="Rectangle 3">
            <a:extLst>
              <a:ext uri="{FF2B5EF4-FFF2-40B4-BE49-F238E27FC236}">
                <a16:creationId xmlns:a16="http://schemas.microsoft.com/office/drawing/2014/main" id="{F8E84164-4D21-4901-A4B5-1F3492163F55}"/>
              </a:ext>
            </a:extLst>
          </p:cNvPr>
          <p:cNvSpPr>
            <a:spLocks noGrp="1" noChangeArrowheads="1"/>
          </p:cNvSpPr>
          <p:nvPr>
            <p:ph type="body" sz="half" idx="1"/>
          </p:nvPr>
        </p:nvSpPr>
        <p:spPr>
          <a:xfrm>
            <a:off x="457200" y="1219200"/>
            <a:ext cx="8686800" cy="5638800"/>
          </a:xfrm>
        </p:spPr>
        <p:txBody>
          <a:bodyPr/>
          <a:lstStyle/>
          <a:p>
            <a:pPr marL="533400" indent="-533400" algn="just" eaLnBrk="1" hangingPunct="1">
              <a:lnSpc>
                <a:spcPct val="90000"/>
              </a:lnSpc>
              <a:buFontTx/>
              <a:buNone/>
            </a:pPr>
            <a:r>
              <a:rPr lang="sr-Latn-CS" altLang="en-US" sz="2800"/>
              <a:t>	</a:t>
            </a:r>
            <a:endParaRPr lang="en-US" altLang="en-US" sz="2800" b="1"/>
          </a:p>
          <a:p>
            <a:pPr marL="1295400" lvl="2" indent="-381000" algn="just" eaLnBrk="1" hangingPunct="1">
              <a:lnSpc>
                <a:spcPct val="90000"/>
              </a:lnSpc>
              <a:buFontTx/>
              <a:buAutoNum type="arabicPeriod"/>
            </a:pPr>
            <a:r>
              <a:rPr lang="sr-Cyrl-CS" altLang="en-US" sz="3200" b="1">
                <a:solidFill>
                  <a:srgbClr val="FFFF00"/>
                </a:solidFill>
              </a:rPr>
              <a:t>Функционални</a:t>
            </a:r>
            <a:r>
              <a:rPr lang="en-US" altLang="en-US" sz="3200" b="1">
                <a:solidFill>
                  <a:srgbClr val="FFFF00"/>
                </a:solidFill>
              </a:rPr>
              <a:t>  </a:t>
            </a:r>
            <a:r>
              <a:rPr lang="sr-Cyrl-CS" altLang="en-US" sz="3200" b="1">
                <a:solidFill>
                  <a:srgbClr val="FFFF00"/>
                </a:solidFill>
              </a:rPr>
              <a:t>поремећаји</a:t>
            </a:r>
            <a:r>
              <a:rPr lang="en-US" altLang="en-US" sz="3200"/>
              <a:t> </a:t>
            </a:r>
            <a:r>
              <a:rPr lang="sr-Cyrl-CS" altLang="en-US" sz="3200"/>
              <a:t>циркулација</a:t>
            </a:r>
            <a:r>
              <a:rPr lang="en-US" altLang="en-US" sz="3200"/>
              <a:t> </a:t>
            </a:r>
            <a:r>
              <a:rPr lang="sr-Cyrl-CS" altLang="en-US" sz="3200"/>
              <a:t>је</a:t>
            </a:r>
            <a:r>
              <a:rPr lang="en-US" altLang="en-US" sz="3200"/>
              <a:t> </a:t>
            </a:r>
            <a:r>
              <a:rPr lang="sr-Cyrl-CS" altLang="en-US" sz="3200"/>
              <a:t>оштећена</a:t>
            </a:r>
            <a:r>
              <a:rPr lang="en-US" altLang="en-US" sz="3200"/>
              <a:t> </a:t>
            </a:r>
            <a:r>
              <a:rPr lang="sr-Cyrl-CS" altLang="en-US" sz="3200"/>
              <a:t>интермитентно</a:t>
            </a:r>
            <a:r>
              <a:rPr lang="en-US" altLang="en-US" sz="3200"/>
              <a:t>, </a:t>
            </a:r>
            <a:r>
              <a:rPr lang="sr-Cyrl-CS" altLang="en-US" sz="3200"/>
              <a:t>мање</a:t>
            </a:r>
            <a:r>
              <a:rPr lang="en-US" altLang="en-US" sz="3200"/>
              <a:t> </a:t>
            </a:r>
            <a:r>
              <a:rPr lang="sr-Cyrl-CS" altLang="en-US" sz="3200"/>
              <a:t>или</a:t>
            </a:r>
            <a:r>
              <a:rPr lang="en-US" altLang="en-US" sz="3200"/>
              <a:t> </a:t>
            </a:r>
            <a:r>
              <a:rPr lang="sr-Cyrl-CS" altLang="en-US" sz="3200"/>
              <a:t>више</a:t>
            </a:r>
            <a:r>
              <a:rPr lang="en-US" altLang="en-US" sz="3200"/>
              <a:t> </a:t>
            </a:r>
            <a:r>
              <a:rPr lang="sr-Cyrl-CS" altLang="en-US" sz="3200"/>
              <a:t>трајно</a:t>
            </a:r>
            <a:r>
              <a:rPr lang="en-US" altLang="en-US" sz="3200"/>
              <a:t>, </a:t>
            </a:r>
            <a:r>
              <a:rPr lang="sr-Cyrl-CS" altLang="en-US" sz="3200"/>
              <a:t>као</a:t>
            </a:r>
            <a:r>
              <a:rPr lang="en-US" altLang="en-US" sz="3200"/>
              <a:t> </a:t>
            </a:r>
            <a:r>
              <a:rPr lang="sr-Cyrl-CS" altLang="en-US" sz="3200"/>
              <a:t>резултат</a:t>
            </a:r>
            <a:r>
              <a:rPr lang="en-US" altLang="en-US" sz="3200"/>
              <a:t> </a:t>
            </a:r>
            <a:r>
              <a:rPr lang="sr-Cyrl-CS" altLang="en-US" sz="3200"/>
              <a:t>поремећене</a:t>
            </a:r>
            <a:r>
              <a:rPr lang="en-US" altLang="en-US" sz="3200"/>
              <a:t> </a:t>
            </a:r>
            <a:r>
              <a:rPr lang="sr-Cyrl-CS" altLang="en-US" sz="3200"/>
              <a:t>вазомоторне</a:t>
            </a:r>
            <a:r>
              <a:rPr lang="en-US" altLang="en-US" sz="3200"/>
              <a:t> </a:t>
            </a:r>
            <a:r>
              <a:rPr lang="sr-Cyrl-CS" altLang="en-US" sz="3200"/>
              <a:t>контроле</a:t>
            </a:r>
            <a:r>
              <a:rPr lang="en-US" altLang="en-US" sz="3200"/>
              <a:t> </a:t>
            </a:r>
            <a:r>
              <a:rPr lang="sr-Cyrl-CS" altLang="en-US" sz="3200"/>
              <a:t>крвних</a:t>
            </a:r>
            <a:r>
              <a:rPr lang="en-US" altLang="en-US" sz="3200"/>
              <a:t> </a:t>
            </a:r>
            <a:r>
              <a:rPr lang="sr-Cyrl-CS" altLang="en-US" sz="3200"/>
              <a:t>судова</a:t>
            </a:r>
            <a:r>
              <a:rPr lang="en-US" altLang="en-US" sz="3200"/>
              <a:t> (</a:t>
            </a:r>
            <a:r>
              <a:rPr lang="sr-Cyrl-CS" altLang="en-US" sz="3200">
                <a:solidFill>
                  <a:srgbClr val="FF0000"/>
                </a:solidFill>
              </a:rPr>
              <a:t>вегетативни</a:t>
            </a:r>
            <a:r>
              <a:rPr lang="en-US" altLang="en-US" sz="3200">
                <a:solidFill>
                  <a:srgbClr val="FF0000"/>
                </a:solidFill>
              </a:rPr>
              <a:t> </a:t>
            </a:r>
            <a:r>
              <a:rPr lang="sr-Cyrl-CS" altLang="en-US" sz="3200">
                <a:solidFill>
                  <a:srgbClr val="FF0000"/>
                </a:solidFill>
              </a:rPr>
              <a:t>нервни</a:t>
            </a:r>
            <a:r>
              <a:rPr lang="en-US" altLang="en-US" sz="3200">
                <a:solidFill>
                  <a:srgbClr val="FF0000"/>
                </a:solidFill>
              </a:rPr>
              <a:t> </a:t>
            </a:r>
            <a:r>
              <a:rPr lang="sr-Cyrl-CS" altLang="en-US" sz="3200">
                <a:solidFill>
                  <a:srgbClr val="FF0000"/>
                </a:solidFill>
              </a:rPr>
              <a:t>систем</a:t>
            </a:r>
            <a:r>
              <a:rPr lang="en-US" altLang="en-US" sz="3200"/>
              <a:t>).</a:t>
            </a:r>
            <a:endParaRPr lang="sr-Latn-CS" altLang="en-US" sz="3200"/>
          </a:p>
          <a:p>
            <a:pPr marL="1295400" lvl="2" indent="-381000" algn="just" eaLnBrk="1" hangingPunct="1">
              <a:lnSpc>
                <a:spcPct val="90000"/>
              </a:lnSpc>
              <a:buFontTx/>
              <a:buAutoNum type="arabicPeriod"/>
            </a:pPr>
            <a:endParaRPr lang="sr-Latn-CS" altLang="en-US" sz="3200" b="1"/>
          </a:p>
          <a:p>
            <a:pPr marL="1295400" lvl="2" indent="-381000" algn="just" eaLnBrk="1" hangingPunct="1">
              <a:lnSpc>
                <a:spcPct val="90000"/>
              </a:lnSpc>
              <a:buFontTx/>
              <a:buAutoNum type="arabicPeriod"/>
            </a:pPr>
            <a:r>
              <a:rPr lang="sr-Cyrl-CS" altLang="en-US" sz="3200" b="1">
                <a:solidFill>
                  <a:srgbClr val="FFFF00"/>
                </a:solidFill>
              </a:rPr>
              <a:t>Органска</a:t>
            </a:r>
            <a:r>
              <a:rPr lang="en-US" altLang="en-US" sz="3200" b="1">
                <a:solidFill>
                  <a:srgbClr val="FFFF00"/>
                </a:solidFill>
              </a:rPr>
              <a:t> </a:t>
            </a:r>
            <a:r>
              <a:rPr lang="sr-Cyrl-CS" altLang="en-US" sz="3200" b="1">
                <a:solidFill>
                  <a:srgbClr val="FFFF00"/>
                </a:solidFill>
              </a:rPr>
              <a:t>обољења</a:t>
            </a:r>
            <a:r>
              <a:rPr lang="sr-Latn-CS" altLang="en-US" sz="3200"/>
              <a:t> </a:t>
            </a:r>
            <a:r>
              <a:rPr lang="sr-Cyrl-CS" altLang="en-US" sz="3200"/>
              <a:t>задебљања</a:t>
            </a:r>
            <a:r>
              <a:rPr lang="en-US" altLang="en-US" sz="3200"/>
              <a:t> </a:t>
            </a:r>
            <a:r>
              <a:rPr lang="sr-Cyrl-CS" altLang="en-US" sz="3200">
                <a:solidFill>
                  <a:srgbClr val="FF0000"/>
                </a:solidFill>
              </a:rPr>
              <a:t>зида</a:t>
            </a:r>
            <a:r>
              <a:rPr lang="sr-Latn-CS" altLang="en-US" sz="3200">
                <a:solidFill>
                  <a:srgbClr val="FF0000"/>
                </a:solidFill>
              </a:rPr>
              <a:t> </a:t>
            </a:r>
            <a:r>
              <a:rPr lang="sr-Cyrl-CS" altLang="en-US" sz="3200">
                <a:solidFill>
                  <a:srgbClr val="FF0000"/>
                </a:solidFill>
              </a:rPr>
              <a:t>крвног</a:t>
            </a:r>
            <a:r>
              <a:rPr lang="sr-Latn-CS" altLang="en-US" sz="3200">
                <a:solidFill>
                  <a:srgbClr val="FF0000"/>
                </a:solidFill>
              </a:rPr>
              <a:t> </a:t>
            </a:r>
            <a:r>
              <a:rPr lang="sr-Cyrl-CS" altLang="en-US" sz="3200">
                <a:solidFill>
                  <a:srgbClr val="FF0000"/>
                </a:solidFill>
              </a:rPr>
              <a:t>суда</a:t>
            </a:r>
            <a:r>
              <a:rPr lang="sr-Latn-CS" altLang="en-US" sz="3200"/>
              <a:t>(</a:t>
            </a:r>
            <a:r>
              <a:rPr lang="sr-Cyrl-CS" altLang="en-US" sz="3200"/>
              <a:t>интиме</a:t>
            </a:r>
            <a:r>
              <a:rPr lang="sr-Latn-CS" altLang="en-US" sz="3200"/>
              <a:t>, </a:t>
            </a:r>
            <a:r>
              <a:rPr lang="sr-Cyrl-CS" altLang="en-US" sz="3200"/>
              <a:t>медије</a:t>
            </a:r>
            <a:r>
              <a:rPr lang="sr-Latn-CS" altLang="en-US" sz="3200"/>
              <a:t> </a:t>
            </a:r>
            <a:r>
              <a:rPr lang="sr-Cyrl-CS" altLang="en-US" sz="3200"/>
              <a:t>или</a:t>
            </a:r>
            <a:r>
              <a:rPr lang="sr-Latn-CS" altLang="en-US" sz="3200"/>
              <a:t> </a:t>
            </a:r>
            <a:r>
              <a:rPr lang="sr-Cyrl-CS" altLang="en-US" sz="3200"/>
              <a:t>спољњег</a:t>
            </a:r>
            <a:r>
              <a:rPr lang="sr-Latn-CS" altLang="en-US" sz="3200"/>
              <a:t> </a:t>
            </a:r>
            <a:r>
              <a:rPr lang="sr-Cyrl-CS" altLang="en-US" sz="3200"/>
              <a:t>слоја</a:t>
            </a:r>
            <a:r>
              <a:rPr lang="sr-Latn-CS" altLang="en-US" sz="3200"/>
              <a:t>), </a:t>
            </a:r>
            <a:r>
              <a:rPr lang="sr-Cyrl-CS" altLang="en-US" sz="3200"/>
              <a:t>смањена</a:t>
            </a:r>
            <a:r>
              <a:rPr lang="sr-Latn-CS" altLang="en-US" sz="3200"/>
              <a:t> </a:t>
            </a:r>
            <a:r>
              <a:rPr lang="sr-Cyrl-CS" altLang="en-US" sz="3200"/>
              <a:t>еластичност</a:t>
            </a:r>
            <a:r>
              <a:rPr lang="sr-Latn-CS" altLang="en-US" sz="3200"/>
              <a:t>.</a:t>
            </a:r>
            <a:endParaRPr lang="en-US" altLang="en-US" sz="3200"/>
          </a:p>
        </p:txBody>
      </p:sp>
    </p:spTree>
  </p:cSld>
  <p:clrMapOvr>
    <a:masterClrMapping/>
  </p:clrMapOvr>
  <mc:AlternateContent xmlns:mc="http://schemas.openxmlformats.org/markup-compatibility/2006" xmlns:p14="http://schemas.microsoft.com/office/powerpoint/2010/main">
    <mc:Choice Requires="p14">
      <p:transition spd="slow" p14:dur="2000" advTm="29986"/>
    </mc:Choice>
    <mc:Fallback xmlns="">
      <p:transition spd="slow" advTm="29986"/>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6E4D8875-C47A-4A43-B56E-BEFA80EA2D40}"/>
              </a:ext>
            </a:extLst>
          </p:cNvPr>
          <p:cNvSpPr>
            <a:spLocks noGrp="1" noChangeArrowheads="1"/>
          </p:cNvSpPr>
          <p:nvPr>
            <p:ph type="title"/>
          </p:nvPr>
        </p:nvSpPr>
        <p:spPr/>
        <p:txBody>
          <a:bodyPr/>
          <a:lstStyle/>
          <a:p>
            <a:pPr eaLnBrk="1" hangingPunct="1"/>
            <a:r>
              <a:rPr lang="en-US" altLang="en-US" sz="4900" b="1" u="sng">
                <a:solidFill>
                  <a:srgbClr val="FFFF00"/>
                </a:solidFill>
              </a:rPr>
              <a:t>Birgerov test</a:t>
            </a:r>
          </a:p>
        </p:txBody>
      </p:sp>
      <p:sp>
        <p:nvSpPr>
          <p:cNvPr id="74755" name="Rectangle 3">
            <a:extLst>
              <a:ext uri="{FF2B5EF4-FFF2-40B4-BE49-F238E27FC236}">
                <a16:creationId xmlns:a16="http://schemas.microsoft.com/office/drawing/2014/main" id="{6B249DE5-7149-4F39-AC55-392D84E8A076}"/>
              </a:ext>
            </a:extLst>
          </p:cNvPr>
          <p:cNvSpPr>
            <a:spLocks noGrp="1" noChangeArrowheads="1"/>
          </p:cNvSpPr>
          <p:nvPr>
            <p:ph type="body" sz="half" idx="1"/>
          </p:nvPr>
        </p:nvSpPr>
        <p:spPr>
          <a:xfrm>
            <a:off x="457200" y="1828800"/>
            <a:ext cx="4038600" cy="4495800"/>
          </a:xfrm>
        </p:spPr>
        <p:txBody>
          <a:bodyPr/>
          <a:lstStyle/>
          <a:p>
            <a:pPr algn="just" eaLnBrk="1" hangingPunct="1"/>
            <a:r>
              <a:rPr lang="sr-Cyrl-CS" altLang="en-US" sz="2600"/>
              <a:t>Код</a:t>
            </a:r>
            <a:r>
              <a:rPr lang="en-US" altLang="en-US" sz="2600"/>
              <a:t> </a:t>
            </a:r>
            <a:r>
              <a:rPr lang="sr-Cyrl-CS" altLang="en-US" sz="2600"/>
              <a:t>поремећаја</a:t>
            </a:r>
            <a:r>
              <a:rPr lang="en-US" altLang="en-US" sz="2600"/>
              <a:t> </a:t>
            </a:r>
            <a:r>
              <a:rPr lang="sr-Cyrl-CS" altLang="en-US" sz="2600"/>
              <a:t>периферне</a:t>
            </a:r>
            <a:r>
              <a:rPr lang="en-US" altLang="en-US" sz="2600"/>
              <a:t> </a:t>
            </a:r>
            <a:r>
              <a:rPr lang="sr-Cyrl-CS" altLang="en-US" sz="2600"/>
              <a:t>циркулације</a:t>
            </a:r>
            <a:r>
              <a:rPr lang="en-US" altLang="en-US" sz="2600"/>
              <a:t> </a:t>
            </a:r>
            <a:r>
              <a:rPr lang="sr-Cyrl-CS" altLang="en-US" sz="2600"/>
              <a:t>нога</a:t>
            </a:r>
            <a:r>
              <a:rPr lang="en-US" altLang="en-US" sz="2600"/>
              <a:t> </a:t>
            </a:r>
            <a:r>
              <a:rPr lang="sr-Cyrl-CS" altLang="en-US" sz="2600"/>
              <a:t>подигнута</a:t>
            </a:r>
            <a:r>
              <a:rPr lang="en-US" altLang="en-US" sz="2600"/>
              <a:t> </a:t>
            </a:r>
            <a:r>
              <a:rPr lang="sr-Cyrl-CS" altLang="en-US" sz="2600"/>
              <a:t>увис</a:t>
            </a:r>
            <a:r>
              <a:rPr lang="en-US" altLang="en-US" sz="2600"/>
              <a:t> </a:t>
            </a:r>
            <a:r>
              <a:rPr lang="sr-Cyrl-CS" altLang="en-US" sz="2600" u="sng">
                <a:solidFill>
                  <a:srgbClr val="FFFF00"/>
                </a:solidFill>
              </a:rPr>
              <a:t>до</a:t>
            </a:r>
            <a:r>
              <a:rPr lang="en-US" altLang="en-US" sz="2600" u="sng">
                <a:solidFill>
                  <a:srgbClr val="FFFF00"/>
                </a:solidFill>
              </a:rPr>
              <a:t> 45 </a:t>
            </a:r>
            <a:r>
              <a:rPr lang="sr-Cyrl-CS" altLang="en-US" sz="2600" u="sng">
                <a:solidFill>
                  <a:srgbClr val="FFFF00"/>
                </a:solidFill>
              </a:rPr>
              <a:t>степени</a:t>
            </a:r>
            <a:r>
              <a:rPr lang="en-US" altLang="en-US" sz="2600"/>
              <a:t> </a:t>
            </a:r>
            <a:r>
              <a:rPr lang="sr-Cyrl-CS" altLang="en-US" sz="2600"/>
              <a:t>изнад</a:t>
            </a:r>
            <a:r>
              <a:rPr lang="en-US" altLang="en-US" sz="2600"/>
              <a:t> </a:t>
            </a:r>
            <a:r>
              <a:rPr lang="sr-Cyrl-CS" altLang="en-US" sz="2600"/>
              <a:t>хоризонтале</a:t>
            </a:r>
            <a:r>
              <a:rPr lang="en-US" altLang="en-US" sz="2600"/>
              <a:t> </a:t>
            </a:r>
            <a:r>
              <a:rPr lang="sr-Cyrl-CS" altLang="en-US" sz="2600"/>
              <a:t>изазива</a:t>
            </a:r>
            <a:r>
              <a:rPr lang="en-US" altLang="en-US" sz="2600"/>
              <a:t> </a:t>
            </a:r>
            <a:r>
              <a:rPr lang="sr-Cyrl-CS" altLang="en-US" sz="2600"/>
              <a:t>нагло</a:t>
            </a:r>
            <a:r>
              <a:rPr lang="en-US" altLang="en-US" sz="2600"/>
              <a:t> </a:t>
            </a:r>
            <a:r>
              <a:rPr lang="sr-Cyrl-CS" altLang="en-US" sz="2600"/>
              <a:t>бледило</a:t>
            </a:r>
            <a:r>
              <a:rPr lang="en-US" altLang="en-US" sz="2600"/>
              <a:t> </a:t>
            </a:r>
            <a:r>
              <a:rPr lang="sr-Cyrl-CS" altLang="en-US" sz="2600"/>
              <a:t>стопала</a:t>
            </a:r>
            <a:r>
              <a:rPr lang="en-US" altLang="en-US" sz="2600"/>
              <a:t> </a:t>
            </a:r>
            <a:r>
              <a:rPr lang="sr-Cyrl-CS" altLang="en-US" sz="2600"/>
              <a:t>и</a:t>
            </a:r>
            <a:r>
              <a:rPr lang="en-US" altLang="en-US" sz="2600"/>
              <a:t> </a:t>
            </a:r>
            <a:r>
              <a:rPr lang="sr-Cyrl-CS" altLang="en-US" sz="2600"/>
              <a:t>утрнулост</a:t>
            </a:r>
            <a:r>
              <a:rPr lang="en-US" altLang="en-US" sz="2600"/>
              <a:t> </a:t>
            </a:r>
            <a:r>
              <a:rPr lang="sr-Cyrl-CS" altLang="en-US" sz="2600"/>
              <a:t>доње</a:t>
            </a:r>
            <a:r>
              <a:rPr lang="en-US" altLang="en-US" sz="2600"/>
              <a:t> </a:t>
            </a:r>
            <a:r>
              <a:rPr lang="sr-Cyrl-CS" altLang="en-US" sz="2600"/>
              <a:t>трећине</a:t>
            </a:r>
            <a:r>
              <a:rPr lang="en-US" altLang="en-US" sz="2600"/>
              <a:t> </a:t>
            </a:r>
            <a:r>
              <a:rPr lang="sr-Cyrl-CS" altLang="en-US" sz="2600"/>
              <a:t>потколенице</a:t>
            </a:r>
            <a:r>
              <a:rPr lang="en-US" altLang="en-US" sz="2600"/>
              <a:t> </a:t>
            </a:r>
            <a:r>
              <a:rPr lang="sr-Cyrl-CS" altLang="en-US" sz="2600"/>
              <a:t>и</a:t>
            </a:r>
            <a:r>
              <a:rPr lang="en-US" altLang="en-US" sz="2600"/>
              <a:t> </a:t>
            </a:r>
            <a:r>
              <a:rPr lang="sr-Cyrl-CS" altLang="en-US" sz="2600"/>
              <a:t>стопала</a:t>
            </a:r>
            <a:r>
              <a:rPr lang="en-US" altLang="en-US" sz="2600"/>
              <a:t>.</a:t>
            </a:r>
            <a:endParaRPr lang="en-US" altLang="en-US" sz="2400"/>
          </a:p>
        </p:txBody>
      </p:sp>
      <p:pic>
        <p:nvPicPr>
          <p:cNvPr id="74756" name="Picture 5" descr="FY">
            <a:extLst>
              <a:ext uri="{FF2B5EF4-FFF2-40B4-BE49-F238E27FC236}">
                <a16:creationId xmlns:a16="http://schemas.microsoft.com/office/drawing/2014/main" id="{392EA58D-B897-4154-A785-DE5BB14E126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425700"/>
            <a:ext cx="4038600" cy="2844800"/>
          </a:xfrm>
          <a:noFill/>
        </p:spPr>
      </p:pic>
    </p:spTree>
  </p:cSld>
  <p:clrMapOvr>
    <a:masterClrMapping/>
  </p:clrMapOvr>
  <mc:AlternateContent xmlns:mc="http://schemas.openxmlformats.org/markup-compatibility/2006" xmlns:p14="http://schemas.microsoft.com/office/powerpoint/2010/main">
    <mc:Choice Requires="p14">
      <p:transition spd="slow" p14:dur="2000" advTm="23229"/>
    </mc:Choice>
    <mc:Fallback xmlns="">
      <p:transition spd="slow" advTm="23229"/>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B43B0954-6B0F-498E-87B4-729A82E0E18A}"/>
              </a:ext>
            </a:extLst>
          </p:cNvPr>
          <p:cNvSpPr>
            <a:spLocks noGrp="1" noChangeArrowheads="1"/>
          </p:cNvSpPr>
          <p:nvPr>
            <p:ph type="title"/>
          </p:nvPr>
        </p:nvSpPr>
        <p:spPr/>
        <p:txBody>
          <a:bodyPr/>
          <a:lstStyle/>
          <a:p>
            <a:pPr eaLnBrk="1" hangingPunct="1"/>
            <a:r>
              <a:rPr lang="en-GB" altLang="en-US" sz="4000" u="sng">
                <a:solidFill>
                  <a:srgbClr val="FFFF00"/>
                </a:solidFill>
              </a:rPr>
              <a:t>T</a:t>
            </a:r>
            <a:r>
              <a:rPr lang="sr-Latn-CS" altLang="en-US" sz="4000" u="sng">
                <a:solidFill>
                  <a:srgbClr val="FFFF00"/>
                </a:solidFill>
              </a:rPr>
              <a:t>est klaudikacione distance</a:t>
            </a:r>
            <a:endParaRPr lang="en-US" altLang="en-US" sz="4000" u="sng">
              <a:solidFill>
                <a:srgbClr val="FFFF00"/>
              </a:solidFill>
            </a:endParaRPr>
          </a:p>
        </p:txBody>
      </p:sp>
      <p:sp>
        <p:nvSpPr>
          <p:cNvPr id="75779" name="Rectangle 3">
            <a:extLst>
              <a:ext uri="{FF2B5EF4-FFF2-40B4-BE49-F238E27FC236}">
                <a16:creationId xmlns:a16="http://schemas.microsoft.com/office/drawing/2014/main" id="{FD428FBD-D73D-4691-8B6E-FBC18AC6BDF8}"/>
              </a:ext>
            </a:extLst>
          </p:cNvPr>
          <p:cNvSpPr>
            <a:spLocks noGrp="1" noChangeArrowheads="1"/>
          </p:cNvSpPr>
          <p:nvPr>
            <p:ph type="body" sz="half" idx="1"/>
          </p:nvPr>
        </p:nvSpPr>
        <p:spPr>
          <a:xfrm>
            <a:off x="228600" y="1600200"/>
            <a:ext cx="6248400" cy="5029200"/>
          </a:xfrm>
        </p:spPr>
        <p:txBody>
          <a:bodyPr/>
          <a:lstStyle/>
          <a:p>
            <a:pPr marL="533400" indent="-533400" eaLnBrk="1" hangingPunct="1">
              <a:lnSpc>
                <a:spcPct val="90000"/>
              </a:lnSpc>
            </a:pPr>
            <a:r>
              <a:rPr lang="sr-Cyrl-CS" altLang="en-US" sz="3600"/>
              <a:t>болесници</a:t>
            </a:r>
            <a:r>
              <a:rPr lang="sr-Latn-CS" altLang="en-US" sz="3600"/>
              <a:t> </a:t>
            </a:r>
            <a:r>
              <a:rPr lang="sr-Cyrl-CS" altLang="en-US" sz="3600"/>
              <a:t>ходају</a:t>
            </a:r>
            <a:r>
              <a:rPr lang="sr-Latn-CS" altLang="en-US" sz="3600"/>
              <a:t> </a:t>
            </a:r>
            <a:r>
              <a:rPr lang="sr-Cyrl-CS" altLang="en-US" sz="3600"/>
              <a:t>брзином</a:t>
            </a:r>
            <a:r>
              <a:rPr lang="sr-Latn-CS" altLang="en-US" sz="3600"/>
              <a:t> 120 </a:t>
            </a:r>
            <a:r>
              <a:rPr lang="sr-Cyrl-CS" altLang="en-US" sz="3600"/>
              <a:t>корака</a:t>
            </a:r>
            <a:r>
              <a:rPr lang="sr-Latn-CS" altLang="en-US" sz="3600"/>
              <a:t> </a:t>
            </a:r>
            <a:r>
              <a:rPr lang="sr-Cyrl-CS" altLang="en-US" sz="3600"/>
              <a:t>у</a:t>
            </a:r>
            <a:r>
              <a:rPr lang="sr-Latn-CS" altLang="en-US" sz="3600"/>
              <a:t> </a:t>
            </a:r>
            <a:r>
              <a:rPr lang="sr-Cyrl-CS" altLang="en-US" sz="3600"/>
              <a:t>минути</a:t>
            </a:r>
            <a:r>
              <a:rPr lang="sr-Latn-CS" altLang="en-US" sz="3600"/>
              <a:t>, </a:t>
            </a:r>
            <a:r>
              <a:rPr lang="sr-Cyrl-CS" altLang="en-US" sz="3600"/>
              <a:t>све</a:t>
            </a:r>
            <a:r>
              <a:rPr lang="sr-Latn-CS" altLang="en-US" sz="3600"/>
              <a:t> </a:t>
            </a:r>
            <a:r>
              <a:rPr lang="sr-Cyrl-CS" altLang="en-US" sz="3600"/>
              <a:t>до</a:t>
            </a:r>
            <a:r>
              <a:rPr lang="sr-Latn-CS" altLang="en-US" sz="3600"/>
              <a:t> </a:t>
            </a:r>
            <a:r>
              <a:rPr lang="sr-Cyrl-CS" altLang="en-US" sz="3600"/>
              <a:t>појаве</a:t>
            </a:r>
            <a:r>
              <a:rPr lang="sr-Latn-CS" altLang="en-US" sz="3600"/>
              <a:t> </a:t>
            </a:r>
            <a:r>
              <a:rPr lang="sr-Cyrl-CS" altLang="en-US" sz="3600"/>
              <a:t>клаудикационог</a:t>
            </a:r>
            <a:r>
              <a:rPr lang="sr-Latn-CS" altLang="en-US" sz="3600"/>
              <a:t> </a:t>
            </a:r>
            <a:r>
              <a:rPr lang="sr-Cyrl-CS" altLang="en-US" sz="3600"/>
              <a:t>бола,</a:t>
            </a:r>
            <a:r>
              <a:rPr lang="sr-Latn-CS" altLang="en-US" sz="3600"/>
              <a:t> </a:t>
            </a:r>
            <a:r>
              <a:rPr lang="sr-Cyrl-CS" altLang="en-US" sz="3600"/>
              <a:t>уз</a:t>
            </a:r>
            <a:r>
              <a:rPr lang="sr-Latn-CS" altLang="en-US" sz="3600"/>
              <a:t> </a:t>
            </a:r>
            <a:r>
              <a:rPr lang="sr-Cyrl-CS" altLang="en-US" sz="3600"/>
              <a:t>контролу</a:t>
            </a:r>
            <a:r>
              <a:rPr lang="sr-Latn-CS" altLang="en-US" sz="3600"/>
              <a:t> </a:t>
            </a:r>
            <a:r>
              <a:rPr lang="sr-Cyrl-CS" altLang="en-US" sz="3600"/>
              <a:t>метронома</a:t>
            </a:r>
            <a:r>
              <a:rPr lang="sr-Latn-CS" altLang="en-US" sz="2400"/>
              <a:t>.</a:t>
            </a:r>
            <a:br>
              <a:rPr lang="sr-Latn-CS" altLang="en-US" sz="2400"/>
            </a:br>
            <a:endParaRPr lang="en-GB" altLang="en-US" sz="2400"/>
          </a:p>
          <a:p>
            <a:pPr marL="533400" indent="-533400" eaLnBrk="1" hangingPunct="1">
              <a:lnSpc>
                <a:spcPct val="90000"/>
              </a:lnSpc>
            </a:pPr>
            <a:r>
              <a:rPr lang="sr-Cyrl-CS" altLang="en-US" sz="3600"/>
              <a:t>на</a:t>
            </a:r>
            <a:r>
              <a:rPr lang="sr-Latn-CS" altLang="en-US" sz="3600"/>
              <a:t> </a:t>
            </a:r>
            <a:r>
              <a:rPr lang="sr-Cyrl-CS" altLang="en-US" sz="3600"/>
              <a:t>Трендмил</a:t>
            </a:r>
            <a:r>
              <a:rPr lang="sr-Latn-CS" altLang="en-US" sz="3600"/>
              <a:t> </a:t>
            </a:r>
            <a:r>
              <a:rPr lang="sr-Cyrl-CS" altLang="en-US" sz="3600"/>
              <a:t>траци</a:t>
            </a:r>
            <a:r>
              <a:rPr lang="sr-Latn-CS" altLang="en-US" sz="3600"/>
              <a:t> </a:t>
            </a:r>
            <a:r>
              <a:rPr lang="sr-Cyrl-CS" altLang="en-US" sz="3600"/>
              <a:t>под</a:t>
            </a:r>
            <a:r>
              <a:rPr lang="sr-Latn-CS" altLang="en-US" sz="3600"/>
              <a:t> </a:t>
            </a:r>
            <a:r>
              <a:rPr lang="sr-Cyrl-CS" altLang="en-US" sz="3600"/>
              <a:t>нагибом</a:t>
            </a:r>
            <a:r>
              <a:rPr lang="sr-Latn-CS" altLang="en-US" sz="3600"/>
              <a:t> </a:t>
            </a:r>
            <a:r>
              <a:rPr lang="sr-Cyrl-CS" altLang="en-US" sz="3600"/>
              <a:t>од</a:t>
            </a:r>
            <a:r>
              <a:rPr lang="sr-Latn-CS" altLang="en-US" sz="3600"/>
              <a:t> 12,5 </a:t>
            </a:r>
            <a:r>
              <a:rPr lang="sr-Cyrl-CS" altLang="en-US" sz="3600"/>
              <a:t>и</a:t>
            </a:r>
            <a:r>
              <a:rPr lang="sr-Latn-CS" altLang="en-US" sz="3600"/>
              <a:t>  </a:t>
            </a:r>
            <a:r>
              <a:rPr lang="sr-Cyrl-CS" altLang="en-US" sz="3600"/>
              <a:t>брзином</a:t>
            </a:r>
            <a:r>
              <a:rPr lang="sr-Latn-CS" altLang="en-US" sz="3600"/>
              <a:t> 3,2 </a:t>
            </a:r>
            <a:r>
              <a:rPr lang="sr-Cyrl-CS" altLang="en-US" sz="3600"/>
              <a:t>км</a:t>
            </a:r>
            <a:r>
              <a:rPr lang="sr-Latn-CS" altLang="en-US" sz="3600"/>
              <a:t>/</a:t>
            </a:r>
            <a:r>
              <a:rPr lang="sr-Cyrl-CS" altLang="en-US" sz="3600"/>
              <a:t>х</a:t>
            </a:r>
            <a:r>
              <a:rPr lang="sr-Latn-CS" altLang="en-US" sz="3600"/>
              <a:t> </a:t>
            </a:r>
            <a:r>
              <a:rPr lang="sr-Cyrl-CS" altLang="en-US" sz="3600"/>
              <a:t>или</a:t>
            </a:r>
            <a:r>
              <a:rPr lang="sr-Latn-CS" altLang="en-US" sz="3600"/>
              <a:t> </a:t>
            </a:r>
            <a:r>
              <a:rPr lang="sr-Cyrl-CS" altLang="en-US" sz="3600"/>
              <a:t>по</a:t>
            </a:r>
            <a:r>
              <a:rPr lang="sr-Latn-CS" altLang="en-US" sz="3600"/>
              <a:t> </a:t>
            </a:r>
            <a:r>
              <a:rPr lang="sr-Cyrl-CS" altLang="en-US" sz="3600"/>
              <a:t>равном</a:t>
            </a:r>
            <a:r>
              <a:rPr lang="sr-Latn-CS" altLang="en-US" sz="3600"/>
              <a:t> </a:t>
            </a:r>
            <a:r>
              <a:rPr lang="sr-Cyrl-CS" altLang="en-US" sz="3600"/>
              <a:t>при</a:t>
            </a:r>
            <a:r>
              <a:rPr lang="sr-Latn-CS" altLang="en-US" sz="3600"/>
              <a:t> </a:t>
            </a:r>
            <a:r>
              <a:rPr lang="sr-Cyrl-CS" altLang="en-US" sz="3600"/>
              <a:t>брзини</a:t>
            </a:r>
            <a:r>
              <a:rPr lang="sr-Latn-CS" altLang="en-US" sz="3600"/>
              <a:t> </a:t>
            </a:r>
            <a:r>
              <a:rPr lang="sr-Cyrl-CS" altLang="en-US" sz="3600"/>
              <a:t>од</a:t>
            </a:r>
            <a:r>
              <a:rPr lang="sr-Latn-CS" altLang="en-US" sz="3600"/>
              <a:t> 100 </a:t>
            </a:r>
            <a:r>
              <a:rPr lang="sr-Cyrl-CS" altLang="en-US" sz="3600"/>
              <a:t>м</a:t>
            </a:r>
            <a:r>
              <a:rPr lang="sr-Latn-CS" altLang="en-US" sz="3600"/>
              <a:t>/</a:t>
            </a:r>
            <a:r>
              <a:rPr lang="sr-Cyrl-CS" altLang="en-US" sz="3600"/>
              <a:t>мин</a:t>
            </a:r>
            <a:endParaRPr lang="en-GB" altLang="en-US" sz="3600"/>
          </a:p>
        </p:txBody>
      </p:sp>
      <p:pic>
        <p:nvPicPr>
          <p:cNvPr id="75780" name="Picture 5">
            <a:extLst>
              <a:ext uri="{FF2B5EF4-FFF2-40B4-BE49-F238E27FC236}">
                <a16:creationId xmlns:a16="http://schemas.microsoft.com/office/drawing/2014/main" id="{C5CB7499-A326-458B-8492-1FAB53504B2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781800" y="1981200"/>
            <a:ext cx="2071688" cy="3546475"/>
          </a:xfrm>
          <a:noFill/>
        </p:spPr>
      </p:pic>
    </p:spTree>
  </p:cSld>
  <p:clrMapOvr>
    <a:masterClrMapping/>
  </p:clrMapOvr>
  <mc:AlternateContent xmlns:mc="http://schemas.openxmlformats.org/markup-compatibility/2006" xmlns:p14="http://schemas.microsoft.com/office/powerpoint/2010/main">
    <mc:Choice Requires="p14">
      <p:transition spd="slow" p14:dur="2000" advTm="19723"/>
    </mc:Choice>
    <mc:Fallback xmlns="">
      <p:transition spd="slow" advTm="1972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561FADE3-D1C2-4439-90C4-8AB397EA6062}"/>
              </a:ext>
            </a:extLst>
          </p:cNvPr>
          <p:cNvSpPr>
            <a:spLocks noGrp="1" noChangeArrowheads="1"/>
          </p:cNvSpPr>
          <p:nvPr>
            <p:ph type="title"/>
          </p:nvPr>
        </p:nvSpPr>
        <p:spPr>
          <a:xfrm>
            <a:off x="457200" y="0"/>
            <a:ext cx="8229600" cy="838200"/>
          </a:xfrm>
        </p:spPr>
        <p:txBody>
          <a:bodyPr/>
          <a:lstStyle/>
          <a:p>
            <a:pPr eaLnBrk="1" hangingPunct="1"/>
            <a:r>
              <a:rPr lang="sl-SI" altLang="en-US" sz="3200" b="1" u="sng">
                <a:solidFill>
                  <a:srgbClr val="FF0000"/>
                </a:solidFill>
              </a:rPr>
              <a:t>Prema Fontainu </a:t>
            </a:r>
            <a:r>
              <a:rPr lang="sl-SI" altLang="en-US" sz="2800"/>
              <a:t>kroz četiri stadijuma, a </a:t>
            </a:r>
            <a:r>
              <a:rPr lang="sl-SI" altLang="en-US" sz="2800" b="1"/>
              <a:t>prema američkoj klasifikaciji</a:t>
            </a:r>
            <a:r>
              <a:rPr lang="sl-SI" altLang="en-US" sz="2800"/>
              <a:t> kroz pet stadijuma.</a:t>
            </a:r>
            <a:endParaRPr lang="en-US" altLang="en-US" sz="2800"/>
          </a:p>
        </p:txBody>
      </p:sp>
      <p:sp>
        <p:nvSpPr>
          <p:cNvPr id="76803" name="Rectangle 3">
            <a:extLst>
              <a:ext uri="{FF2B5EF4-FFF2-40B4-BE49-F238E27FC236}">
                <a16:creationId xmlns:a16="http://schemas.microsoft.com/office/drawing/2014/main" id="{C15700E2-D4AD-4ADD-B241-C4BC7B27CA13}"/>
              </a:ext>
            </a:extLst>
          </p:cNvPr>
          <p:cNvSpPr>
            <a:spLocks noGrp="1" noChangeArrowheads="1"/>
          </p:cNvSpPr>
          <p:nvPr>
            <p:ph idx="1"/>
          </p:nvPr>
        </p:nvSpPr>
        <p:spPr>
          <a:xfrm>
            <a:off x="457200" y="1447800"/>
            <a:ext cx="8382000" cy="5105400"/>
          </a:xfrm>
        </p:spPr>
        <p:txBody>
          <a:bodyPr/>
          <a:lstStyle/>
          <a:p>
            <a:pPr marL="457200" indent="-457200" algn="just" eaLnBrk="1" hangingPunct="1">
              <a:lnSpc>
                <a:spcPct val="80000"/>
              </a:lnSpc>
              <a:buClr>
                <a:schemeClr val="tx1"/>
              </a:buClr>
              <a:buFontTx/>
              <a:buAutoNum type="romanUcPeriod"/>
            </a:pPr>
            <a:r>
              <a:rPr lang="sr-Cyrl-CS" altLang="en-US" sz="2200" b="1"/>
              <a:t>Стадијум</a:t>
            </a:r>
            <a:r>
              <a:rPr lang="sl-SI" altLang="en-US" sz="2200" b="1"/>
              <a:t> -</a:t>
            </a:r>
            <a:r>
              <a:rPr lang="sl-SI" altLang="en-US" sz="2200"/>
              <a:t> </a:t>
            </a:r>
            <a:r>
              <a:rPr lang="sr-Cyrl-CS" altLang="en-US" sz="2200" b="1">
                <a:solidFill>
                  <a:srgbClr val="FFFF00"/>
                </a:solidFill>
              </a:rPr>
              <a:t>неодређени</a:t>
            </a:r>
            <a:r>
              <a:rPr lang="sl-SI" altLang="en-US" sz="2200" b="1">
                <a:solidFill>
                  <a:srgbClr val="FFFF00"/>
                </a:solidFill>
              </a:rPr>
              <a:t> </a:t>
            </a:r>
            <a:r>
              <a:rPr lang="sr-Cyrl-CS" altLang="en-US" sz="2200" b="1">
                <a:solidFill>
                  <a:srgbClr val="FFFF00"/>
                </a:solidFill>
              </a:rPr>
              <a:t>симптоми</a:t>
            </a:r>
            <a:r>
              <a:rPr lang="sl-SI" altLang="en-US" sz="2200" b="1">
                <a:solidFill>
                  <a:srgbClr val="FFFF00"/>
                </a:solidFill>
              </a:rPr>
              <a:t>:</a:t>
            </a:r>
            <a:r>
              <a:rPr lang="sl-SI" altLang="en-US" sz="2200"/>
              <a:t> </a:t>
            </a:r>
            <a:r>
              <a:rPr lang="sr-Cyrl-CS" altLang="en-US" sz="2200"/>
              <a:t>осећај</a:t>
            </a:r>
            <a:r>
              <a:rPr lang="sl-SI" altLang="en-US" sz="2200"/>
              <a:t> </a:t>
            </a:r>
            <a:r>
              <a:rPr lang="sr-Cyrl-CS" altLang="en-US" sz="2200"/>
              <a:t>хладних</a:t>
            </a:r>
            <a:r>
              <a:rPr lang="sl-SI" altLang="en-US" sz="2200"/>
              <a:t> </a:t>
            </a:r>
            <a:r>
              <a:rPr lang="sr-Cyrl-CS" altLang="en-US" sz="2200"/>
              <a:t>ногу</a:t>
            </a:r>
            <a:r>
              <a:rPr lang="sl-SI" altLang="en-US" sz="2200"/>
              <a:t>, </a:t>
            </a:r>
            <a:r>
              <a:rPr lang="sr-Cyrl-CS" altLang="en-US" sz="2200"/>
              <a:t>осећај</a:t>
            </a:r>
            <a:r>
              <a:rPr lang="sl-SI" altLang="en-US" sz="2200"/>
              <a:t> </a:t>
            </a:r>
            <a:r>
              <a:rPr lang="sr-Cyrl-CS" altLang="en-US" sz="2200"/>
              <a:t>тежине</a:t>
            </a:r>
            <a:r>
              <a:rPr lang="sl-SI" altLang="en-US" sz="2200"/>
              <a:t> </a:t>
            </a:r>
            <a:r>
              <a:rPr lang="sr-Cyrl-CS" altLang="en-US" sz="2200"/>
              <a:t>и</a:t>
            </a:r>
            <a:r>
              <a:rPr lang="sl-SI" altLang="en-US" sz="2200"/>
              <a:t> </a:t>
            </a:r>
            <a:r>
              <a:rPr lang="sr-Cyrl-CS" altLang="en-US" sz="2200"/>
              <a:t>замарања</a:t>
            </a:r>
            <a:r>
              <a:rPr lang="sl-SI" altLang="en-US" sz="2200"/>
              <a:t> </a:t>
            </a:r>
            <a:r>
              <a:rPr lang="sr-Cyrl-CS" altLang="en-US" sz="2200"/>
              <a:t>при</a:t>
            </a:r>
            <a:r>
              <a:rPr lang="sl-SI" altLang="en-US" sz="2200"/>
              <a:t> </a:t>
            </a:r>
            <a:r>
              <a:rPr lang="sr-Cyrl-CS" altLang="en-US" sz="2200"/>
              <a:t>ходу</a:t>
            </a:r>
            <a:r>
              <a:rPr lang="sl-SI" altLang="en-US" sz="2200"/>
              <a:t>.</a:t>
            </a:r>
          </a:p>
          <a:p>
            <a:pPr marL="457200" indent="-457200" algn="just" eaLnBrk="1" hangingPunct="1">
              <a:lnSpc>
                <a:spcPct val="80000"/>
              </a:lnSpc>
              <a:buClr>
                <a:schemeClr val="tx1"/>
              </a:buClr>
              <a:buFont typeface="Arial" panose="020B0604020202020204" pitchFamily="34" charset="0"/>
              <a:buNone/>
            </a:pPr>
            <a:endParaRPr lang="sl-SI" altLang="en-US" sz="2200" b="1"/>
          </a:p>
          <a:p>
            <a:pPr marL="457200" indent="-457200" algn="just" eaLnBrk="1" hangingPunct="1">
              <a:lnSpc>
                <a:spcPct val="80000"/>
              </a:lnSpc>
              <a:buClr>
                <a:schemeClr val="tx1"/>
              </a:buClr>
              <a:buFontTx/>
              <a:buAutoNum type="romanUcPeriod"/>
            </a:pPr>
            <a:r>
              <a:rPr lang="sr-Cyrl-CS" altLang="en-US" sz="2200" b="1"/>
              <a:t>Стадијум</a:t>
            </a:r>
            <a:r>
              <a:rPr lang="sl-SI" altLang="en-US" sz="2200"/>
              <a:t> –</a:t>
            </a:r>
            <a:r>
              <a:rPr lang="sr-Cyrl-CS" altLang="en-US" sz="2200" b="1">
                <a:solidFill>
                  <a:srgbClr val="FFFF00"/>
                </a:solidFill>
              </a:rPr>
              <a:t>појава</a:t>
            </a:r>
            <a:r>
              <a:rPr lang="sl-SI" altLang="en-US" sz="2200" b="1">
                <a:solidFill>
                  <a:srgbClr val="FFFF00"/>
                </a:solidFill>
              </a:rPr>
              <a:t> </a:t>
            </a:r>
            <a:r>
              <a:rPr lang="sr-Cyrl-CS" altLang="en-US" sz="2200" b="1">
                <a:solidFill>
                  <a:srgbClr val="FFFF00"/>
                </a:solidFill>
              </a:rPr>
              <a:t>клаудикације</a:t>
            </a:r>
            <a:r>
              <a:rPr lang="sl-SI" altLang="en-US" sz="2200" b="1">
                <a:solidFill>
                  <a:srgbClr val="FFFF00"/>
                </a:solidFill>
              </a:rPr>
              <a:t> </a:t>
            </a:r>
            <a:r>
              <a:rPr lang="sr-Cyrl-CS" altLang="en-US" sz="2200" b="1">
                <a:solidFill>
                  <a:srgbClr val="FFFF00"/>
                </a:solidFill>
              </a:rPr>
              <a:t>интермитенс</a:t>
            </a:r>
            <a:r>
              <a:rPr lang="sl-SI" altLang="en-US" sz="2200"/>
              <a:t> </a:t>
            </a:r>
            <a:r>
              <a:rPr lang="sr-Cyrl-CS" altLang="en-US" sz="2200"/>
              <a:t>На</a:t>
            </a:r>
            <a:r>
              <a:rPr lang="sl-SI" altLang="en-US" sz="2200"/>
              <a:t> </a:t>
            </a:r>
            <a:r>
              <a:rPr lang="sr-Cyrl-CS" altLang="en-US" sz="2200"/>
              <a:t>прстима</a:t>
            </a:r>
            <a:r>
              <a:rPr lang="sl-SI" altLang="en-US" sz="2200"/>
              <a:t> </a:t>
            </a:r>
            <a:r>
              <a:rPr lang="sr-Cyrl-CS" altLang="en-US" sz="2200"/>
              <a:t>ноге</a:t>
            </a:r>
            <a:r>
              <a:rPr lang="sl-SI" altLang="en-US" sz="2200"/>
              <a:t> </a:t>
            </a:r>
            <a:r>
              <a:rPr lang="sr-Cyrl-CS" altLang="en-US" sz="2200"/>
              <a:t>јављају</a:t>
            </a:r>
            <a:r>
              <a:rPr lang="sl-SI" altLang="en-US" sz="2200"/>
              <a:t> </a:t>
            </a:r>
            <a:r>
              <a:rPr lang="sr-Cyrl-CS" altLang="en-US" sz="2200"/>
              <a:t>се</a:t>
            </a:r>
            <a:r>
              <a:rPr lang="sl-SI" altLang="en-US" sz="2200"/>
              <a:t> </a:t>
            </a:r>
            <a:r>
              <a:rPr lang="sr-Cyrl-CS" altLang="en-US" sz="2200"/>
              <a:t>знаци</a:t>
            </a:r>
            <a:r>
              <a:rPr lang="sl-SI" altLang="en-US" sz="2200"/>
              <a:t> </a:t>
            </a:r>
            <a:r>
              <a:rPr lang="sr-Cyrl-CS" altLang="en-US" sz="2200"/>
              <a:t>атрофије</a:t>
            </a:r>
            <a:r>
              <a:rPr lang="sl-SI" altLang="en-US" sz="2200"/>
              <a:t> </a:t>
            </a:r>
            <a:r>
              <a:rPr lang="sr-Cyrl-CS" altLang="en-US" sz="2200"/>
              <a:t>ноктију</a:t>
            </a:r>
            <a:r>
              <a:rPr lang="sl-SI" altLang="en-US" sz="2200"/>
              <a:t>, </a:t>
            </a:r>
            <a:r>
              <a:rPr lang="sr-Cyrl-CS" altLang="en-US" sz="2200"/>
              <a:t>који</a:t>
            </a:r>
            <a:r>
              <a:rPr lang="sl-SI" altLang="en-US" sz="2200"/>
              <a:t> </a:t>
            </a:r>
            <a:r>
              <a:rPr lang="sr-Cyrl-CS" altLang="en-US" sz="2200"/>
              <a:t>постају</a:t>
            </a:r>
            <a:r>
              <a:rPr lang="sl-SI" altLang="en-US" sz="2200"/>
              <a:t> </a:t>
            </a:r>
            <a:r>
              <a:rPr lang="sr-Cyrl-CS" altLang="en-US" sz="2200"/>
              <a:t>крти</a:t>
            </a:r>
            <a:r>
              <a:rPr lang="sl-SI" altLang="en-US" sz="2200"/>
              <a:t> </a:t>
            </a:r>
            <a:r>
              <a:rPr lang="sr-Cyrl-CS" altLang="en-US" sz="2200"/>
              <a:t>и</a:t>
            </a:r>
            <a:r>
              <a:rPr lang="sl-SI" altLang="en-US" sz="2200"/>
              <a:t> </a:t>
            </a:r>
            <a:r>
              <a:rPr lang="sr-Cyrl-CS" altLang="en-US" sz="2200"/>
              <a:t>тамни</a:t>
            </a:r>
            <a:r>
              <a:rPr lang="sl-SI" altLang="en-US" sz="2200"/>
              <a:t>, </a:t>
            </a:r>
            <a:r>
              <a:rPr lang="sr-Cyrl-CS" altLang="en-US" sz="2200"/>
              <a:t>и</a:t>
            </a:r>
            <a:r>
              <a:rPr lang="sl-SI" altLang="en-US" sz="2200"/>
              <a:t> </a:t>
            </a:r>
            <a:r>
              <a:rPr lang="sr-Cyrl-CS" altLang="en-US" sz="2200"/>
              <a:t>кожа</a:t>
            </a:r>
            <a:r>
              <a:rPr lang="sl-SI" altLang="en-US" sz="2200"/>
              <a:t>, </a:t>
            </a:r>
            <a:r>
              <a:rPr lang="sr-Cyrl-CS" altLang="en-US" sz="2200"/>
              <a:t>која</a:t>
            </a:r>
            <a:r>
              <a:rPr lang="sl-SI" altLang="en-US" sz="2200"/>
              <a:t> </a:t>
            </a:r>
            <a:r>
              <a:rPr lang="sr-Cyrl-CS" altLang="en-US" sz="2200"/>
              <a:t>постаје</a:t>
            </a:r>
            <a:r>
              <a:rPr lang="sl-SI" altLang="en-US" sz="2200"/>
              <a:t> </a:t>
            </a:r>
            <a:r>
              <a:rPr lang="sr-Cyrl-CS" altLang="en-US" sz="2200"/>
              <a:t>сјајна</a:t>
            </a:r>
            <a:r>
              <a:rPr lang="sl-SI" altLang="en-US" sz="2200"/>
              <a:t> </a:t>
            </a:r>
            <a:r>
              <a:rPr lang="sr-Cyrl-CS" altLang="en-US" sz="2200"/>
              <a:t>и</a:t>
            </a:r>
            <a:r>
              <a:rPr lang="sl-SI" altLang="en-US" sz="2200"/>
              <a:t> </a:t>
            </a:r>
            <a:r>
              <a:rPr lang="sr-Cyrl-CS" altLang="en-US" sz="2200"/>
              <a:t>истањена</a:t>
            </a:r>
            <a:r>
              <a:rPr lang="sl-SI" altLang="en-US" sz="2200"/>
              <a:t>. </a:t>
            </a:r>
            <a:r>
              <a:rPr lang="sr-Cyrl-CS" altLang="en-US" sz="2200"/>
              <a:t>Длаке</a:t>
            </a:r>
            <a:r>
              <a:rPr lang="sl-SI" altLang="en-US" sz="2200"/>
              <a:t> </a:t>
            </a:r>
            <a:r>
              <a:rPr lang="sr-Cyrl-CS" altLang="en-US" sz="2200"/>
              <a:t>на</a:t>
            </a:r>
            <a:r>
              <a:rPr lang="sl-SI" altLang="en-US" sz="2200"/>
              <a:t> </a:t>
            </a:r>
            <a:r>
              <a:rPr lang="sr-Cyrl-CS" altLang="en-US" sz="2200"/>
              <a:t>потколеници</a:t>
            </a:r>
            <a:r>
              <a:rPr lang="sl-SI" altLang="en-US" sz="2200"/>
              <a:t> </a:t>
            </a:r>
            <a:r>
              <a:rPr lang="sr-Cyrl-CS" altLang="en-US" sz="2200"/>
              <a:t>отпадају</a:t>
            </a:r>
            <a:r>
              <a:rPr lang="sl-SI" altLang="en-US" sz="2200"/>
              <a:t>.</a:t>
            </a:r>
          </a:p>
          <a:p>
            <a:pPr marL="457200" indent="-457200" algn="just" eaLnBrk="1" hangingPunct="1">
              <a:lnSpc>
                <a:spcPct val="80000"/>
              </a:lnSpc>
              <a:buClr>
                <a:schemeClr val="tx1"/>
              </a:buClr>
              <a:buFontTx/>
              <a:buAutoNum type="romanUcPeriod"/>
            </a:pPr>
            <a:endParaRPr lang="sl-SI" altLang="en-US" sz="2200" b="1"/>
          </a:p>
          <a:p>
            <a:pPr marL="457200" indent="-457200" algn="just" eaLnBrk="1" hangingPunct="1">
              <a:lnSpc>
                <a:spcPct val="80000"/>
              </a:lnSpc>
              <a:buClr>
                <a:schemeClr val="tx1"/>
              </a:buClr>
              <a:buFontTx/>
              <a:buAutoNum type="romanUcPeriod"/>
            </a:pPr>
            <a:r>
              <a:rPr lang="sr-Cyrl-CS" altLang="en-US" sz="2200" b="1"/>
              <a:t>Стадијум</a:t>
            </a:r>
            <a:r>
              <a:rPr lang="sl-SI" altLang="en-US" sz="2200"/>
              <a:t> - </a:t>
            </a:r>
            <a:r>
              <a:rPr lang="sr-Cyrl-CS" altLang="en-US" sz="2200"/>
              <a:t>Болесник</a:t>
            </a:r>
            <a:r>
              <a:rPr lang="sl-SI" altLang="en-US" sz="2200"/>
              <a:t> </a:t>
            </a:r>
            <a:r>
              <a:rPr lang="sr-Cyrl-CS" altLang="en-US" sz="2200"/>
              <a:t>пати</a:t>
            </a:r>
            <a:r>
              <a:rPr lang="sl-SI" altLang="en-US" sz="2200"/>
              <a:t> </a:t>
            </a:r>
            <a:r>
              <a:rPr lang="sr-Cyrl-CS" altLang="en-US" sz="2200"/>
              <a:t>од</a:t>
            </a:r>
            <a:r>
              <a:rPr lang="sl-SI" altLang="en-US" sz="2200"/>
              <a:t> </a:t>
            </a:r>
            <a:r>
              <a:rPr lang="sr-Cyrl-CS" altLang="en-US" sz="2200" b="1">
                <a:solidFill>
                  <a:srgbClr val="FFFF00"/>
                </a:solidFill>
              </a:rPr>
              <a:t>болова</a:t>
            </a:r>
            <a:r>
              <a:rPr lang="sl-SI" altLang="en-US" sz="2200" b="1">
                <a:solidFill>
                  <a:srgbClr val="FFFF00"/>
                </a:solidFill>
              </a:rPr>
              <a:t> </a:t>
            </a:r>
            <a:r>
              <a:rPr lang="sr-Cyrl-CS" altLang="en-US" sz="2200" b="1">
                <a:solidFill>
                  <a:srgbClr val="FFFF00"/>
                </a:solidFill>
              </a:rPr>
              <a:t>у</a:t>
            </a:r>
            <a:r>
              <a:rPr lang="sl-SI" altLang="en-US" sz="2200" b="1">
                <a:solidFill>
                  <a:srgbClr val="FFFF00"/>
                </a:solidFill>
              </a:rPr>
              <a:t> </a:t>
            </a:r>
            <a:r>
              <a:rPr lang="sr-Cyrl-CS" altLang="en-US" sz="2200" b="1">
                <a:solidFill>
                  <a:srgbClr val="FFFF00"/>
                </a:solidFill>
              </a:rPr>
              <a:t>стопалу</a:t>
            </a:r>
            <a:r>
              <a:rPr lang="sl-SI" altLang="en-US" sz="2200" b="1">
                <a:solidFill>
                  <a:srgbClr val="FFFF00"/>
                </a:solidFill>
              </a:rPr>
              <a:t> </a:t>
            </a:r>
            <a:r>
              <a:rPr lang="sr-Cyrl-CS" altLang="en-US" sz="2200" b="1">
                <a:solidFill>
                  <a:srgbClr val="FFFF00"/>
                </a:solidFill>
              </a:rPr>
              <a:t>и</a:t>
            </a:r>
            <a:r>
              <a:rPr lang="sl-SI" altLang="en-US" sz="2200" b="1">
                <a:solidFill>
                  <a:srgbClr val="FFFF00"/>
                </a:solidFill>
              </a:rPr>
              <a:t> </a:t>
            </a:r>
            <a:r>
              <a:rPr lang="sr-Cyrl-CS" altLang="en-US" sz="2200" b="1">
                <a:solidFill>
                  <a:srgbClr val="FFFF00"/>
                </a:solidFill>
              </a:rPr>
              <a:t>у</a:t>
            </a:r>
            <a:r>
              <a:rPr lang="sl-SI" altLang="en-US" sz="2200" b="1">
                <a:solidFill>
                  <a:srgbClr val="FFFF00"/>
                </a:solidFill>
              </a:rPr>
              <a:t> </a:t>
            </a:r>
            <a:r>
              <a:rPr lang="sr-Cyrl-CS" altLang="en-US" sz="2200" b="1">
                <a:solidFill>
                  <a:srgbClr val="FFFF00"/>
                </a:solidFill>
              </a:rPr>
              <a:t>миру</a:t>
            </a:r>
            <a:r>
              <a:rPr lang="sl-SI" altLang="en-US" sz="2200" b="1">
                <a:solidFill>
                  <a:srgbClr val="FFFF00"/>
                </a:solidFill>
              </a:rPr>
              <a:t>, </a:t>
            </a:r>
            <a:r>
              <a:rPr lang="sr-Cyrl-CS" altLang="en-US" sz="2200" b="1">
                <a:solidFill>
                  <a:srgbClr val="FFFF00"/>
                </a:solidFill>
              </a:rPr>
              <a:t>а</a:t>
            </a:r>
            <a:r>
              <a:rPr lang="sl-SI" altLang="en-US" sz="2200" b="1">
                <a:solidFill>
                  <a:srgbClr val="FFFF00"/>
                </a:solidFill>
              </a:rPr>
              <a:t> </a:t>
            </a:r>
            <a:r>
              <a:rPr lang="sr-Cyrl-CS" altLang="en-US" sz="2200" b="1">
                <a:solidFill>
                  <a:srgbClr val="FFFF00"/>
                </a:solidFill>
              </a:rPr>
              <a:t>чешћи</a:t>
            </a:r>
            <a:r>
              <a:rPr lang="sl-SI" altLang="en-US" sz="2200" b="1">
                <a:solidFill>
                  <a:srgbClr val="FFFF00"/>
                </a:solidFill>
              </a:rPr>
              <a:t> </a:t>
            </a:r>
            <a:r>
              <a:rPr lang="sr-Cyrl-CS" altLang="en-US" sz="2200" b="1">
                <a:solidFill>
                  <a:srgbClr val="FFFF00"/>
                </a:solidFill>
              </a:rPr>
              <a:t>је</a:t>
            </a:r>
            <a:r>
              <a:rPr lang="sl-SI" altLang="en-US" sz="2200" b="1">
                <a:solidFill>
                  <a:srgbClr val="FFFF00"/>
                </a:solidFill>
              </a:rPr>
              <a:t> </a:t>
            </a:r>
            <a:r>
              <a:rPr lang="sr-Cyrl-CS" altLang="en-US" sz="2200" b="1">
                <a:solidFill>
                  <a:srgbClr val="FFFF00"/>
                </a:solidFill>
              </a:rPr>
              <a:t>ноћу</a:t>
            </a:r>
            <a:r>
              <a:rPr lang="sl-SI" altLang="en-US" sz="2200" b="1">
                <a:solidFill>
                  <a:srgbClr val="FFFF00"/>
                </a:solidFill>
              </a:rPr>
              <a:t>.</a:t>
            </a:r>
            <a:r>
              <a:rPr lang="sl-SI" altLang="en-US" sz="2200"/>
              <a:t> </a:t>
            </a:r>
            <a:r>
              <a:rPr lang="sr-Cyrl-CS" altLang="en-US" sz="2200"/>
              <a:t>На</a:t>
            </a:r>
            <a:r>
              <a:rPr lang="sl-SI" altLang="en-US" sz="2200"/>
              <a:t> </a:t>
            </a:r>
            <a:r>
              <a:rPr lang="sr-Cyrl-CS" altLang="en-US" sz="2200"/>
              <a:t>дисталним</a:t>
            </a:r>
            <a:r>
              <a:rPr lang="sl-SI" altLang="en-US" sz="2200"/>
              <a:t> </a:t>
            </a:r>
            <a:r>
              <a:rPr lang="sr-Cyrl-CS" altLang="en-US" sz="2200"/>
              <a:t>деловима</a:t>
            </a:r>
            <a:r>
              <a:rPr lang="sl-SI" altLang="en-US" sz="2200"/>
              <a:t> </a:t>
            </a:r>
            <a:r>
              <a:rPr lang="sr-Cyrl-CS" altLang="en-US" sz="2200"/>
              <a:t>екстремитета</a:t>
            </a:r>
            <a:r>
              <a:rPr lang="sl-SI" altLang="en-US" sz="2200"/>
              <a:t> (</a:t>
            </a:r>
            <a:r>
              <a:rPr lang="sr-Cyrl-CS" altLang="en-US" sz="2200"/>
              <a:t>прсти</a:t>
            </a:r>
            <a:r>
              <a:rPr lang="sl-SI" altLang="en-US" sz="2200"/>
              <a:t>) </a:t>
            </a:r>
            <a:r>
              <a:rPr lang="sr-Cyrl-CS" altLang="en-US" sz="2200"/>
              <a:t>настаје</a:t>
            </a:r>
            <a:r>
              <a:rPr lang="sl-SI" altLang="en-US" sz="2200"/>
              <a:t> </a:t>
            </a:r>
            <a:r>
              <a:rPr lang="sr-Cyrl-CS" altLang="en-US" sz="2200"/>
              <a:t>атрофија</a:t>
            </a:r>
            <a:r>
              <a:rPr lang="sl-SI" altLang="en-US" sz="2200"/>
              <a:t> </a:t>
            </a:r>
            <a:r>
              <a:rPr lang="sr-Cyrl-CS" altLang="en-US" sz="2200"/>
              <a:t>коже</a:t>
            </a:r>
            <a:r>
              <a:rPr lang="sl-SI" altLang="en-US" sz="2200"/>
              <a:t>, </a:t>
            </a:r>
            <a:r>
              <a:rPr lang="sr-Cyrl-CS" altLang="en-US" sz="2200"/>
              <a:t>или</a:t>
            </a:r>
            <a:r>
              <a:rPr lang="sl-SI" altLang="en-US" sz="2200"/>
              <a:t> </a:t>
            </a:r>
            <a:r>
              <a:rPr lang="sr-Cyrl-CS" altLang="en-US" sz="2200"/>
              <a:t>се</a:t>
            </a:r>
            <a:r>
              <a:rPr lang="sl-SI" altLang="en-US" sz="2200"/>
              <a:t> </a:t>
            </a:r>
            <a:r>
              <a:rPr lang="sr-Cyrl-CS" altLang="en-US" sz="2200"/>
              <a:t>јављају</a:t>
            </a:r>
            <a:r>
              <a:rPr lang="sl-SI" altLang="en-US" sz="2200"/>
              <a:t> </a:t>
            </a:r>
            <a:r>
              <a:rPr lang="sr-Cyrl-CS" altLang="en-US" sz="2200"/>
              <a:t>улцерације</a:t>
            </a:r>
            <a:r>
              <a:rPr lang="sl-SI" altLang="en-US" sz="2200"/>
              <a:t>.</a:t>
            </a:r>
          </a:p>
          <a:p>
            <a:pPr marL="457200" indent="-457200" algn="just" eaLnBrk="1" hangingPunct="1">
              <a:lnSpc>
                <a:spcPct val="80000"/>
              </a:lnSpc>
              <a:buClr>
                <a:schemeClr val="tx1"/>
              </a:buClr>
              <a:buFontTx/>
              <a:buAutoNum type="romanUcPeriod"/>
            </a:pPr>
            <a:endParaRPr lang="sl-SI" altLang="en-US" sz="2200" b="1"/>
          </a:p>
          <a:p>
            <a:pPr marL="457200" indent="-457200" algn="just" eaLnBrk="1" hangingPunct="1">
              <a:lnSpc>
                <a:spcPct val="80000"/>
              </a:lnSpc>
              <a:buClr>
                <a:schemeClr val="tx1"/>
              </a:buClr>
              <a:buFontTx/>
              <a:buAutoNum type="romanUcPeriod"/>
            </a:pPr>
            <a:r>
              <a:rPr lang="sr-Cyrl-CS" altLang="en-US" sz="2200" b="1"/>
              <a:t>Стадијум</a:t>
            </a:r>
            <a:r>
              <a:rPr lang="sl-SI" altLang="en-US" sz="2200"/>
              <a:t> - </a:t>
            </a:r>
            <a:r>
              <a:rPr lang="sr-Cyrl-CS" altLang="en-US" sz="2200" b="1">
                <a:solidFill>
                  <a:srgbClr val="FFFF00"/>
                </a:solidFill>
              </a:rPr>
              <a:t>гангрена</a:t>
            </a:r>
            <a:r>
              <a:rPr lang="sl-SI" altLang="en-US" sz="2200" b="1">
                <a:solidFill>
                  <a:srgbClr val="FFFF00"/>
                </a:solidFill>
              </a:rPr>
              <a:t>,</a:t>
            </a:r>
            <a:r>
              <a:rPr lang="sl-SI" altLang="en-US" sz="2200"/>
              <a:t> </a:t>
            </a:r>
            <a:r>
              <a:rPr lang="sr-Cyrl-CS" altLang="en-US" sz="2200"/>
              <a:t>уз</a:t>
            </a:r>
            <a:r>
              <a:rPr lang="sl-SI" altLang="en-US" sz="2200"/>
              <a:t> </a:t>
            </a:r>
            <a:r>
              <a:rPr lang="sr-Cyrl-CS" altLang="en-US" sz="2200"/>
              <a:t>несносан</a:t>
            </a:r>
            <a:r>
              <a:rPr lang="sl-SI" altLang="en-US" sz="2200"/>
              <a:t> </a:t>
            </a:r>
            <a:r>
              <a:rPr lang="sr-Cyrl-CS" altLang="en-US" sz="2200"/>
              <a:t>бол</a:t>
            </a:r>
            <a:r>
              <a:rPr lang="sl-SI" altLang="en-US" sz="2200"/>
              <a:t> </a:t>
            </a:r>
            <a:r>
              <a:rPr lang="sr-Cyrl-CS" altLang="en-US" sz="2200"/>
              <a:t>у</a:t>
            </a:r>
            <a:r>
              <a:rPr lang="sl-SI" altLang="en-US" sz="2200"/>
              <a:t> </a:t>
            </a:r>
            <a:r>
              <a:rPr lang="sr-Cyrl-CS" altLang="en-US" sz="2200"/>
              <a:t>мировању</a:t>
            </a:r>
            <a:r>
              <a:rPr lang="sl-SI" altLang="en-US" sz="2200"/>
              <a:t> </a:t>
            </a:r>
            <a:r>
              <a:rPr lang="sr-Cyrl-CS" altLang="en-US" sz="2200"/>
              <a:t>упућује</a:t>
            </a:r>
            <a:r>
              <a:rPr lang="sl-SI" altLang="en-US" sz="2200"/>
              <a:t> </a:t>
            </a:r>
            <a:r>
              <a:rPr lang="sr-Cyrl-CS" altLang="en-US" sz="2200"/>
              <a:t>на</a:t>
            </a:r>
            <a:r>
              <a:rPr lang="sl-SI" altLang="en-US" sz="2200"/>
              <a:t> </a:t>
            </a:r>
            <a:r>
              <a:rPr lang="sr-Cyrl-CS" altLang="en-US" sz="2200"/>
              <a:t>тешку</a:t>
            </a:r>
            <a:r>
              <a:rPr lang="sl-SI" altLang="en-US" sz="2200"/>
              <a:t> </a:t>
            </a:r>
            <a:r>
              <a:rPr lang="sr-Cyrl-CS" altLang="en-US" sz="2200"/>
              <a:t>исхемију</a:t>
            </a:r>
            <a:r>
              <a:rPr lang="sl-SI" altLang="en-US" sz="2200"/>
              <a:t> </a:t>
            </a:r>
            <a:r>
              <a:rPr lang="sr-Cyrl-CS" altLang="en-US" sz="2200"/>
              <a:t>и</a:t>
            </a:r>
            <a:r>
              <a:rPr lang="sl-SI" altLang="en-US" sz="2200"/>
              <a:t> </a:t>
            </a:r>
            <a:r>
              <a:rPr lang="sr-Cyrl-CS" altLang="en-US" sz="2200"/>
              <a:t>лошу</a:t>
            </a:r>
            <a:r>
              <a:rPr lang="sl-SI" altLang="en-US" sz="2200"/>
              <a:t> </a:t>
            </a:r>
            <a:r>
              <a:rPr lang="sr-Cyrl-CS" altLang="en-US" sz="2200"/>
              <a:t>прогнозу</a:t>
            </a:r>
            <a:r>
              <a:rPr lang="sl-SI" altLang="en-US" sz="2200"/>
              <a:t> </a:t>
            </a:r>
            <a:r>
              <a:rPr lang="sr-Cyrl-CS" altLang="en-US" sz="2200"/>
              <a:t>болести</a:t>
            </a:r>
            <a:r>
              <a:rPr lang="sl-SI" altLang="en-US" sz="2200"/>
              <a:t>.</a:t>
            </a:r>
          </a:p>
          <a:p>
            <a:pPr marL="457200" indent="-457200" algn="just" eaLnBrk="1" hangingPunct="1">
              <a:lnSpc>
                <a:spcPct val="80000"/>
              </a:lnSpc>
              <a:buClr>
                <a:schemeClr val="tx1"/>
              </a:buClr>
              <a:buFontTx/>
              <a:buAutoNum type="romanUcPeriod"/>
            </a:pPr>
            <a:endParaRPr lang="sl-SI" altLang="en-US" sz="2200" b="1"/>
          </a:p>
          <a:p>
            <a:pPr marL="457200" indent="-457200" algn="just" eaLnBrk="1" hangingPunct="1">
              <a:lnSpc>
                <a:spcPct val="80000"/>
              </a:lnSpc>
              <a:buClr>
                <a:schemeClr val="tx1"/>
              </a:buClr>
              <a:buFontTx/>
              <a:buAutoNum type="romanUcPeriod"/>
            </a:pPr>
            <a:r>
              <a:rPr lang="sr-Cyrl-CS" altLang="en-US" sz="2200" b="1"/>
              <a:t>Стадијум</a:t>
            </a:r>
            <a:r>
              <a:rPr lang="sl-SI" altLang="en-US" sz="2200"/>
              <a:t> - </a:t>
            </a:r>
            <a:r>
              <a:rPr lang="sr-Cyrl-CS" altLang="en-US" sz="2200"/>
              <a:t>Америчка</a:t>
            </a:r>
            <a:r>
              <a:rPr lang="sl-SI" altLang="en-US" sz="2200"/>
              <a:t> </a:t>
            </a:r>
            <a:r>
              <a:rPr lang="sr-Cyrl-CS" altLang="en-US" sz="2200"/>
              <a:t>класификација</a:t>
            </a:r>
            <a:r>
              <a:rPr lang="sl-SI" altLang="en-US" sz="2200"/>
              <a:t> </a:t>
            </a:r>
            <a:r>
              <a:rPr lang="sr-Cyrl-CS" altLang="en-US" sz="2200"/>
              <a:t>разврстава</a:t>
            </a:r>
            <a:r>
              <a:rPr lang="sl-SI" altLang="en-US" sz="2200"/>
              <a:t> </a:t>
            </a:r>
            <a:r>
              <a:rPr lang="sr-Cyrl-CS" altLang="en-US" sz="2200"/>
              <a:t>гангрену</a:t>
            </a:r>
            <a:r>
              <a:rPr lang="sl-SI" altLang="en-US" sz="2200"/>
              <a:t> </a:t>
            </a:r>
            <a:r>
              <a:rPr lang="sr-Cyrl-CS" altLang="en-US" sz="2200"/>
              <a:t>само</a:t>
            </a:r>
            <a:r>
              <a:rPr lang="sl-SI" altLang="en-US" sz="2200"/>
              <a:t> </a:t>
            </a:r>
            <a:r>
              <a:rPr lang="sr-Cyrl-CS" altLang="en-US" sz="2200"/>
              <a:t>прстију</a:t>
            </a:r>
            <a:r>
              <a:rPr lang="sl-SI" altLang="en-US" sz="2200"/>
              <a:t> </a:t>
            </a:r>
            <a:r>
              <a:rPr lang="sr-Cyrl-CS" altLang="en-US" sz="2200"/>
              <a:t>у</a:t>
            </a:r>
            <a:r>
              <a:rPr lang="sl-SI" altLang="en-US" sz="2200"/>
              <a:t> </a:t>
            </a:r>
            <a:r>
              <a:rPr lang="sr-Cyrl-CS" altLang="en-US" sz="2200"/>
              <a:t>четврти</a:t>
            </a:r>
            <a:r>
              <a:rPr lang="sl-SI" altLang="en-US" sz="2200"/>
              <a:t> </a:t>
            </a:r>
            <a:r>
              <a:rPr lang="sr-Cyrl-CS" altLang="en-US" sz="2200"/>
              <a:t>а</a:t>
            </a:r>
            <a:r>
              <a:rPr lang="sl-SI" altLang="en-US" sz="2200"/>
              <a:t> </a:t>
            </a:r>
            <a:r>
              <a:rPr lang="sr-Cyrl-CS" altLang="en-US" sz="2200" b="1">
                <a:solidFill>
                  <a:srgbClr val="FFFF00"/>
                </a:solidFill>
              </a:rPr>
              <a:t>гангрену</a:t>
            </a:r>
            <a:r>
              <a:rPr lang="sl-SI" altLang="en-US" sz="2200" b="1">
                <a:solidFill>
                  <a:srgbClr val="FFFF00"/>
                </a:solidFill>
              </a:rPr>
              <a:t> </a:t>
            </a:r>
            <a:r>
              <a:rPr lang="sr-Cyrl-CS" altLang="en-US" sz="2200" b="1">
                <a:solidFill>
                  <a:srgbClr val="FFFF00"/>
                </a:solidFill>
              </a:rPr>
              <a:t>стопала</a:t>
            </a:r>
            <a:r>
              <a:rPr lang="sl-SI" altLang="en-US" sz="2200"/>
              <a:t> </a:t>
            </a:r>
            <a:r>
              <a:rPr lang="sr-Cyrl-CS" altLang="en-US" sz="2200"/>
              <a:t>у</a:t>
            </a:r>
            <a:r>
              <a:rPr lang="sl-SI" altLang="en-US" sz="2200"/>
              <a:t> </a:t>
            </a:r>
            <a:r>
              <a:rPr lang="sr-Cyrl-CS" altLang="en-US" sz="2200"/>
              <a:t>пети</a:t>
            </a:r>
            <a:r>
              <a:rPr lang="sl-SI" altLang="en-US" sz="2200"/>
              <a:t> </a:t>
            </a:r>
            <a:r>
              <a:rPr lang="sr-Cyrl-CS" altLang="en-US" sz="2200"/>
              <a:t>стадијум</a:t>
            </a:r>
            <a:r>
              <a:rPr lang="sl-SI" altLang="en-US" sz="2200"/>
              <a:t>.</a:t>
            </a:r>
            <a:endParaRPr lang="en-US" altLang="en-US" sz="2200"/>
          </a:p>
        </p:txBody>
      </p:sp>
    </p:spTree>
  </p:cSld>
  <p:clrMapOvr>
    <a:masterClrMapping/>
  </p:clrMapOvr>
  <mc:AlternateContent xmlns:mc="http://schemas.openxmlformats.org/markup-compatibility/2006" xmlns:p14="http://schemas.microsoft.com/office/powerpoint/2010/main">
    <mc:Choice Requires="p14">
      <p:transition spd="slow" p14:dur="2000" advTm="87990"/>
    </mc:Choice>
    <mc:Fallback xmlns="">
      <p:transition spd="slow" advTm="8799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4">
            <a:extLst>
              <a:ext uri="{FF2B5EF4-FFF2-40B4-BE49-F238E27FC236}">
                <a16:creationId xmlns:a16="http://schemas.microsoft.com/office/drawing/2014/main" id="{ED3EB20D-3D87-42F6-A41E-6C18E2B7B9E9}"/>
              </a:ext>
            </a:extLst>
          </p:cNvPr>
          <p:cNvSpPr>
            <a:spLocks noGrp="1"/>
          </p:cNvSpPr>
          <p:nvPr>
            <p:ph type="title"/>
          </p:nvPr>
        </p:nvSpPr>
        <p:spPr>
          <a:xfrm>
            <a:off x="457200" y="228600"/>
            <a:ext cx="8229600" cy="838200"/>
          </a:xfrm>
        </p:spPr>
        <p:txBody>
          <a:bodyPr/>
          <a:lstStyle/>
          <a:p>
            <a:pPr eaLnBrk="1" hangingPunct="1"/>
            <a:r>
              <a:rPr lang="en-GB" altLang="en-US">
                <a:solidFill>
                  <a:srgbClr val="FF0000"/>
                </a:solidFill>
              </a:rPr>
              <a:t>3.Dijabetesno stopalo</a:t>
            </a:r>
            <a:endParaRPr lang="en-US" altLang="en-US"/>
          </a:p>
        </p:txBody>
      </p:sp>
      <p:sp>
        <p:nvSpPr>
          <p:cNvPr id="77827" name="Text Placeholder 6">
            <a:extLst>
              <a:ext uri="{FF2B5EF4-FFF2-40B4-BE49-F238E27FC236}">
                <a16:creationId xmlns:a16="http://schemas.microsoft.com/office/drawing/2014/main" id="{5B9BC233-1A19-4303-B85D-45E87B668E00}"/>
              </a:ext>
            </a:extLst>
          </p:cNvPr>
          <p:cNvSpPr>
            <a:spLocks noGrp="1"/>
          </p:cNvSpPr>
          <p:nvPr>
            <p:ph type="body" sz="half" idx="2"/>
          </p:nvPr>
        </p:nvSpPr>
        <p:spPr>
          <a:xfrm>
            <a:off x="4191000" y="1600200"/>
            <a:ext cx="4572000" cy="5029200"/>
          </a:xfrm>
        </p:spPr>
        <p:txBody>
          <a:bodyPr/>
          <a:lstStyle/>
          <a:p>
            <a:pPr eaLnBrk="1" hangingPunct="1"/>
            <a:r>
              <a:rPr lang="sr-Cyrl-CS" altLang="en-US"/>
              <a:t>Посебан</a:t>
            </a:r>
            <a:r>
              <a:rPr lang="en-US" altLang="en-US"/>
              <a:t> </a:t>
            </a:r>
            <a:r>
              <a:rPr lang="sr-Cyrl-CS" altLang="en-US"/>
              <a:t>значај</a:t>
            </a:r>
            <a:r>
              <a:rPr lang="en-US" altLang="en-US"/>
              <a:t> </a:t>
            </a:r>
            <a:r>
              <a:rPr lang="sr-Cyrl-CS" altLang="en-US"/>
              <a:t>има</a:t>
            </a:r>
            <a:r>
              <a:rPr lang="en-US" altLang="en-US"/>
              <a:t> </a:t>
            </a:r>
            <a:r>
              <a:rPr lang="sr-Cyrl-CS" altLang="en-US"/>
              <a:t>клинички</a:t>
            </a:r>
            <a:r>
              <a:rPr lang="en-US" altLang="en-US"/>
              <a:t> </a:t>
            </a:r>
            <a:r>
              <a:rPr lang="sr-Cyrl-CS" altLang="en-US"/>
              <a:t>ентитет</a:t>
            </a:r>
            <a:r>
              <a:rPr lang="en-US" altLang="en-US"/>
              <a:t> </a:t>
            </a:r>
            <a:r>
              <a:rPr lang="sr-Cyrl-CS" altLang="en-US"/>
              <a:t>означен</a:t>
            </a:r>
            <a:r>
              <a:rPr lang="en-US" altLang="en-US"/>
              <a:t> </a:t>
            </a:r>
            <a:r>
              <a:rPr lang="sr-Cyrl-CS" altLang="en-US"/>
              <a:t>као</a:t>
            </a:r>
            <a:r>
              <a:rPr lang="en-US" altLang="en-US"/>
              <a:t> </a:t>
            </a:r>
            <a:r>
              <a:rPr lang="sr-Cyrl-CS" altLang="en-US" b="1"/>
              <a:t>дијабетесно</a:t>
            </a:r>
            <a:r>
              <a:rPr lang="en-US" altLang="en-US" b="1"/>
              <a:t> </a:t>
            </a:r>
            <a:r>
              <a:rPr lang="sr-Cyrl-CS" altLang="en-US" b="1"/>
              <a:t>стопало</a:t>
            </a:r>
            <a:r>
              <a:rPr lang="en-US" altLang="en-US" b="1"/>
              <a:t> </a:t>
            </a:r>
            <a:r>
              <a:rPr lang="sr-Cyrl-CS" altLang="en-US"/>
              <a:t>због</a:t>
            </a:r>
            <a:r>
              <a:rPr lang="en-US" altLang="en-US"/>
              <a:t> </a:t>
            </a:r>
            <a:endParaRPr lang="sr-Latn-CS" altLang="en-US"/>
          </a:p>
          <a:p>
            <a:pPr lvl="2" eaLnBrk="1" hangingPunct="1"/>
            <a:r>
              <a:rPr lang="sr-Cyrl-CS" altLang="en-US" b="1"/>
              <a:t>значајне</a:t>
            </a:r>
            <a:r>
              <a:rPr lang="en-US" altLang="en-US" b="1"/>
              <a:t> </a:t>
            </a:r>
            <a:r>
              <a:rPr lang="sr-Cyrl-CS" altLang="en-US" b="1"/>
              <a:t>учесталости</a:t>
            </a:r>
            <a:r>
              <a:rPr lang="en-US" altLang="en-US" b="1"/>
              <a:t> </a:t>
            </a:r>
            <a:r>
              <a:rPr lang="sr-Cyrl-CS" altLang="en-US" b="1"/>
              <a:t>и</a:t>
            </a:r>
            <a:r>
              <a:rPr lang="en-US" altLang="en-US" b="1"/>
              <a:t> </a:t>
            </a:r>
            <a:endParaRPr lang="sr-Latn-CS" altLang="en-US" b="1"/>
          </a:p>
          <a:p>
            <a:pPr lvl="2" eaLnBrk="1" hangingPunct="1"/>
            <a:r>
              <a:rPr lang="sr-Cyrl-CS" altLang="en-US" b="1"/>
              <a:t>доста</a:t>
            </a:r>
            <a:r>
              <a:rPr lang="en-US" altLang="en-US" b="1"/>
              <a:t> </a:t>
            </a:r>
            <a:r>
              <a:rPr lang="sr-Cyrl-CS" altLang="en-US" b="1"/>
              <a:t>честих</a:t>
            </a:r>
            <a:r>
              <a:rPr lang="en-US" altLang="en-US" b="1"/>
              <a:t> </a:t>
            </a:r>
            <a:r>
              <a:rPr lang="sr-Cyrl-CS" altLang="en-US" b="1"/>
              <a:t>ампутација</a:t>
            </a:r>
            <a:r>
              <a:rPr lang="en-US" altLang="en-US" b="1"/>
              <a:t> </a:t>
            </a:r>
            <a:r>
              <a:rPr lang="sr-Cyrl-CS" altLang="en-US" b="1"/>
              <a:t>као</a:t>
            </a:r>
            <a:r>
              <a:rPr lang="en-US" altLang="en-US" b="1"/>
              <a:t> </a:t>
            </a:r>
            <a:r>
              <a:rPr lang="sr-Cyrl-CS" altLang="en-US" b="1"/>
              <a:t>компликације</a:t>
            </a:r>
            <a:endParaRPr lang="en-US" altLang="en-US" b="1"/>
          </a:p>
          <a:p>
            <a:pPr eaLnBrk="1" hangingPunct="1"/>
            <a:endParaRPr lang="en-US" altLang="en-US"/>
          </a:p>
        </p:txBody>
      </p:sp>
      <p:pic>
        <p:nvPicPr>
          <p:cNvPr id="77828" name="Picture 7" descr="Swelling">
            <a:extLst>
              <a:ext uri="{FF2B5EF4-FFF2-40B4-BE49-F238E27FC236}">
                <a16:creationId xmlns:a16="http://schemas.microsoft.com/office/drawing/2014/main" id="{8CF0D9C4-825A-46DC-8D60-A3D23B920C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600200"/>
            <a:ext cx="3733800" cy="4525963"/>
          </a:xfrm>
          <a:noFill/>
        </p:spPr>
      </p:pic>
    </p:spTree>
  </p:cSld>
  <p:clrMapOvr>
    <a:masterClrMapping/>
  </p:clrMapOvr>
  <mc:AlternateContent xmlns:mc="http://schemas.openxmlformats.org/markup-compatibility/2006" xmlns:p14="http://schemas.microsoft.com/office/powerpoint/2010/main">
    <mc:Choice Requires="p14">
      <p:transition spd="slow" p14:dur="2000" advTm="19746"/>
    </mc:Choice>
    <mc:Fallback xmlns="">
      <p:transition spd="slow" advTm="19746"/>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a:extLst>
              <a:ext uri="{FF2B5EF4-FFF2-40B4-BE49-F238E27FC236}">
                <a16:creationId xmlns:a16="http://schemas.microsoft.com/office/drawing/2014/main" id="{2342FFBB-5492-406E-B6D4-5EB63951AD39}"/>
              </a:ext>
            </a:extLst>
          </p:cNvPr>
          <p:cNvSpPr>
            <a:spLocks noGrp="1" noChangeArrowheads="1"/>
          </p:cNvSpPr>
          <p:nvPr>
            <p:ph type="title"/>
          </p:nvPr>
        </p:nvSpPr>
        <p:spPr/>
        <p:txBody>
          <a:bodyPr/>
          <a:lstStyle/>
          <a:p>
            <a:pPr eaLnBrk="1" hangingPunct="1"/>
            <a:r>
              <a:rPr lang="sr-Cyrl-CS" altLang="en-US"/>
              <a:t>Дијабетесно</a:t>
            </a:r>
            <a:r>
              <a:rPr lang="en-US" altLang="en-US"/>
              <a:t> </a:t>
            </a:r>
            <a:r>
              <a:rPr lang="sr-Cyrl-CS" altLang="en-US"/>
              <a:t>стопало</a:t>
            </a:r>
            <a:r>
              <a:rPr lang="en-US" altLang="en-US"/>
              <a:t> </a:t>
            </a:r>
            <a:endParaRPr lang="en-US" altLang="en-US" b="1"/>
          </a:p>
        </p:txBody>
      </p:sp>
      <p:sp>
        <p:nvSpPr>
          <p:cNvPr id="2052" name="Rectangle 3">
            <a:extLst>
              <a:ext uri="{FF2B5EF4-FFF2-40B4-BE49-F238E27FC236}">
                <a16:creationId xmlns:a16="http://schemas.microsoft.com/office/drawing/2014/main" id="{64E8ED37-F429-437F-AFFC-F5657383E7D7}"/>
              </a:ext>
            </a:extLst>
          </p:cNvPr>
          <p:cNvSpPr>
            <a:spLocks noGrp="1" noChangeArrowheads="1"/>
          </p:cNvSpPr>
          <p:nvPr>
            <p:ph type="body" sz="half" idx="1"/>
          </p:nvPr>
        </p:nvSpPr>
        <p:spPr>
          <a:xfrm>
            <a:off x="457200" y="1600200"/>
            <a:ext cx="4648200" cy="4495800"/>
          </a:xfrm>
        </p:spPr>
        <p:txBody>
          <a:bodyPr/>
          <a:lstStyle/>
          <a:p>
            <a:pPr algn="just" eaLnBrk="1" hangingPunct="1">
              <a:spcBef>
                <a:spcPct val="0"/>
              </a:spcBef>
            </a:pPr>
            <a:r>
              <a:rPr lang="sr-Cyrl-CS" altLang="en-US" sz="2400"/>
              <a:t>Због</a:t>
            </a:r>
            <a:r>
              <a:rPr lang="en-US" altLang="en-US" sz="2400"/>
              <a:t> </a:t>
            </a:r>
            <a:r>
              <a:rPr lang="sr-Cyrl-CS" altLang="en-US" sz="2400"/>
              <a:t>оштећене</a:t>
            </a:r>
            <a:r>
              <a:rPr lang="en-US" altLang="en-US" sz="2400"/>
              <a:t> </a:t>
            </a:r>
            <a:r>
              <a:rPr lang="sr-Cyrl-CS" altLang="en-US" sz="2400"/>
              <a:t>циркулације</a:t>
            </a:r>
            <a:r>
              <a:rPr lang="en-US" altLang="en-US" sz="2400"/>
              <a:t>, </a:t>
            </a:r>
          </a:p>
          <a:p>
            <a:pPr algn="just" eaLnBrk="1" hangingPunct="1">
              <a:spcBef>
                <a:spcPct val="0"/>
              </a:spcBef>
            </a:pPr>
            <a:r>
              <a:rPr lang="sr-Cyrl-CS" altLang="en-US" sz="2400"/>
              <a:t>измењене</a:t>
            </a:r>
            <a:r>
              <a:rPr lang="en-US" altLang="en-US" sz="2400"/>
              <a:t> </a:t>
            </a:r>
            <a:r>
              <a:rPr lang="sr-Cyrl-CS" altLang="en-US" sz="2400"/>
              <a:t>грађе</a:t>
            </a:r>
            <a:r>
              <a:rPr lang="en-US" altLang="en-US" sz="2400"/>
              <a:t> </a:t>
            </a:r>
            <a:r>
              <a:rPr lang="sr-Cyrl-CS" altLang="en-US" sz="2400"/>
              <a:t>коже</a:t>
            </a:r>
            <a:r>
              <a:rPr lang="en-US" altLang="en-US" sz="2400"/>
              <a:t>, </a:t>
            </a:r>
          </a:p>
          <a:p>
            <a:pPr algn="just" eaLnBrk="1" hangingPunct="1">
              <a:spcBef>
                <a:spcPct val="0"/>
              </a:spcBef>
            </a:pPr>
            <a:r>
              <a:rPr lang="sr-Cyrl-CS" altLang="en-US" sz="2400"/>
              <a:t>губитка</a:t>
            </a:r>
            <a:r>
              <a:rPr lang="en-US" altLang="en-US" sz="2400"/>
              <a:t> </a:t>
            </a:r>
            <a:r>
              <a:rPr lang="sr-Cyrl-CS" altLang="en-US" sz="2400"/>
              <a:t>сензибилитета</a:t>
            </a:r>
            <a:r>
              <a:rPr lang="en-US" altLang="en-US" sz="2400"/>
              <a:t> </a:t>
            </a:r>
            <a:endParaRPr lang="sr-Latn-CS" altLang="en-US" sz="2400"/>
          </a:p>
          <a:p>
            <a:pPr algn="just" eaLnBrk="1" hangingPunct="1">
              <a:spcBef>
                <a:spcPct val="0"/>
              </a:spcBef>
            </a:pPr>
            <a:r>
              <a:rPr lang="sr-Cyrl-CS" altLang="en-US" sz="2400"/>
              <a:t>лако</a:t>
            </a:r>
            <a:r>
              <a:rPr lang="en-US" altLang="en-US" sz="2400"/>
              <a:t> </a:t>
            </a:r>
            <a:r>
              <a:rPr lang="sr-Cyrl-CS" altLang="en-US" sz="2400"/>
              <a:t>долази</a:t>
            </a:r>
            <a:r>
              <a:rPr lang="en-US" altLang="en-US" sz="2400"/>
              <a:t> </a:t>
            </a:r>
            <a:r>
              <a:rPr lang="sr-Cyrl-CS" altLang="en-US" sz="2400"/>
              <a:t>до</a:t>
            </a:r>
            <a:r>
              <a:rPr lang="en-US" altLang="en-US" sz="2400"/>
              <a:t> </a:t>
            </a:r>
            <a:r>
              <a:rPr lang="sr-Cyrl-CS" altLang="en-US" sz="2400"/>
              <a:t>повређивања</a:t>
            </a:r>
            <a:r>
              <a:rPr lang="en-US" altLang="en-US" sz="2400"/>
              <a:t>, </a:t>
            </a:r>
            <a:r>
              <a:rPr lang="sr-Cyrl-CS" altLang="en-US" sz="2400"/>
              <a:t>инфекција,</a:t>
            </a:r>
            <a:r>
              <a:rPr lang="en-US" altLang="en-US" sz="2400"/>
              <a:t> </a:t>
            </a:r>
            <a:r>
              <a:rPr lang="sr-Cyrl-CS" altLang="en-US" sz="2400"/>
              <a:t>а</a:t>
            </a:r>
            <a:r>
              <a:rPr lang="en-US" altLang="en-US" sz="2400"/>
              <a:t> </a:t>
            </a:r>
            <a:r>
              <a:rPr lang="sr-Cyrl-CS" altLang="en-US" sz="2400"/>
              <a:t>потом</a:t>
            </a:r>
            <a:r>
              <a:rPr lang="en-US" altLang="en-US" sz="2400"/>
              <a:t> </a:t>
            </a:r>
            <a:r>
              <a:rPr lang="sr-Cyrl-CS" altLang="en-US" sz="2400"/>
              <a:t>и</a:t>
            </a:r>
            <a:r>
              <a:rPr lang="en-US" altLang="en-US" sz="2400"/>
              <a:t> </a:t>
            </a:r>
            <a:r>
              <a:rPr lang="sr-Cyrl-CS" altLang="en-US" sz="2400"/>
              <a:t>до</a:t>
            </a:r>
            <a:r>
              <a:rPr lang="en-US" altLang="en-US" sz="2400"/>
              <a:t> </a:t>
            </a:r>
            <a:r>
              <a:rPr lang="sr-Cyrl-CS" altLang="en-US" sz="2400"/>
              <a:t>развоја</a:t>
            </a:r>
            <a:r>
              <a:rPr lang="en-US" altLang="en-US" sz="2400"/>
              <a:t> </a:t>
            </a:r>
            <a:r>
              <a:rPr lang="sr-Cyrl-CS" altLang="en-US" sz="2400"/>
              <a:t>некрозе</a:t>
            </a:r>
            <a:r>
              <a:rPr lang="en-US" altLang="en-US" sz="2400"/>
              <a:t>-</a:t>
            </a:r>
            <a:r>
              <a:rPr lang="sr-Cyrl-CS" altLang="en-US" sz="2400"/>
              <a:t>гангрене</a:t>
            </a:r>
            <a:r>
              <a:rPr lang="en-US" altLang="en-US" sz="2400"/>
              <a:t>. </a:t>
            </a:r>
          </a:p>
          <a:p>
            <a:pPr algn="just" eaLnBrk="1" hangingPunct="1">
              <a:spcBef>
                <a:spcPct val="0"/>
              </a:spcBef>
            </a:pPr>
            <a:endParaRPr lang="en-US" altLang="en-US" sz="2400"/>
          </a:p>
        </p:txBody>
      </p:sp>
      <p:graphicFrame>
        <p:nvGraphicFramePr>
          <p:cNvPr id="2050" name="Object 5">
            <a:extLst>
              <a:ext uri="{FF2B5EF4-FFF2-40B4-BE49-F238E27FC236}">
                <a16:creationId xmlns:a16="http://schemas.microsoft.com/office/drawing/2014/main" id="{02629CCB-7366-453B-8F0D-D9B4C71BACF6}"/>
              </a:ext>
            </a:extLst>
          </p:cNvPr>
          <p:cNvGraphicFramePr>
            <a:graphicFrameLocks noGrp="1" noChangeAspect="1"/>
          </p:cNvGraphicFramePr>
          <p:nvPr>
            <p:ph sz="half" idx="2"/>
          </p:nvPr>
        </p:nvGraphicFramePr>
        <p:xfrm>
          <a:off x="5334000" y="1676400"/>
          <a:ext cx="3810000" cy="5122863"/>
        </p:xfrm>
        <a:graphic>
          <a:graphicData uri="http://schemas.openxmlformats.org/presentationml/2006/ole">
            <mc:AlternateContent xmlns:mc="http://schemas.openxmlformats.org/markup-compatibility/2006">
              <mc:Choice xmlns:v="urn:schemas-microsoft-com:vml" Requires="v">
                <p:oleObj spid="_x0000_s2057" name="Image" r:id="rId3" imgW="5476880" imgH="7217790" progId="Photoshop.Image.8">
                  <p:embed/>
                </p:oleObj>
              </mc:Choice>
              <mc:Fallback>
                <p:oleObj name="Image" r:id="rId3" imgW="5476880" imgH="7217790" progId="Photoshop.Image.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676400"/>
                        <a:ext cx="3810000" cy="512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2161"/>
    </mc:Choice>
    <mc:Fallback xmlns="">
      <p:transition spd="slow" advTm="22161"/>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9E391D98-3FEB-4F43-BEA9-EE745056CEF9}"/>
              </a:ext>
            </a:extLst>
          </p:cNvPr>
          <p:cNvSpPr>
            <a:spLocks noGrp="1" noChangeArrowheads="1"/>
          </p:cNvSpPr>
          <p:nvPr>
            <p:ph type="title"/>
          </p:nvPr>
        </p:nvSpPr>
        <p:spPr/>
        <p:txBody>
          <a:bodyPr/>
          <a:lstStyle/>
          <a:p>
            <a:pPr eaLnBrk="1" hangingPunct="1"/>
            <a:r>
              <a:rPr lang="sr-Cyrl-CS" altLang="en-US" b="1"/>
              <a:t>Дијабетесно</a:t>
            </a:r>
            <a:r>
              <a:rPr lang="en-US" altLang="en-US" b="1"/>
              <a:t> </a:t>
            </a:r>
            <a:r>
              <a:rPr lang="sr-Cyrl-CS" altLang="en-US" b="1"/>
              <a:t>стопало</a:t>
            </a:r>
            <a:r>
              <a:rPr lang="en-US" altLang="en-US" b="1"/>
              <a:t> </a:t>
            </a:r>
            <a:r>
              <a:rPr lang="sr-Cyrl-CS" altLang="en-US" b="1"/>
              <a:t>се</a:t>
            </a:r>
            <a:r>
              <a:rPr lang="en-US" altLang="en-US" b="1"/>
              <a:t> </a:t>
            </a:r>
            <a:r>
              <a:rPr lang="sr-Cyrl-CS" altLang="en-US" b="1"/>
              <a:t>клинички</a:t>
            </a:r>
            <a:r>
              <a:rPr lang="en-US" altLang="en-US" b="1"/>
              <a:t> </a:t>
            </a:r>
            <a:r>
              <a:rPr lang="sr-Cyrl-CS" altLang="en-US" b="1"/>
              <a:t>манифестује</a:t>
            </a:r>
            <a:r>
              <a:rPr lang="en-US" altLang="en-US" b="1"/>
              <a:t> </a:t>
            </a:r>
            <a:r>
              <a:rPr lang="sr-Cyrl-CS" altLang="en-US" b="1"/>
              <a:t>у</a:t>
            </a:r>
            <a:r>
              <a:rPr lang="en-US" altLang="en-US" b="1"/>
              <a:t> </a:t>
            </a:r>
            <a:r>
              <a:rPr lang="sr-Cyrl-CS" altLang="en-US" b="1"/>
              <a:t>виду</a:t>
            </a:r>
            <a:r>
              <a:rPr lang="en-US" altLang="en-US" b="1"/>
              <a:t>: </a:t>
            </a:r>
          </a:p>
        </p:txBody>
      </p:sp>
      <p:sp>
        <p:nvSpPr>
          <p:cNvPr id="3076" name="Rectangle 3">
            <a:extLst>
              <a:ext uri="{FF2B5EF4-FFF2-40B4-BE49-F238E27FC236}">
                <a16:creationId xmlns:a16="http://schemas.microsoft.com/office/drawing/2014/main" id="{B35D3A2D-E7A7-4FB7-A2A1-6B38B54EBC76}"/>
              </a:ext>
            </a:extLst>
          </p:cNvPr>
          <p:cNvSpPr>
            <a:spLocks noGrp="1" noChangeArrowheads="1"/>
          </p:cNvSpPr>
          <p:nvPr>
            <p:ph type="body" sz="half" idx="1"/>
          </p:nvPr>
        </p:nvSpPr>
        <p:spPr>
          <a:xfrm>
            <a:off x="304800" y="1600200"/>
            <a:ext cx="5029200" cy="5105400"/>
          </a:xfrm>
        </p:spPr>
        <p:txBody>
          <a:bodyPr/>
          <a:lstStyle/>
          <a:p>
            <a:pPr algn="just" eaLnBrk="1" hangingPunct="1">
              <a:spcBef>
                <a:spcPct val="0"/>
              </a:spcBef>
            </a:pPr>
            <a:r>
              <a:rPr lang="sr-Cyrl-CS" altLang="en-US" sz="2800"/>
              <a:t>улцерације</a:t>
            </a:r>
            <a:r>
              <a:rPr lang="en-US" altLang="en-US" sz="2800"/>
              <a:t> (</a:t>
            </a:r>
            <a:r>
              <a:rPr lang="sr-Cyrl-CS" altLang="en-US" sz="2800"/>
              <a:t>са</a:t>
            </a:r>
            <a:r>
              <a:rPr lang="en-US" altLang="en-US" sz="2800"/>
              <a:t> </a:t>
            </a:r>
            <a:r>
              <a:rPr lang="sr-Cyrl-CS" altLang="en-US" sz="2800"/>
              <a:t>инфекцијом</a:t>
            </a:r>
            <a:r>
              <a:rPr lang="en-US" altLang="en-US" sz="2800"/>
              <a:t> </a:t>
            </a:r>
            <a:r>
              <a:rPr lang="sr-Cyrl-CS" altLang="en-US" sz="2800"/>
              <a:t>или</a:t>
            </a:r>
            <a:r>
              <a:rPr lang="en-US" altLang="en-US" sz="2800"/>
              <a:t> </a:t>
            </a:r>
            <a:r>
              <a:rPr lang="sr-Cyrl-CS" altLang="en-US" sz="2800"/>
              <a:t>без</a:t>
            </a:r>
            <a:r>
              <a:rPr lang="en-US" altLang="en-US" sz="2800"/>
              <a:t> </a:t>
            </a:r>
            <a:r>
              <a:rPr lang="sr-Cyrl-CS" altLang="en-US" sz="2800"/>
              <a:t>ње</a:t>
            </a:r>
            <a:r>
              <a:rPr lang="en-US" altLang="en-US" sz="2800"/>
              <a:t>), </a:t>
            </a:r>
          </a:p>
          <a:p>
            <a:pPr algn="just" eaLnBrk="1" hangingPunct="1">
              <a:spcBef>
                <a:spcPct val="0"/>
              </a:spcBef>
            </a:pPr>
            <a:r>
              <a:rPr lang="sr-Cyrl-CS" altLang="en-US" sz="2800"/>
              <a:t>типичног</a:t>
            </a:r>
            <a:r>
              <a:rPr lang="en-US" altLang="en-US" sz="2800"/>
              <a:t> </a:t>
            </a:r>
            <a:r>
              <a:rPr lang="sr-Cyrl-CS" altLang="en-US" sz="2800"/>
              <a:t>деформитета</a:t>
            </a:r>
            <a:r>
              <a:rPr lang="en-US" altLang="en-US" sz="2800"/>
              <a:t> </a:t>
            </a:r>
            <a:r>
              <a:rPr lang="sr-Cyrl-CS" altLang="en-US" sz="2800"/>
              <a:t>стопала</a:t>
            </a:r>
            <a:r>
              <a:rPr lang="en-US" altLang="en-US" sz="2800"/>
              <a:t> (</a:t>
            </a:r>
            <a:r>
              <a:rPr lang="sr-Cyrl-CS" altLang="en-US" sz="2800"/>
              <a:t>све</a:t>
            </a:r>
            <a:r>
              <a:rPr lang="en-US" altLang="en-US" sz="2800"/>
              <a:t> </a:t>
            </a:r>
            <a:r>
              <a:rPr lang="sr-Cyrl-CS" altLang="en-US" sz="2800"/>
              <a:t>до</a:t>
            </a:r>
            <a:r>
              <a:rPr lang="en-US" altLang="en-US" sz="2800"/>
              <a:t> </a:t>
            </a:r>
            <a:r>
              <a:rPr lang="sr-Cyrl-CS" altLang="en-US" sz="2800"/>
              <a:t>Шаркотове</a:t>
            </a:r>
            <a:r>
              <a:rPr lang="en-US" altLang="en-US" sz="2800"/>
              <a:t> </a:t>
            </a:r>
            <a:r>
              <a:rPr lang="sr-Cyrl-CS" altLang="en-US" sz="2800"/>
              <a:t>артропатије</a:t>
            </a:r>
            <a:r>
              <a:rPr lang="en-US" altLang="en-US" sz="2800"/>
              <a:t>), </a:t>
            </a:r>
          </a:p>
          <a:p>
            <a:pPr algn="just" eaLnBrk="1" hangingPunct="1">
              <a:spcBef>
                <a:spcPct val="0"/>
              </a:spcBef>
            </a:pPr>
            <a:r>
              <a:rPr lang="sr-Cyrl-CS" altLang="en-US" sz="2800"/>
              <a:t>појаве</a:t>
            </a:r>
            <a:r>
              <a:rPr lang="en-US" altLang="en-US" sz="2800"/>
              <a:t> </a:t>
            </a:r>
            <a:r>
              <a:rPr lang="sr-Cyrl-CS" altLang="en-US" sz="2800"/>
              <a:t>хроничног</a:t>
            </a:r>
            <a:r>
              <a:rPr lang="en-US" altLang="en-US" sz="2800"/>
              <a:t> </a:t>
            </a:r>
            <a:r>
              <a:rPr lang="sr-Cyrl-CS" altLang="en-US" sz="2800"/>
              <a:t>отока</a:t>
            </a:r>
            <a:r>
              <a:rPr lang="en-US" altLang="en-US" sz="2800"/>
              <a:t>, </a:t>
            </a:r>
          </a:p>
          <a:p>
            <a:pPr algn="just" eaLnBrk="1" hangingPunct="1">
              <a:spcBef>
                <a:spcPct val="0"/>
              </a:spcBef>
            </a:pPr>
            <a:r>
              <a:rPr lang="sr-Cyrl-CS" altLang="en-US" sz="2800"/>
              <a:t>исхемичних</a:t>
            </a:r>
            <a:r>
              <a:rPr lang="en-US" altLang="en-US" sz="2800"/>
              <a:t> </a:t>
            </a:r>
            <a:r>
              <a:rPr lang="sr-Cyrl-CS" altLang="en-US" sz="2800"/>
              <a:t>промена</a:t>
            </a:r>
            <a:r>
              <a:rPr lang="en-US" altLang="en-US" sz="2800"/>
              <a:t>,  </a:t>
            </a:r>
            <a:r>
              <a:rPr lang="sr-Cyrl-CS" altLang="en-US" sz="2800"/>
              <a:t>све</a:t>
            </a:r>
            <a:r>
              <a:rPr lang="en-US" altLang="en-US" sz="2800"/>
              <a:t> </a:t>
            </a:r>
            <a:r>
              <a:rPr lang="sr-Cyrl-CS" altLang="en-US" sz="2800"/>
              <a:t>до</a:t>
            </a:r>
            <a:r>
              <a:rPr lang="en-US" altLang="en-US" sz="2800"/>
              <a:t> </a:t>
            </a:r>
          </a:p>
          <a:p>
            <a:pPr algn="just" eaLnBrk="1" hangingPunct="1">
              <a:spcBef>
                <a:spcPct val="0"/>
              </a:spcBef>
            </a:pPr>
            <a:r>
              <a:rPr lang="sr-Cyrl-CS" altLang="en-US" sz="2800"/>
              <a:t>настанка</a:t>
            </a:r>
            <a:r>
              <a:rPr lang="en-US" altLang="en-US" sz="2800"/>
              <a:t> </a:t>
            </a:r>
            <a:r>
              <a:rPr lang="sr-Cyrl-CS" altLang="en-US" sz="2800"/>
              <a:t>некрозе</a:t>
            </a:r>
            <a:r>
              <a:rPr lang="en-US" altLang="en-US" sz="2800"/>
              <a:t> </a:t>
            </a:r>
            <a:r>
              <a:rPr lang="sr-Cyrl-CS" altLang="en-US" sz="2800"/>
              <a:t>и</a:t>
            </a:r>
            <a:r>
              <a:rPr lang="en-US" altLang="en-US" sz="2800"/>
              <a:t> </a:t>
            </a:r>
            <a:r>
              <a:rPr lang="sr-Cyrl-CS" altLang="en-US" sz="2800"/>
              <a:t>гангрене</a:t>
            </a:r>
            <a:r>
              <a:rPr lang="en-US" altLang="en-US" sz="2800"/>
              <a:t>.</a:t>
            </a:r>
          </a:p>
          <a:p>
            <a:pPr eaLnBrk="1" hangingPunct="1"/>
            <a:endParaRPr lang="en-US" altLang="en-US" sz="2800"/>
          </a:p>
        </p:txBody>
      </p:sp>
      <p:graphicFrame>
        <p:nvGraphicFramePr>
          <p:cNvPr id="3074" name="Object 4">
            <a:extLst>
              <a:ext uri="{FF2B5EF4-FFF2-40B4-BE49-F238E27FC236}">
                <a16:creationId xmlns:a16="http://schemas.microsoft.com/office/drawing/2014/main" id="{61CBBADB-8E1B-45FD-93BB-4B0DD7676C28}"/>
              </a:ext>
            </a:extLst>
          </p:cNvPr>
          <p:cNvGraphicFramePr>
            <a:graphicFrameLocks noGrp="1" noChangeAspect="1"/>
          </p:cNvGraphicFramePr>
          <p:nvPr>
            <p:ph sz="half" idx="2"/>
          </p:nvPr>
        </p:nvGraphicFramePr>
        <p:xfrm>
          <a:off x="5486400" y="1600200"/>
          <a:ext cx="3429000" cy="4494213"/>
        </p:xfrm>
        <a:graphic>
          <a:graphicData uri="http://schemas.openxmlformats.org/presentationml/2006/ole">
            <mc:AlternateContent xmlns:mc="http://schemas.openxmlformats.org/markup-compatibility/2006">
              <mc:Choice xmlns:v="urn:schemas-microsoft-com:vml" Requires="v">
                <p:oleObj spid="_x0000_s3081" name="Image" r:id="rId3" imgW="5476880" imgH="7217790" progId="Photoshop.Image.5">
                  <p:embed/>
                </p:oleObj>
              </mc:Choice>
              <mc:Fallback>
                <p:oleObj name="Image" r:id="rId3" imgW="5476880" imgH="7217790" progId="Photoshop.Image.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600200"/>
                        <a:ext cx="3429000" cy="449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2719"/>
    </mc:Choice>
    <mc:Fallback xmlns="">
      <p:transition spd="slow" advTm="22719"/>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F1655E2A-E345-47F5-8BC6-502A30B1D62A}"/>
              </a:ext>
            </a:extLst>
          </p:cNvPr>
          <p:cNvSpPr>
            <a:spLocks noGrp="1" noChangeArrowheads="1"/>
          </p:cNvSpPr>
          <p:nvPr>
            <p:ph type="title"/>
          </p:nvPr>
        </p:nvSpPr>
        <p:spPr/>
        <p:txBody>
          <a:bodyPr/>
          <a:lstStyle/>
          <a:p>
            <a:pPr eaLnBrk="1" hangingPunct="1"/>
            <a:r>
              <a:rPr lang="sr-Cyrl-CS" altLang="en-US"/>
              <a:t>Дијабетесно</a:t>
            </a:r>
            <a:r>
              <a:rPr lang="en-US" altLang="en-US"/>
              <a:t> </a:t>
            </a:r>
            <a:r>
              <a:rPr lang="sr-Cyrl-CS" altLang="en-US"/>
              <a:t>стопало</a:t>
            </a:r>
            <a:r>
              <a:rPr lang="en-US" altLang="en-US"/>
              <a:t> </a:t>
            </a:r>
            <a:endParaRPr lang="en-US" altLang="en-US" b="1"/>
          </a:p>
        </p:txBody>
      </p:sp>
      <p:sp>
        <p:nvSpPr>
          <p:cNvPr id="4100" name="Rectangle 4">
            <a:extLst>
              <a:ext uri="{FF2B5EF4-FFF2-40B4-BE49-F238E27FC236}">
                <a16:creationId xmlns:a16="http://schemas.microsoft.com/office/drawing/2014/main" id="{43449734-F4D4-43A5-B64C-DE773FD81E3A}"/>
              </a:ext>
            </a:extLst>
          </p:cNvPr>
          <p:cNvSpPr>
            <a:spLocks noGrp="1" noChangeArrowheads="1"/>
          </p:cNvSpPr>
          <p:nvPr>
            <p:ph type="body" sz="half" idx="1"/>
          </p:nvPr>
        </p:nvSpPr>
        <p:spPr>
          <a:xfrm>
            <a:off x="228600" y="1295400"/>
            <a:ext cx="4267200" cy="5181600"/>
          </a:xfrm>
        </p:spPr>
        <p:txBody>
          <a:bodyPr/>
          <a:lstStyle/>
          <a:p>
            <a:pPr algn="just" eaLnBrk="1" hangingPunct="1">
              <a:lnSpc>
                <a:spcPct val="90000"/>
              </a:lnSpc>
              <a:spcBef>
                <a:spcPct val="0"/>
              </a:spcBef>
            </a:pPr>
            <a:r>
              <a:rPr lang="sr-Cyrl-CS" altLang="en-US" sz="2400"/>
              <a:t>Дијабетесно</a:t>
            </a:r>
            <a:r>
              <a:rPr lang="en-US" altLang="en-US" sz="2400"/>
              <a:t> </a:t>
            </a:r>
            <a:r>
              <a:rPr lang="sr-Cyrl-CS" altLang="en-US" sz="2400"/>
              <a:t>стопало</a:t>
            </a:r>
            <a:r>
              <a:rPr lang="en-US" altLang="en-US" sz="2400"/>
              <a:t> </a:t>
            </a:r>
            <a:r>
              <a:rPr lang="sr-Cyrl-CS" altLang="en-US" sz="2400"/>
              <a:t>је</a:t>
            </a:r>
            <a:r>
              <a:rPr lang="en-US" altLang="en-US" sz="2400"/>
              <a:t> </a:t>
            </a:r>
            <a:r>
              <a:rPr lang="sr-Cyrl-CS" altLang="en-US" sz="2400"/>
              <a:t>последица</a:t>
            </a:r>
            <a:r>
              <a:rPr lang="en-US" altLang="en-US" sz="2400"/>
              <a:t> </a:t>
            </a:r>
            <a:r>
              <a:rPr lang="sr-Cyrl-CS" altLang="en-US" sz="2400"/>
              <a:t>неуролошких</a:t>
            </a:r>
            <a:r>
              <a:rPr lang="en-US" altLang="en-US" sz="2400"/>
              <a:t>-</a:t>
            </a:r>
            <a:r>
              <a:rPr lang="sr-Cyrl-CS" altLang="en-US" sz="2400"/>
              <a:t>исхемијских</a:t>
            </a:r>
            <a:r>
              <a:rPr lang="en-US" altLang="en-US" sz="2400"/>
              <a:t> </a:t>
            </a:r>
            <a:r>
              <a:rPr lang="sr-Cyrl-CS" altLang="en-US" sz="2400"/>
              <a:t>промена,</a:t>
            </a:r>
            <a:r>
              <a:rPr lang="en-US" altLang="en-US" sz="2400"/>
              <a:t> </a:t>
            </a:r>
            <a:r>
              <a:rPr lang="sr-Cyrl-CS" altLang="en-US" sz="2400"/>
              <a:t>које</a:t>
            </a:r>
            <a:r>
              <a:rPr lang="en-US" altLang="en-US" sz="2400"/>
              <a:t> </a:t>
            </a:r>
            <a:r>
              <a:rPr lang="sr-Cyrl-CS" altLang="en-US" sz="2400"/>
              <a:t>се</a:t>
            </a:r>
            <a:r>
              <a:rPr lang="en-US" altLang="en-US" sz="2400"/>
              <a:t> </a:t>
            </a:r>
            <a:r>
              <a:rPr lang="sr-Cyrl-CS" altLang="en-US" sz="2400"/>
              <a:t>повремено</a:t>
            </a:r>
            <a:r>
              <a:rPr lang="en-US" altLang="en-US" sz="2400"/>
              <a:t> </a:t>
            </a:r>
            <a:r>
              <a:rPr lang="sr-Cyrl-CS" altLang="en-US" sz="2400"/>
              <a:t>компликују</a:t>
            </a:r>
            <a:r>
              <a:rPr lang="en-US" altLang="en-US" sz="2400"/>
              <a:t>  </a:t>
            </a:r>
            <a:r>
              <a:rPr lang="sr-Cyrl-CS" altLang="en-US" sz="2400"/>
              <a:t>инфекцијом</a:t>
            </a:r>
            <a:r>
              <a:rPr lang="en-US" altLang="en-US" sz="2400"/>
              <a:t>. </a:t>
            </a:r>
          </a:p>
          <a:p>
            <a:pPr algn="just" eaLnBrk="1" hangingPunct="1">
              <a:lnSpc>
                <a:spcPct val="90000"/>
              </a:lnSpc>
              <a:spcBef>
                <a:spcPct val="0"/>
              </a:spcBef>
            </a:pPr>
            <a:endParaRPr lang="en-US" altLang="en-US" sz="2400"/>
          </a:p>
          <a:p>
            <a:pPr algn="just" eaLnBrk="1" hangingPunct="1">
              <a:lnSpc>
                <a:spcPct val="90000"/>
              </a:lnSpc>
              <a:spcBef>
                <a:spcPct val="0"/>
              </a:spcBef>
            </a:pPr>
            <a:r>
              <a:rPr lang="sr-Cyrl-CS" altLang="en-US" sz="2400"/>
              <a:t>Појава</a:t>
            </a:r>
            <a:r>
              <a:rPr lang="en-US" altLang="en-US" sz="2400"/>
              <a:t> </a:t>
            </a:r>
            <a:r>
              <a:rPr lang="sr-Cyrl-CS" altLang="en-US" sz="2400"/>
              <a:t>улцерација</a:t>
            </a:r>
            <a:r>
              <a:rPr lang="en-US" altLang="en-US" sz="2400"/>
              <a:t> </a:t>
            </a:r>
            <a:r>
              <a:rPr lang="sr-Cyrl-CS" altLang="en-US" sz="2400"/>
              <a:t>на</a:t>
            </a:r>
            <a:r>
              <a:rPr lang="en-US" altLang="en-US" sz="2400"/>
              <a:t> </a:t>
            </a:r>
            <a:r>
              <a:rPr lang="sr-Cyrl-CS" altLang="en-US" sz="2400"/>
              <a:t>стопалу</a:t>
            </a:r>
            <a:r>
              <a:rPr lang="en-US" altLang="en-US" sz="2400"/>
              <a:t>, </a:t>
            </a:r>
            <a:r>
              <a:rPr lang="sr-Cyrl-CS" altLang="en-US" sz="2400"/>
              <a:t>затим</a:t>
            </a:r>
            <a:r>
              <a:rPr lang="en-US" altLang="en-US" sz="2400"/>
              <a:t> </a:t>
            </a:r>
            <a:r>
              <a:rPr lang="sr-Cyrl-CS" altLang="en-US" sz="2400"/>
              <a:t>настанак</a:t>
            </a:r>
            <a:r>
              <a:rPr lang="en-US" altLang="en-US" sz="2400"/>
              <a:t> </a:t>
            </a:r>
            <a:r>
              <a:rPr lang="sr-Cyrl-CS" altLang="en-US" sz="2400"/>
              <a:t>гангрене</a:t>
            </a:r>
            <a:r>
              <a:rPr lang="en-US" altLang="en-US" sz="2400"/>
              <a:t> </a:t>
            </a:r>
            <a:r>
              <a:rPr lang="sr-Cyrl-CS" altLang="en-US" sz="2400"/>
              <a:t>и</a:t>
            </a:r>
            <a:r>
              <a:rPr lang="en-US" altLang="en-US" sz="2400"/>
              <a:t> </a:t>
            </a:r>
            <a:r>
              <a:rPr lang="sr-Cyrl-CS" altLang="en-US" sz="2400"/>
              <a:t>последичне</a:t>
            </a:r>
            <a:r>
              <a:rPr lang="en-US" altLang="en-US" sz="2400"/>
              <a:t> </a:t>
            </a:r>
            <a:r>
              <a:rPr lang="sr-Cyrl-CS" altLang="en-US" sz="2400"/>
              <a:t>ампутације</a:t>
            </a:r>
            <a:r>
              <a:rPr lang="en-US" altLang="en-US" sz="2400"/>
              <a:t> </a:t>
            </a:r>
            <a:r>
              <a:rPr lang="sr-Cyrl-CS" altLang="en-US" sz="2400"/>
              <a:t>су</a:t>
            </a:r>
            <a:r>
              <a:rPr lang="en-US" altLang="en-US" sz="2400"/>
              <a:t> </a:t>
            </a:r>
            <a:r>
              <a:rPr lang="sr-Cyrl-CS" altLang="en-US" sz="2400"/>
              <a:t>значајни</a:t>
            </a:r>
            <a:r>
              <a:rPr lang="en-US" altLang="en-US" sz="2400"/>
              <a:t> </a:t>
            </a:r>
            <a:r>
              <a:rPr lang="sr-Cyrl-CS" altLang="en-US" sz="2400"/>
              <a:t>узроци</a:t>
            </a:r>
            <a:r>
              <a:rPr lang="en-US" altLang="en-US" sz="2400"/>
              <a:t> </a:t>
            </a:r>
            <a:r>
              <a:rPr lang="sr-Cyrl-CS" altLang="en-US" sz="2400"/>
              <a:t>морбидитета</a:t>
            </a:r>
            <a:r>
              <a:rPr lang="en-US" altLang="en-US" sz="2400"/>
              <a:t> </a:t>
            </a:r>
            <a:r>
              <a:rPr lang="sr-Cyrl-CS" altLang="en-US" sz="2400"/>
              <a:t>и</a:t>
            </a:r>
            <a:r>
              <a:rPr lang="en-US" altLang="en-US" sz="2400"/>
              <a:t> </a:t>
            </a:r>
            <a:r>
              <a:rPr lang="sr-Cyrl-CS" altLang="en-US" sz="2400"/>
              <a:t>инвалидности</a:t>
            </a:r>
            <a:r>
              <a:rPr lang="en-US" altLang="en-US" sz="2400"/>
              <a:t> </a:t>
            </a:r>
            <a:r>
              <a:rPr lang="sr-Cyrl-CS" altLang="en-US" sz="2400"/>
              <a:t>у</a:t>
            </a:r>
            <a:r>
              <a:rPr lang="en-US" altLang="en-US" sz="2400"/>
              <a:t> </a:t>
            </a:r>
            <a:r>
              <a:rPr lang="sr-Cyrl-CS" altLang="en-US" sz="2400"/>
              <a:t>оболелих</a:t>
            </a:r>
            <a:r>
              <a:rPr lang="en-US" altLang="en-US" sz="2400"/>
              <a:t> </a:t>
            </a:r>
            <a:r>
              <a:rPr lang="sr-Cyrl-CS" altLang="en-US" sz="2400"/>
              <a:t>од</a:t>
            </a:r>
            <a:r>
              <a:rPr lang="en-US" altLang="en-US" sz="2400"/>
              <a:t> </a:t>
            </a:r>
            <a:r>
              <a:rPr lang="sr-Cyrl-CS" altLang="en-US" sz="2400"/>
              <a:t>дијабетеса</a:t>
            </a:r>
            <a:r>
              <a:rPr lang="en-US" altLang="en-US" sz="2400"/>
              <a:t>. </a:t>
            </a:r>
          </a:p>
          <a:p>
            <a:pPr eaLnBrk="1" hangingPunct="1">
              <a:lnSpc>
                <a:spcPct val="90000"/>
              </a:lnSpc>
            </a:pPr>
            <a:endParaRPr lang="en-US" altLang="en-US" sz="2400"/>
          </a:p>
        </p:txBody>
      </p:sp>
      <p:graphicFrame>
        <p:nvGraphicFramePr>
          <p:cNvPr id="4098" name="Object 2">
            <a:extLst>
              <a:ext uri="{FF2B5EF4-FFF2-40B4-BE49-F238E27FC236}">
                <a16:creationId xmlns:a16="http://schemas.microsoft.com/office/drawing/2014/main" id="{7358A885-FDC9-4E38-A728-82E2D83A7A5F}"/>
              </a:ext>
            </a:extLst>
          </p:cNvPr>
          <p:cNvGraphicFramePr>
            <a:graphicFrameLocks noGrp="1" noChangeAspect="1"/>
          </p:cNvGraphicFramePr>
          <p:nvPr>
            <p:ph sz="half" idx="2"/>
          </p:nvPr>
        </p:nvGraphicFramePr>
        <p:xfrm>
          <a:off x="5181600" y="1524000"/>
          <a:ext cx="2743200" cy="4570413"/>
        </p:xfrm>
        <a:graphic>
          <a:graphicData uri="http://schemas.openxmlformats.org/presentationml/2006/ole">
            <mc:AlternateContent xmlns:mc="http://schemas.openxmlformats.org/markup-compatibility/2006">
              <mc:Choice xmlns:v="urn:schemas-microsoft-com:vml" Requires="v">
                <p:oleObj spid="_x0000_s4105" name="Image" r:id="rId3" imgW="5476880" imgH="7217790" progId="Photoshop.Image.8">
                  <p:embed/>
                </p:oleObj>
              </mc:Choice>
              <mc:Fallback>
                <p:oleObj name="Image" r:id="rId3" imgW="5476880" imgH="7217790" progId="Photoshop.Image.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1524000"/>
                        <a:ext cx="2743200" cy="457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1279"/>
    </mc:Choice>
    <mc:Fallback xmlns="">
      <p:transition spd="slow" advTm="21279"/>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5881624A-74DE-4B6D-8481-7D4956E26965}"/>
              </a:ext>
            </a:extLst>
          </p:cNvPr>
          <p:cNvSpPr>
            <a:spLocks noGrp="1" noChangeArrowheads="1"/>
          </p:cNvSpPr>
          <p:nvPr>
            <p:ph type="title"/>
          </p:nvPr>
        </p:nvSpPr>
        <p:spPr>
          <a:xfrm>
            <a:off x="457200" y="228600"/>
            <a:ext cx="8229600" cy="715963"/>
          </a:xfrm>
        </p:spPr>
        <p:txBody>
          <a:bodyPr/>
          <a:lstStyle/>
          <a:p>
            <a:pPr eaLnBrk="1" hangingPunct="1"/>
            <a:r>
              <a:rPr lang="sr-Latn-CS" altLang="en-US" sz="4000" b="1"/>
              <a:t>Gangrena</a:t>
            </a:r>
            <a:endParaRPr lang="en-US" altLang="en-US" sz="4000" b="1"/>
          </a:p>
        </p:txBody>
      </p:sp>
      <p:sp>
        <p:nvSpPr>
          <p:cNvPr id="78851" name="Rectangle 3">
            <a:extLst>
              <a:ext uri="{FF2B5EF4-FFF2-40B4-BE49-F238E27FC236}">
                <a16:creationId xmlns:a16="http://schemas.microsoft.com/office/drawing/2014/main" id="{40F6E7DD-8422-4794-8E8F-38B00E13FEFE}"/>
              </a:ext>
            </a:extLst>
          </p:cNvPr>
          <p:cNvSpPr>
            <a:spLocks noGrp="1" noChangeArrowheads="1"/>
          </p:cNvSpPr>
          <p:nvPr>
            <p:ph idx="1"/>
          </p:nvPr>
        </p:nvSpPr>
        <p:spPr>
          <a:xfrm>
            <a:off x="457200" y="1600200"/>
            <a:ext cx="8229600" cy="4876800"/>
          </a:xfrm>
        </p:spPr>
        <p:txBody>
          <a:bodyPr/>
          <a:lstStyle/>
          <a:p>
            <a:pPr algn="just" eaLnBrk="1" hangingPunct="1">
              <a:lnSpc>
                <a:spcPct val="90000"/>
              </a:lnSpc>
            </a:pPr>
            <a:r>
              <a:rPr lang="sr-Cyrl-CS" altLang="en-US" b="1"/>
              <a:t>Под</a:t>
            </a:r>
            <a:r>
              <a:rPr lang="sl-SI" altLang="en-US" b="1"/>
              <a:t> </a:t>
            </a:r>
            <a:r>
              <a:rPr lang="sr-Cyrl-CS" altLang="en-US" b="1"/>
              <a:t>гангреном</a:t>
            </a:r>
            <a:r>
              <a:rPr lang="sl-SI" altLang="en-US" b="1"/>
              <a:t> </a:t>
            </a:r>
            <a:r>
              <a:rPr lang="sr-Cyrl-CS" altLang="en-US"/>
              <a:t>се</a:t>
            </a:r>
            <a:r>
              <a:rPr lang="sl-SI" altLang="en-US"/>
              <a:t> </a:t>
            </a:r>
            <a:r>
              <a:rPr lang="sr-Cyrl-CS" altLang="en-US"/>
              <a:t>подразумева</a:t>
            </a:r>
            <a:r>
              <a:rPr lang="sl-SI" altLang="en-US"/>
              <a:t> </a:t>
            </a:r>
            <a:r>
              <a:rPr lang="sr-Cyrl-CS" altLang="en-US"/>
              <a:t>изумирање</a:t>
            </a:r>
            <a:r>
              <a:rPr lang="sl-SI" altLang="en-US"/>
              <a:t> </a:t>
            </a:r>
            <a:r>
              <a:rPr lang="sr-Cyrl-CS" altLang="en-US"/>
              <a:t>ткива</a:t>
            </a:r>
            <a:r>
              <a:rPr lang="sl-SI" altLang="en-US"/>
              <a:t> (</a:t>
            </a:r>
            <a:r>
              <a:rPr lang="sr-Cyrl-CS" altLang="en-US"/>
              <a:t>некроза</a:t>
            </a:r>
            <a:r>
              <a:rPr lang="sl-SI" altLang="en-US"/>
              <a:t>) </a:t>
            </a:r>
            <a:r>
              <a:rPr lang="sr-Cyrl-CS" altLang="en-US"/>
              <a:t>услед</a:t>
            </a:r>
            <a:r>
              <a:rPr lang="sl-SI" altLang="en-US"/>
              <a:t> </a:t>
            </a:r>
            <a:r>
              <a:rPr lang="sr-Cyrl-CS" altLang="en-US"/>
              <a:t>недовољне</a:t>
            </a:r>
            <a:r>
              <a:rPr lang="sl-SI" altLang="en-US"/>
              <a:t> </a:t>
            </a:r>
            <a:r>
              <a:rPr lang="sr-Cyrl-CS" altLang="en-US"/>
              <a:t>циркулације</a:t>
            </a:r>
            <a:r>
              <a:rPr lang="sl-SI" altLang="en-US"/>
              <a:t> (</a:t>
            </a:r>
            <a:r>
              <a:rPr lang="sr-Cyrl-CS" altLang="en-US"/>
              <a:t>исхемија</a:t>
            </a:r>
            <a:r>
              <a:rPr lang="sl-SI" altLang="en-US"/>
              <a:t> </a:t>
            </a:r>
            <a:r>
              <a:rPr lang="sr-Cyrl-CS" altLang="en-US"/>
              <a:t>ткива</a:t>
            </a:r>
            <a:r>
              <a:rPr lang="sl-SI" altLang="en-US"/>
              <a:t>) </a:t>
            </a:r>
            <a:r>
              <a:rPr lang="sr-Cyrl-CS" altLang="en-US"/>
              <a:t>праћено</a:t>
            </a:r>
            <a:r>
              <a:rPr lang="sl-SI" altLang="en-US"/>
              <a:t> </a:t>
            </a:r>
            <a:r>
              <a:rPr lang="sr-Cyrl-CS" altLang="en-US"/>
              <a:t>секундарним</a:t>
            </a:r>
            <a:r>
              <a:rPr lang="sl-SI" altLang="en-US"/>
              <a:t> </a:t>
            </a:r>
            <a:r>
              <a:rPr lang="sr-Cyrl-CS" altLang="en-US"/>
              <a:t>распадањем</a:t>
            </a:r>
            <a:r>
              <a:rPr lang="sl-SI" altLang="en-US"/>
              <a:t> </a:t>
            </a:r>
            <a:r>
              <a:rPr lang="sr-Cyrl-CS" altLang="en-US"/>
              <a:t>при</a:t>
            </a:r>
            <a:r>
              <a:rPr lang="sl-SI" altLang="en-US"/>
              <a:t> </a:t>
            </a:r>
            <a:r>
              <a:rPr lang="sr-Cyrl-CS" altLang="en-US"/>
              <a:t>коме</a:t>
            </a:r>
            <a:r>
              <a:rPr lang="sl-SI" altLang="en-US"/>
              <a:t> </a:t>
            </a:r>
            <a:r>
              <a:rPr lang="sr-Cyrl-CS" altLang="en-US"/>
              <a:t>веома</a:t>
            </a:r>
            <a:r>
              <a:rPr lang="sl-SI" altLang="en-US"/>
              <a:t> </a:t>
            </a:r>
            <a:r>
              <a:rPr lang="sr-Cyrl-CS" altLang="en-US"/>
              <a:t>важну</a:t>
            </a:r>
            <a:r>
              <a:rPr lang="sl-SI" altLang="en-US"/>
              <a:t> </a:t>
            </a:r>
            <a:r>
              <a:rPr lang="sr-Cyrl-CS" altLang="en-US"/>
              <a:t>улогу</a:t>
            </a:r>
            <a:r>
              <a:rPr lang="sl-SI" altLang="en-US"/>
              <a:t> </a:t>
            </a:r>
            <a:r>
              <a:rPr lang="sr-Cyrl-CS" altLang="en-US"/>
              <a:t>игра</a:t>
            </a:r>
            <a:r>
              <a:rPr lang="sl-SI" altLang="en-US"/>
              <a:t> </a:t>
            </a:r>
            <a:r>
              <a:rPr lang="sr-Cyrl-CS" altLang="en-US"/>
              <a:t>инфекција</a:t>
            </a:r>
            <a:r>
              <a:rPr lang="sl-SI" altLang="en-US"/>
              <a:t>. </a:t>
            </a:r>
          </a:p>
          <a:p>
            <a:pPr algn="just" eaLnBrk="1" hangingPunct="1">
              <a:lnSpc>
                <a:spcPct val="90000"/>
              </a:lnSpc>
            </a:pPr>
            <a:endParaRPr lang="sl-SI" altLang="en-US"/>
          </a:p>
          <a:p>
            <a:pPr algn="just" eaLnBrk="1" hangingPunct="1">
              <a:lnSpc>
                <a:spcPct val="90000"/>
              </a:lnSpc>
            </a:pPr>
            <a:r>
              <a:rPr lang="sr-Cyrl-CS" altLang="en-US"/>
              <a:t>присуство</a:t>
            </a:r>
            <a:r>
              <a:rPr lang="sl-SI" altLang="en-US"/>
              <a:t> </a:t>
            </a:r>
            <a:r>
              <a:rPr lang="sr-Cyrl-CS" altLang="en-US"/>
              <a:t>патогених</a:t>
            </a:r>
            <a:r>
              <a:rPr lang="sl-SI" altLang="en-US"/>
              <a:t> </a:t>
            </a:r>
            <a:r>
              <a:rPr lang="sr-Cyrl-CS" altLang="en-US"/>
              <a:t>клица</a:t>
            </a:r>
            <a:r>
              <a:rPr lang="sl-SI" altLang="en-US"/>
              <a:t> </a:t>
            </a:r>
            <a:r>
              <a:rPr lang="sr-Cyrl-CS" altLang="en-US"/>
              <a:t>и</a:t>
            </a:r>
            <a:r>
              <a:rPr lang="sl-SI" altLang="en-US"/>
              <a:t> </a:t>
            </a:r>
            <a:r>
              <a:rPr lang="sr-Cyrl-CS" altLang="en-US"/>
              <a:t>њихових</a:t>
            </a:r>
            <a:r>
              <a:rPr lang="sl-SI" altLang="en-US"/>
              <a:t> </a:t>
            </a:r>
            <a:r>
              <a:rPr lang="sr-Cyrl-CS" altLang="en-US"/>
              <a:t>токсина</a:t>
            </a:r>
            <a:r>
              <a:rPr lang="sl-SI" altLang="en-US"/>
              <a:t> </a:t>
            </a:r>
            <a:r>
              <a:rPr lang="sr-Cyrl-CS" altLang="en-US"/>
              <a:t>у</a:t>
            </a:r>
            <a:r>
              <a:rPr lang="sl-SI" altLang="en-US"/>
              <a:t> </a:t>
            </a:r>
            <a:r>
              <a:rPr lang="sr-Cyrl-CS" altLang="en-US"/>
              <a:t>ткивима</a:t>
            </a:r>
            <a:r>
              <a:rPr lang="sl-SI" altLang="en-US"/>
              <a:t> </a:t>
            </a:r>
            <a:r>
              <a:rPr lang="sr-Cyrl-CS" altLang="en-US"/>
              <a:t>са</a:t>
            </a:r>
            <a:r>
              <a:rPr lang="sl-SI" altLang="en-US"/>
              <a:t> </a:t>
            </a:r>
            <a:r>
              <a:rPr lang="sr-Cyrl-CS" altLang="en-US"/>
              <a:t>поремећненом</a:t>
            </a:r>
            <a:r>
              <a:rPr lang="sl-SI" altLang="en-US"/>
              <a:t> </a:t>
            </a:r>
            <a:r>
              <a:rPr lang="sr-Cyrl-CS" altLang="en-US"/>
              <a:t>циркулацијом</a:t>
            </a:r>
            <a:r>
              <a:rPr lang="sl-SI" altLang="en-US"/>
              <a:t> </a:t>
            </a:r>
            <a:r>
              <a:rPr lang="sr-Cyrl-CS" altLang="en-US"/>
              <a:t>убрзава</a:t>
            </a:r>
            <a:r>
              <a:rPr lang="sl-SI" altLang="en-US"/>
              <a:t> </a:t>
            </a:r>
            <a:r>
              <a:rPr lang="sr-Cyrl-CS" altLang="en-US"/>
              <a:t>развој</a:t>
            </a:r>
            <a:r>
              <a:rPr lang="sl-SI" altLang="en-US"/>
              <a:t> </a:t>
            </a:r>
            <a:r>
              <a:rPr lang="sr-Cyrl-CS" altLang="en-US"/>
              <a:t>и</a:t>
            </a:r>
            <a:r>
              <a:rPr lang="sl-SI" altLang="en-US"/>
              <a:t> </a:t>
            </a:r>
            <a:r>
              <a:rPr lang="sr-Cyrl-CS" altLang="en-US"/>
              <a:t>ширење</a:t>
            </a:r>
            <a:r>
              <a:rPr lang="sl-SI" altLang="en-US"/>
              <a:t> </a:t>
            </a:r>
            <a:r>
              <a:rPr lang="sr-Cyrl-CS" altLang="en-US"/>
              <a:t>гангрене</a:t>
            </a:r>
            <a:r>
              <a:rPr lang="sl-SI" altLang="en-US"/>
              <a:t>. </a:t>
            </a: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27037"/>
    </mc:Choice>
    <mc:Fallback xmlns="">
      <p:transition spd="slow" advTm="2703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0F274585-98AF-4431-A526-706A4227122E}"/>
              </a:ext>
            </a:extLst>
          </p:cNvPr>
          <p:cNvSpPr>
            <a:spLocks noGrp="1" noChangeArrowheads="1"/>
          </p:cNvSpPr>
          <p:nvPr>
            <p:ph type="title"/>
          </p:nvPr>
        </p:nvSpPr>
        <p:spPr>
          <a:xfrm>
            <a:off x="457200" y="228600"/>
            <a:ext cx="8229600" cy="868363"/>
          </a:xfrm>
        </p:spPr>
        <p:txBody>
          <a:bodyPr/>
          <a:lstStyle/>
          <a:p>
            <a:pPr eaLnBrk="1" hangingPunct="1"/>
            <a:r>
              <a:rPr lang="sr-Cyrl-CS" altLang="en-US" sz="3600" b="1"/>
              <a:t>Сува</a:t>
            </a:r>
            <a:r>
              <a:rPr lang="sl-SI" altLang="en-US" sz="3600" b="1"/>
              <a:t> </a:t>
            </a:r>
            <a:r>
              <a:rPr lang="sr-Cyrl-CS" altLang="en-US" sz="3600" b="1"/>
              <a:t>гангрена</a:t>
            </a:r>
            <a:r>
              <a:rPr lang="sl-SI" altLang="en-US" sz="3600"/>
              <a:t> </a:t>
            </a:r>
            <a:endParaRPr lang="en-US" altLang="en-US" sz="3600"/>
          </a:p>
        </p:txBody>
      </p:sp>
      <p:sp>
        <p:nvSpPr>
          <p:cNvPr id="79875" name="Rectangle 3">
            <a:extLst>
              <a:ext uri="{FF2B5EF4-FFF2-40B4-BE49-F238E27FC236}">
                <a16:creationId xmlns:a16="http://schemas.microsoft.com/office/drawing/2014/main" id="{A7CB6551-1E9B-4665-8D86-12D2730529BD}"/>
              </a:ext>
            </a:extLst>
          </p:cNvPr>
          <p:cNvSpPr>
            <a:spLocks noGrp="1" noChangeArrowheads="1"/>
          </p:cNvSpPr>
          <p:nvPr>
            <p:ph idx="1"/>
          </p:nvPr>
        </p:nvSpPr>
        <p:spPr>
          <a:xfrm>
            <a:off x="457200" y="1600200"/>
            <a:ext cx="8382000" cy="5029200"/>
          </a:xfrm>
        </p:spPr>
        <p:txBody>
          <a:bodyPr/>
          <a:lstStyle/>
          <a:p>
            <a:pPr algn="just" eaLnBrk="1" hangingPunct="1">
              <a:lnSpc>
                <a:spcPct val="80000"/>
              </a:lnSpc>
            </a:pPr>
            <a:r>
              <a:rPr lang="sr-Cyrl-CS" altLang="en-US" sz="2400"/>
              <a:t>је</a:t>
            </a:r>
            <a:r>
              <a:rPr lang="sl-SI" altLang="en-US" sz="2400"/>
              <a:t> </a:t>
            </a:r>
            <a:r>
              <a:rPr lang="sr-Cyrl-CS" altLang="en-US" sz="2400"/>
              <a:t>постепено</a:t>
            </a:r>
            <a:r>
              <a:rPr lang="sl-SI" altLang="en-US" sz="2400"/>
              <a:t> </a:t>
            </a:r>
            <a:r>
              <a:rPr lang="sr-Cyrl-CS" altLang="en-US" sz="2400"/>
              <a:t>изумирање</a:t>
            </a:r>
            <a:r>
              <a:rPr lang="sl-SI" altLang="en-US" sz="2400"/>
              <a:t> </a:t>
            </a:r>
            <a:r>
              <a:rPr lang="sr-Cyrl-CS" altLang="en-US" sz="2400"/>
              <a:t>слабо</a:t>
            </a:r>
            <a:r>
              <a:rPr lang="sl-SI" altLang="en-US" sz="2400"/>
              <a:t> </a:t>
            </a:r>
            <a:r>
              <a:rPr lang="sr-Cyrl-CS" altLang="en-US" sz="2400"/>
              <a:t>васкуларизованог</a:t>
            </a:r>
            <a:r>
              <a:rPr lang="sl-SI" altLang="en-US" sz="2400"/>
              <a:t> </a:t>
            </a:r>
            <a:r>
              <a:rPr lang="sr-Cyrl-CS" altLang="en-US" sz="2400"/>
              <a:t>ткива</a:t>
            </a:r>
            <a:r>
              <a:rPr lang="sl-SI" altLang="en-US" sz="2400"/>
              <a:t> </a:t>
            </a:r>
            <a:r>
              <a:rPr lang="sr-Cyrl-CS" altLang="en-US" sz="2400"/>
              <a:t>са</a:t>
            </a:r>
            <a:r>
              <a:rPr lang="sl-SI" altLang="en-US" sz="2400"/>
              <a:t> </a:t>
            </a:r>
            <a:r>
              <a:rPr lang="sr-Cyrl-CS" altLang="en-US" sz="2400"/>
              <a:t>мало</a:t>
            </a:r>
            <a:r>
              <a:rPr lang="sl-SI" altLang="en-US" sz="2400"/>
              <a:t> </a:t>
            </a:r>
            <a:r>
              <a:rPr lang="sr-Cyrl-CS" altLang="en-US" sz="2400"/>
              <a:t>течности</a:t>
            </a:r>
            <a:r>
              <a:rPr lang="sl-SI" altLang="en-US" sz="2400"/>
              <a:t>. </a:t>
            </a:r>
          </a:p>
          <a:p>
            <a:pPr algn="just" eaLnBrk="1" hangingPunct="1">
              <a:lnSpc>
                <a:spcPct val="80000"/>
              </a:lnSpc>
            </a:pPr>
            <a:r>
              <a:rPr lang="sr-Cyrl-CS" altLang="en-US" sz="2400"/>
              <a:t>Она</a:t>
            </a:r>
            <a:r>
              <a:rPr lang="sl-SI" altLang="en-US" sz="2400"/>
              <a:t> </a:t>
            </a:r>
            <a:r>
              <a:rPr lang="sr-Cyrl-CS" altLang="en-US" sz="2400"/>
              <a:t>протиче</a:t>
            </a:r>
            <a:r>
              <a:rPr lang="sl-SI" altLang="en-US" sz="2400"/>
              <a:t> </a:t>
            </a:r>
            <a:r>
              <a:rPr lang="sr-Cyrl-CS" altLang="en-US" sz="2400">
                <a:solidFill>
                  <a:srgbClr val="FF0000"/>
                </a:solidFill>
              </a:rPr>
              <a:t>без</a:t>
            </a:r>
            <a:r>
              <a:rPr lang="sl-SI" altLang="en-US" sz="2400">
                <a:solidFill>
                  <a:srgbClr val="FF0000"/>
                </a:solidFill>
              </a:rPr>
              <a:t> </a:t>
            </a:r>
            <a:r>
              <a:rPr lang="sr-Cyrl-CS" altLang="en-US" sz="2400">
                <a:solidFill>
                  <a:srgbClr val="FF0000"/>
                </a:solidFill>
              </a:rPr>
              <a:t>изражене</a:t>
            </a:r>
            <a:r>
              <a:rPr lang="sl-SI" altLang="en-US" sz="2400">
                <a:solidFill>
                  <a:srgbClr val="FF0000"/>
                </a:solidFill>
              </a:rPr>
              <a:t> </a:t>
            </a:r>
            <a:r>
              <a:rPr lang="sr-Cyrl-CS" altLang="en-US" sz="2400">
                <a:solidFill>
                  <a:srgbClr val="FF0000"/>
                </a:solidFill>
              </a:rPr>
              <a:t>инфекције</a:t>
            </a:r>
            <a:r>
              <a:rPr lang="sl-SI" altLang="en-US" sz="2400"/>
              <a:t>. </a:t>
            </a:r>
            <a:r>
              <a:rPr lang="sr-Cyrl-CS" altLang="en-US" sz="2400"/>
              <a:t>Доводи</a:t>
            </a:r>
            <a:r>
              <a:rPr lang="sl-SI" altLang="en-US" sz="2400"/>
              <a:t> </a:t>
            </a:r>
            <a:r>
              <a:rPr lang="sr-Cyrl-CS" altLang="en-US" sz="2400"/>
              <a:t>до</a:t>
            </a:r>
            <a:r>
              <a:rPr lang="sl-SI" altLang="en-US" sz="2400"/>
              <a:t> </a:t>
            </a:r>
            <a:r>
              <a:rPr lang="sr-Cyrl-CS" altLang="en-US" sz="2400"/>
              <a:t>смањења</a:t>
            </a:r>
            <a:r>
              <a:rPr lang="sl-SI" altLang="en-US" sz="2400"/>
              <a:t> </a:t>
            </a:r>
            <a:r>
              <a:rPr lang="sr-Cyrl-CS" altLang="en-US" sz="2400"/>
              <a:t>количине</a:t>
            </a:r>
            <a:r>
              <a:rPr lang="sl-SI" altLang="en-US" sz="2400"/>
              <a:t> </a:t>
            </a:r>
            <a:r>
              <a:rPr lang="sr-Cyrl-CS" altLang="en-US" sz="2400"/>
              <a:t>ткива</a:t>
            </a:r>
            <a:r>
              <a:rPr lang="sl-SI" altLang="en-US" sz="2400"/>
              <a:t>, </a:t>
            </a:r>
            <a:r>
              <a:rPr lang="sr-Cyrl-CS" altLang="en-US" sz="2400"/>
              <a:t>које</a:t>
            </a:r>
            <a:r>
              <a:rPr lang="sl-SI" altLang="en-US" sz="2400"/>
              <a:t> </a:t>
            </a:r>
            <a:r>
              <a:rPr lang="sr-Cyrl-CS" altLang="en-US" sz="2400"/>
              <a:t>постаје</a:t>
            </a:r>
            <a:r>
              <a:rPr lang="sl-SI" altLang="en-US" sz="2400"/>
              <a:t> </a:t>
            </a:r>
            <a:r>
              <a:rPr lang="sr-Cyrl-CS" altLang="en-US" sz="2400"/>
              <a:t>суво</a:t>
            </a:r>
            <a:r>
              <a:rPr lang="sl-SI" altLang="en-US" sz="2400"/>
              <a:t>, </a:t>
            </a:r>
            <a:r>
              <a:rPr lang="sr-Cyrl-CS" altLang="en-US" sz="2400"/>
              <a:t>мрке</a:t>
            </a:r>
            <a:r>
              <a:rPr lang="sl-SI" altLang="en-US" sz="2400"/>
              <a:t> </a:t>
            </a:r>
            <a:r>
              <a:rPr lang="sr-Cyrl-CS" altLang="en-US" sz="2400"/>
              <a:t>до</a:t>
            </a:r>
            <a:r>
              <a:rPr lang="sl-SI" altLang="en-US" sz="2400"/>
              <a:t> </a:t>
            </a:r>
            <a:r>
              <a:rPr lang="sr-Cyrl-CS" altLang="en-US" sz="2400"/>
              <a:t>црне</a:t>
            </a:r>
            <a:r>
              <a:rPr lang="sl-SI" altLang="en-US" sz="2400"/>
              <a:t> </a:t>
            </a:r>
            <a:r>
              <a:rPr lang="sr-Cyrl-CS" altLang="en-US" sz="2400"/>
              <a:t>боје</a:t>
            </a:r>
            <a:r>
              <a:rPr lang="sl-SI" altLang="en-US" sz="2400"/>
              <a:t>, </a:t>
            </a:r>
            <a:r>
              <a:rPr lang="sr-Cyrl-CS" altLang="en-US" sz="2400"/>
              <a:t>неосетљиво</a:t>
            </a:r>
            <a:r>
              <a:rPr lang="sl-SI" altLang="en-US" sz="2400"/>
              <a:t> </a:t>
            </a:r>
            <a:r>
              <a:rPr lang="sr-Cyrl-CS" altLang="en-US" sz="2400"/>
              <a:t>и</a:t>
            </a:r>
            <a:r>
              <a:rPr lang="sl-SI" altLang="en-US" sz="2400"/>
              <a:t> </a:t>
            </a:r>
            <a:r>
              <a:rPr lang="sr-Cyrl-CS" altLang="en-US" sz="2400"/>
              <a:t>не</a:t>
            </a:r>
            <a:r>
              <a:rPr lang="sl-SI" altLang="en-US" sz="2400"/>
              <a:t> </a:t>
            </a:r>
            <a:r>
              <a:rPr lang="sr-Cyrl-CS" altLang="en-US" sz="2400"/>
              <a:t>заудара</a:t>
            </a:r>
            <a:r>
              <a:rPr lang="sl-SI" altLang="en-US" sz="2400"/>
              <a:t> </a:t>
            </a:r>
            <a:r>
              <a:rPr lang="sr-Cyrl-CS" altLang="en-US" sz="2400"/>
              <a:t>мирисом</a:t>
            </a:r>
            <a:r>
              <a:rPr lang="sl-SI" altLang="en-US" sz="2400"/>
              <a:t>. </a:t>
            </a:r>
            <a:r>
              <a:rPr lang="sr-Cyrl-CS" altLang="en-US" sz="2400"/>
              <a:t>Дакле</a:t>
            </a:r>
            <a:r>
              <a:rPr lang="sl-SI" altLang="en-US" sz="2400"/>
              <a:t>, </a:t>
            </a:r>
            <a:r>
              <a:rPr lang="sr-Cyrl-CS" altLang="en-US" sz="2400"/>
              <a:t>одликује</a:t>
            </a:r>
            <a:r>
              <a:rPr lang="sl-SI" altLang="en-US" sz="2400"/>
              <a:t> </a:t>
            </a:r>
            <a:r>
              <a:rPr lang="sr-Cyrl-CS" altLang="en-US" sz="2400"/>
              <a:t>се</a:t>
            </a:r>
            <a:r>
              <a:rPr lang="sl-SI" altLang="en-US" sz="2400"/>
              <a:t> </a:t>
            </a:r>
            <a:r>
              <a:rPr lang="sr-Cyrl-CS" altLang="en-US" sz="2400"/>
              <a:t>мумифицираним</a:t>
            </a:r>
            <a:r>
              <a:rPr lang="sl-SI" altLang="en-US" sz="2400"/>
              <a:t> </a:t>
            </a:r>
            <a:r>
              <a:rPr lang="sr-Cyrl-CS" altLang="en-US" sz="2400"/>
              <a:t>ткивом</a:t>
            </a:r>
            <a:r>
              <a:rPr lang="sl-SI" altLang="en-US" sz="2400"/>
              <a:t> </a:t>
            </a:r>
            <a:r>
              <a:rPr lang="sr-Cyrl-CS" altLang="en-US" sz="2400"/>
              <a:t>без</a:t>
            </a:r>
            <a:r>
              <a:rPr lang="sl-SI" altLang="en-US" sz="2400"/>
              <a:t> </a:t>
            </a:r>
            <a:r>
              <a:rPr lang="sr-Cyrl-CS" altLang="en-US" sz="2400"/>
              <a:t>сензибилитета</a:t>
            </a:r>
            <a:r>
              <a:rPr lang="sl-SI" altLang="en-US" sz="2400"/>
              <a:t> </a:t>
            </a:r>
            <a:r>
              <a:rPr lang="sr-Cyrl-CS" altLang="en-US" sz="2400"/>
              <a:t>и</a:t>
            </a:r>
            <a:r>
              <a:rPr lang="sl-SI" altLang="en-US" sz="2400"/>
              <a:t> </a:t>
            </a:r>
            <a:r>
              <a:rPr lang="sr-Cyrl-CS" altLang="en-US" sz="2400"/>
              <a:t>са</a:t>
            </a:r>
            <a:r>
              <a:rPr lang="sl-SI" altLang="en-US" sz="2400"/>
              <a:t> </a:t>
            </a:r>
            <a:r>
              <a:rPr lang="sr-Cyrl-CS" altLang="en-US" sz="2400"/>
              <a:t>сниженом</a:t>
            </a:r>
            <a:r>
              <a:rPr lang="sl-SI" altLang="en-US" sz="2400"/>
              <a:t> </a:t>
            </a:r>
            <a:r>
              <a:rPr lang="sr-Cyrl-CS" altLang="en-US" sz="2400"/>
              <a:t>температуром</a:t>
            </a:r>
            <a:r>
              <a:rPr lang="sl-SI" altLang="en-US" sz="2400"/>
              <a:t>. </a:t>
            </a:r>
          </a:p>
          <a:p>
            <a:pPr algn="just" eaLnBrk="1" hangingPunct="1">
              <a:lnSpc>
                <a:spcPct val="80000"/>
              </a:lnSpc>
            </a:pPr>
            <a:r>
              <a:rPr lang="sr-Cyrl-CS" altLang="en-US" sz="2400"/>
              <a:t>Ова</a:t>
            </a:r>
            <a:r>
              <a:rPr lang="sl-SI" altLang="en-US" sz="2400"/>
              <a:t> </a:t>
            </a:r>
            <a:r>
              <a:rPr lang="sr-Cyrl-CS" altLang="en-US" sz="2400"/>
              <a:t>гангрена</a:t>
            </a:r>
            <a:r>
              <a:rPr lang="sl-SI" altLang="en-US" sz="2400"/>
              <a:t> </a:t>
            </a:r>
            <a:r>
              <a:rPr lang="sr-Cyrl-CS" altLang="en-US" sz="2400">
                <a:solidFill>
                  <a:srgbClr val="FF0000"/>
                </a:solidFill>
              </a:rPr>
              <a:t>не</a:t>
            </a:r>
            <a:r>
              <a:rPr lang="sl-SI" altLang="en-US" sz="2400">
                <a:solidFill>
                  <a:srgbClr val="FF0000"/>
                </a:solidFill>
              </a:rPr>
              <a:t> </a:t>
            </a:r>
            <a:r>
              <a:rPr lang="sr-Cyrl-CS" altLang="en-US" sz="2400">
                <a:solidFill>
                  <a:srgbClr val="FF0000"/>
                </a:solidFill>
              </a:rPr>
              <a:t>прогредира</a:t>
            </a:r>
            <a:r>
              <a:rPr lang="sl-SI" altLang="en-US" sz="2400"/>
              <a:t>, </a:t>
            </a:r>
            <a:r>
              <a:rPr lang="sr-Cyrl-CS" altLang="en-US" sz="2400"/>
              <a:t>а</a:t>
            </a:r>
            <a:r>
              <a:rPr lang="sl-SI" altLang="en-US" sz="2400"/>
              <a:t> </a:t>
            </a:r>
            <a:r>
              <a:rPr lang="sr-Cyrl-CS" altLang="en-US" sz="2400"/>
              <a:t>на</a:t>
            </a:r>
            <a:r>
              <a:rPr lang="sl-SI" altLang="en-US" sz="2400"/>
              <a:t> </a:t>
            </a:r>
            <a:r>
              <a:rPr lang="sr-Cyrl-CS" altLang="en-US" sz="2400"/>
              <a:t>граници</a:t>
            </a:r>
            <a:r>
              <a:rPr lang="sl-SI" altLang="en-US" sz="2400"/>
              <a:t> </a:t>
            </a:r>
            <a:r>
              <a:rPr lang="sr-Cyrl-CS" altLang="en-US" sz="2400"/>
              <a:t>изумрлог</a:t>
            </a:r>
            <a:r>
              <a:rPr lang="sl-SI" altLang="en-US" sz="2400"/>
              <a:t> </a:t>
            </a:r>
            <a:r>
              <a:rPr lang="sr-Cyrl-CS" altLang="en-US" sz="2400"/>
              <a:t>и</a:t>
            </a:r>
            <a:r>
              <a:rPr lang="sl-SI" altLang="en-US" sz="2400"/>
              <a:t> </a:t>
            </a:r>
            <a:r>
              <a:rPr lang="sr-Cyrl-CS" altLang="en-US" sz="2400"/>
              <a:t>здравог</a:t>
            </a:r>
            <a:r>
              <a:rPr lang="sl-SI" altLang="en-US" sz="2400"/>
              <a:t> </a:t>
            </a:r>
            <a:r>
              <a:rPr lang="sr-Cyrl-CS" altLang="en-US" sz="2400"/>
              <a:t>ткива</a:t>
            </a:r>
            <a:r>
              <a:rPr lang="sl-SI" altLang="en-US" sz="2400"/>
              <a:t> </a:t>
            </a:r>
            <a:r>
              <a:rPr lang="sr-Cyrl-CS" altLang="en-US" sz="2400"/>
              <a:t>ствара</a:t>
            </a:r>
            <a:r>
              <a:rPr lang="sl-SI" altLang="en-US" sz="2400"/>
              <a:t> </a:t>
            </a:r>
            <a:r>
              <a:rPr lang="sr-Cyrl-CS" altLang="en-US" sz="2400"/>
              <a:t>се</a:t>
            </a:r>
            <a:r>
              <a:rPr lang="sl-SI" altLang="en-US" sz="2400"/>
              <a:t> </a:t>
            </a:r>
            <a:r>
              <a:rPr lang="sr-Cyrl-CS" altLang="en-US" sz="2400"/>
              <a:t>постепено</a:t>
            </a:r>
            <a:r>
              <a:rPr lang="sl-SI" altLang="en-US" sz="2400"/>
              <a:t> </a:t>
            </a:r>
            <a:r>
              <a:rPr lang="sr-Cyrl-CS" altLang="en-US" sz="2400">
                <a:solidFill>
                  <a:srgbClr val="FF0000"/>
                </a:solidFill>
              </a:rPr>
              <a:t>демаркациона</a:t>
            </a:r>
            <a:r>
              <a:rPr lang="sl-SI" altLang="en-US" sz="2400">
                <a:solidFill>
                  <a:srgbClr val="FF0000"/>
                </a:solidFill>
              </a:rPr>
              <a:t> </a:t>
            </a:r>
            <a:r>
              <a:rPr lang="sr-Cyrl-CS" altLang="en-US" sz="2400">
                <a:solidFill>
                  <a:srgbClr val="FF0000"/>
                </a:solidFill>
              </a:rPr>
              <a:t>линија</a:t>
            </a:r>
            <a:r>
              <a:rPr lang="sl-SI" altLang="en-US" sz="2400"/>
              <a:t>. </a:t>
            </a:r>
          </a:p>
          <a:p>
            <a:pPr algn="just" eaLnBrk="1" hangingPunct="1">
              <a:lnSpc>
                <a:spcPct val="80000"/>
              </a:lnSpc>
            </a:pPr>
            <a:r>
              <a:rPr lang="sr-Cyrl-CS" altLang="en-US" sz="2400"/>
              <a:t>Распадање</a:t>
            </a:r>
            <a:r>
              <a:rPr lang="sl-SI" altLang="en-US" sz="2400"/>
              <a:t> </a:t>
            </a:r>
            <a:r>
              <a:rPr lang="sr-Cyrl-CS" altLang="en-US" sz="2400"/>
              <a:t>изумрлог</a:t>
            </a:r>
            <a:r>
              <a:rPr lang="sl-SI" altLang="en-US" sz="2400"/>
              <a:t> </a:t>
            </a:r>
            <a:r>
              <a:rPr lang="sr-Cyrl-CS" altLang="en-US" sz="2400"/>
              <a:t>ткива</a:t>
            </a:r>
            <a:r>
              <a:rPr lang="sl-SI" altLang="en-US" sz="2400"/>
              <a:t> </a:t>
            </a:r>
            <a:r>
              <a:rPr lang="sr-Cyrl-CS" altLang="en-US" sz="2400"/>
              <a:t>настаје</a:t>
            </a:r>
            <a:r>
              <a:rPr lang="sl-SI" altLang="en-US" sz="2400"/>
              <a:t> </a:t>
            </a:r>
            <a:r>
              <a:rPr lang="sr-Cyrl-CS" altLang="en-US" sz="2400"/>
              <a:t>постепено</a:t>
            </a:r>
            <a:r>
              <a:rPr lang="sl-SI" altLang="en-US" sz="2400"/>
              <a:t>, </a:t>
            </a:r>
            <a:r>
              <a:rPr lang="sr-Cyrl-CS" altLang="en-US" sz="2400"/>
              <a:t>тако</a:t>
            </a:r>
            <a:r>
              <a:rPr lang="sl-SI" altLang="en-US" sz="2400"/>
              <a:t> </a:t>
            </a:r>
            <a:r>
              <a:rPr lang="sr-Cyrl-CS" altLang="en-US" sz="2400"/>
              <a:t>да</a:t>
            </a:r>
            <a:r>
              <a:rPr lang="sl-SI" altLang="en-US" sz="2400"/>
              <a:t> </a:t>
            </a:r>
            <a:r>
              <a:rPr lang="sr-Cyrl-CS" altLang="en-US" sz="2400"/>
              <a:t>је</a:t>
            </a:r>
            <a:r>
              <a:rPr lang="sl-SI" altLang="en-US" sz="2400"/>
              <a:t> </a:t>
            </a:r>
            <a:r>
              <a:rPr lang="sr-Cyrl-CS" altLang="en-US" sz="2400"/>
              <a:t>ресорпција</a:t>
            </a:r>
            <a:r>
              <a:rPr lang="sl-SI" altLang="en-US" sz="2400"/>
              <a:t> </a:t>
            </a:r>
            <a:r>
              <a:rPr lang="sr-Cyrl-CS" altLang="en-US" sz="2400"/>
              <a:t>створених</a:t>
            </a:r>
            <a:r>
              <a:rPr lang="sl-SI" altLang="en-US" sz="2400"/>
              <a:t> </a:t>
            </a:r>
            <a:r>
              <a:rPr lang="sr-Cyrl-CS" altLang="en-US" sz="2400"/>
              <a:t>токсичних</a:t>
            </a:r>
            <a:r>
              <a:rPr lang="sl-SI" altLang="en-US" sz="2400"/>
              <a:t> </a:t>
            </a:r>
            <a:r>
              <a:rPr lang="sr-Cyrl-CS" altLang="en-US" sz="2400"/>
              <a:t>материја</a:t>
            </a:r>
            <a:r>
              <a:rPr lang="sl-SI" altLang="en-US" sz="2400"/>
              <a:t> </a:t>
            </a:r>
            <a:r>
              <a:rPr lang="sr-Cyrl-CS" altLang="en-US" sz="2400"/>
              <a:t>мала</a:t>
            </a:r>
            <a:r>
              <a:rPr lang="sl-SI" altLang="en-US" sz="2400"/>
              <a:t>, </a:t>
            </a:r>
            <a:r>
              <a:rPr lang="sr-Cyrl-CS" altLang="en-US" sz="2400"/>
              <a:t>те</a:t>
            </a:r>
            <a:r>
              <a:rPr lang="sl-SI" altLang="en-US" sz="2400"/>
              <a:t> </a:t>
            </a:r>
            <a:r>
              <a:rPr lang="sr-Cyrl-CS" altLang="en-US" sz="2400"/>
              <a:t>је</a:t>
            </a:r>
            <a:r>
              <a:rPr lang="sl-SI" altLang="en-US" sz="2400"/>
              <a:t> </a:t>
            </a:r>
            <a:r>
              <a:rPr lang="sr-Cyrl-CS" altLang="en-US" sz="2400"/>
              <a:t>интоксикација</a:t>
            </a:r>
            <a:r>
              <a:rPr lang="sl-SI" altLang="en-US" sz="2400"/>
              <a:t> </a:t>
            </a:r>
            <a:r>
              <a:rPr lang="sr-Cyrl-CS" altLang="en-US" sz="2400"/>
              <a:t>организма</a:t>
            </a:r>
            <a:r>
              <a:rPr lang="sl-SI" altLang="en-US" sz="2400"/>
              <a:t> </a:t>
            </a:r>
            <a:r>
              <a:rPr lang="sr-Cyrl-CS" altLang="en-US" sz="2400"/>
              <a:t>слаба</a:t>
            </a:r>
            <a:r>
              <a:rPr lang="sl-SI" altLang="en-US" sz="2400"/>
              <a:t> </a:t>
            </a:r>
            <a:r>
              <a:rPr lang="sr-Cyrl-CS" altLang="en-US" sz="2400"/>
              <a:t>а</a:t>
            </a:r>
            <a:r>
              <a:rPr lang="sl-SI" altLang="en-US" sz="2400"/>
              <a:t> </a:t>
            </a:r>
            <a:r>
              <a:rPr lang="sr-Cyrl-CS" altLang="en-US" sz="2400"/>
              <a:t>опште</a:t>
            </a:r>
            <a:r>
              <a:rPr lang="sl-SI" altLang="en-US" sz="2400"/>
              <a:t> </a:t>
            </a:r>
            <a:r>
              <a:rPr lang="sr-Cyrl-CS" altLang="en-US" sz="2400"/>
              <a:t>стање</a:t>
            </a:r>
            <a:r>
              <a:rPr lang="sl-SI" altLang="en-US" sz="2400"/>
              <a:t> </a:t>
            </a:r>
            <a:r>
              <a:rPr lang="sr-Cyrl-CS" altLang="en-US" sz="2400"/>
              <a:t>организма</a:t>
            </a:r>
            <a:r>
              <a:rPr lang="sl-SI" altLang="en-US" sz="2400"/>
              <a:t> </a:t>
            </a:r>
            <a:r>
              <a:rPr lang="sr-Cyrl-CS" altLang="en-US" sz="2400"/>
              <a:t>је</a:t>
            </a:r>
            <a:r>
              <a:rPr lang="sl-SI" altLang="en-US" sz="2400"/>
              <a:t> </a:t>
            </a:r>
            <a:r>
              <a:rPr lang="sr-Cyrl-CS" altLang="en-US" sz="2400"/>
              <a:t>незнатно</a:t>
            </a:r>
            <a:r>
              <a:rPr lang="sl-SI" altLang="en-US" sz="2400"/>
              <a:t> </a:t>
            </a:r>
            <a:r>
              <a:rPr lang="sr-Cyrl-CS" altLang="en-US" sz="2400"/>
              <a:t>измењено</a:t>
            </a:r>
            <a:r>
              <a:rPr lang="sl-SI" altLang="en-US" sz="2400"/>
              <a:t>. </a:t>
            </a:r>
          </a:p>
          <a:p>
            <a:pPr algn="just" eaLnBrk="1" hangingPunct="1">
              <a:lnSpc>
                <a:spcPct val="80000"/>
              </a:lnSpc>
            </a:pPr>
            <a:r>
              <a:rPr lang="sr-Cyrl-CS" altLang="en-US" sz="2400"/>
              <a:t>Ако</a:t>
            </a:r>
            <a:r>
              <a:rPr lang="sl-SI" altLang="en-US" sz="2400"/>
              <a:t> </a:t>
            </a:r>
            <a:r>
              <a:rPr lang="sr-Cyrl-CS" altLang="en-US" sz="2400"/>
              <a:t>се</a:t>
            </a:r>
            <a:r>
              <a:rPr lang="sl-SI" altLang="en-US" sz="2400"/>
              <a:t> </a:t>
            </a:r>
            <a:r>
              <a:rPr lang="sr-Cyrl-CS" altLang="en-US" sz="2400"/>
              <a:t>на</a:t>
            </a:r>
            <a:r>
              <a:rPr lang="sl-SI" altLang="en-US" sz="2400"/>
              <a:t> </a:t>
            </a:r>
            <a:r>
              <a:rPr lang="sr-Cyrl-CS" altLang="en-US" sz="2400"/>
              <a:t>њу</a:t>
            </a:r>
            <a:r>
              <a:rPr lang="sl-SI" altLang="en-US" sz="2400"/>
              <a:t> </a:t>
            </a:r>
            <a:r>
              <a:rPr lang="sr-Cyrl-CS" altLang="en-US" sz="2400"/>
              <a:t>надовеже</a:t>
            </a:r>
            <a:r>
              <a:rPr lang="sl-SI" altLang="en-US" sz="2400"/>
              <a:t> </a:t>
            </a:r>
            <a:r>
              <a:rPr lang="sr-Cyrl-CS" altLang="en-US" sz="2400"/>
              <a:t>инфекција</a:t>
            </a:r>
            <a:r>
              <a:rPr lang="sl-SI" altLang="en-US" sz="2400"/>
              <a:t>, </a:t>
            </a:r>
            <a:r>
              <a:rPr lang="sr-Cyrl-CS" altLang="en-US" sz="2400"/>
              <a:t>гангрена</a:t>
            </a:r>
            <a:r>
              <a:rPr lang="sl-SI" altLang="en-US" sz="2400"/>
              <a:t> </a:t>
            </a:r>
            <a:r>
              <a:rPr lang="sr-Cyrl-CS" altLang="en-US" sz="2400"/>
              <a:t>постаје</a:t>
            </a:r>
            <a:r>
              <a:rPr lang="sl-SI" altLang="en-US" sz="2400"/>
              <a:t> </a:t>
            </a:r>
            <a:r>
              <a:rPr lang="sr-Cyrl-CS" altLang="en-US" sz="2400"/>
              <a:t>влажна</a:t>
            </a:r>
            <a:r>
              <a:rPr lang="sl-SI" altLang="en-US" sz="2400"/>
              <a:t>.</a:t>
            </a: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40993"/>
    </mc:Choice>
    <mc:Fallback xmlns="">
      <p:transition spd="slow" advTm="40993"/>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010552D1-F6A9-49C3-B30E-2140DD2E239A}"/>
              </a:ext>
            </a:extLst>
          </p:cNvPr>
          <p:cNvSpPr>
            <a:spLocks noGrp="1" noChangeArrowheads="1"/>
          </p:cNvSpPr>
          <p:nvPr>
            <p:ph type="title"/>
          </p:nvPr>
        </p:nvSpPr>
        <p:spPr>
          <a:xfrm>
            <a:off x="457200" y="228600"/>
            <a:ext cx="8229600" cy="792163"/>
          </a:xfrm>
        </p:spPr>
        <p:txBody>
          <a:bodyPr/>
          <a:lstStyle/>
          <a:p>
            <a:pPr eaLnBrk="1" hangingPunct="1"/>
            <a:r>
              <a:rPr lang="sr-Latn-CS" altLang="en-US" sz="3200" b="1"/>
              <a:t>Suva gangrena prstiju</a:t>
            </a:r>
            <a:br>
              <a:rPr lang="sr-Latn-CS" altLang="en-US" sz="3200" b="1"/>
            </a:br>
            <a:r>
              <a:rPr lang="sr-Latn-CS" altLang="en-US" sz="2400" b="1"/>
              <a:t>-IV stadijum po Fonteinu-</a:t>
            </a:r>
            <a:endParaRPr lang="en-US" altLang="en-US" sz="2400" b="1"/>
          </a:p>
        </p:txBody>
      </p:sp>
      <p:pic>
        <p:nvPicPr>
          <p:cNvPr id="80899" name="Picture 3">
            <a:extLst>
              <a:ext uri="{FF2B5EF4-FFF2-40B4-BE49-F238E27FC236}">
                <a16:creationId xmlns:a16="http://schemas.microsoft.com/office/drawing/2014/main" id="{4431EB27-3F9A-4FBD-9AB2-50B38415077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1981200"/>
            <a:ext cx="2835275" cy="3352800"/>
          </a:xfrm>
          <a:noFill/>
        </p:spPr>
      </p:pic>
      <p:pic>
        <p:nvPicPr>
          <p:cNvPr id="80900" name="Picture 4">
            <a:extLst>
              <a:ext uri="{FF2B5EF4-FFF2-40B4-BE49-F238E27FC236}">
                <a16:creationId xmlns:a16="http://schemas.microsoft.com/office/drawing/2014/main" id="{A3BC6494-C803-4329-BF9A-C1D88DEF01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209800"/>
            <a:ext cx="3886200"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5977"/>
    </mc:Choice>
    <mc:Fallback xmlns="">
      <p:transition spd="slow" advTm="597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96802BA-18C7-49AE-A3A9-7B0764A84E4E}"/>
              </a:ext>
            </a:extLst>
          </p:cNvPr>
          <p:cNvSpPr>
            <a:spLocks noGrp="1" noChangeArrowheads="1"/>
          </p:cNvSpPr>
          <p:nvPr>
            <p:ph type="title"/>
          </p:nvPr>
        </p:nvSpPr>
        <p:spPr/>
        <p:txBody>
          <a:bodyPr/>
          <a:lstStyle/>
          <a:p>
            <a:pPr eaLnBrk="1" hangingPunct="1"/>
            <a:r>
              <a:rPr lang="sr-Cyrl-CS" altLang="en-US"/>
              <a:t>Основна</a:t>
            </a:r>
            <a:r>
              <a:rPr lang="sl-SI" altLang="en-US"/>
              <a:t> </a:t>
            </a:r>
            <a:r>
              <a:rPr lang="sr-Cyrl-CS" altLang="en-US"/>
              <a:t>подела</a:t>
            </a:r>
            <a:r>
              <a:rPr lang="en-US" altLang="en-US"/>
              <a:t> Mb Raunauyd</a:t>
            </a:r>
          </a:p>
        </p:txBody>
      </p:sp>
      <p:sp>
        <p:nvSpPr>
          <p:cNvPr id="20483" name="Rectangle 3">
            <a:extLst>
              <a:ext uri="{FF2B5EF4-FFF2-40B4-BE49-F238E27FC236}">
                <a16:creationId xmlns:a16="http://schemas.microsoft.com/office/drawing/2014/main" id="{FA2D73F7-5A28-43DE-94AA-E562D32F9978}"/>
              </a:ext>
            </a:extLst>
          </p:cNvPr>
          <p:cNvSpPr>
            <a:spLocks noGrp="1" noChangeArrowheads="1"/>
          </p:cNvSpPr>
          <p:nvPr>
            <p:ph idx="1"/>
          </p:nvPr>
        </p:nvSpPr>
        <p:spPr>
          <a:xfrm>
            <a:off x="457200" y="1600200"/>
            <a:ext cx="8382000" cy="5029200"/>
          </a:xfrm>
        </p:spPr>
        <p:txBody>
          <a:bodyPr/>
          <a:lstStyle/>
          <a:p>
            <a:pPr marL="457200" indent="-457200" algn="just" eaLnBrk="1" hangingPunct="1">
              <a:lnSpc>
                <a:spcPct val="90000"/>
              </a:lnSpc>
              <a:buFontTx/>
              <a:buAutoNum type="arabicPeriod"/>
            </a:pPr>
            <a:r>
              <a:rPr lang="sr-Cyrl-CS" altLang="en-US" sz="2400" b="1" u="sng"/>
              <a:t>Примарни</a:t>
            </a:r>
            <a:r>
              <a:rPr lang="sl-SI" altLang="en-US" sz="2400" b="1" u="sng"/>
              <a:t> (</a:t>
            </a:r>
            <a:r>
              <a:rPr lang="sr-Cyrl-CS" altLang="en-US" sz="2400" b="1" u="sng"/>
              <a:t>или</a:t>
            </a:r>
            <a:r>
              <a:rPr lang="en-US" altLang="en-US" sz="2400" u="sng"/>
              <a:t> Mb Raunauyd</a:t>
            </a:r>
            <a:r>
              <a:rPr lang="sl-SI" altLang="en-US" sz="2400" b="1" u="sng"/>
              <a:t> </a:t>
            </a:r>
            <a:r>
              <a:rPr lang="sr-Cyrl-CS" altLang="en-US" sz="2400"/>
              <a:t>је</a:t>
            </a:r>
            <a:r>
              <a:rPr lang="sl-SI" altLang="en-US" sz="2400"/>
              <a:t> </a:t>
            </a:r>
            <a:r>
              <a:rPr lang="sr-Cyrl-CS" altLang="en-US" sz="2400"/>
              <a:t>идиопатске</a:t>
            </a:r>
            <a:r>
              <a:rPr lang="sl-SI" altLang="en-US" sz="2400"/>
              <a:t> </a:t>
            </a:r>
            <a:r>
              <a:rPr lang="sr-Cyrl-CS" altLang="en-US" sz="2400"/>
              <a:t>природе</a:t>
            </a:r>
            <a:r>
              <a:rPr lang="sl-SI" altLang="en-US" sz="2400"/>
              <a:t>, </a:t>
            </a:r>
            <a:r>
              <a:rPr lang="sr-Cyrl-CS" altLang="en-US" sz="2400"/>
              <a:t>обично</a:t>
            </a:r>
            <a:r>
              <a:rPr lang="sl-SI" altLang="en-US" sz="2400"/>
              <a:t> </a:t>
            </a:r>
            <a:r>
              <a:rPr lang="sr-Cyrl-CS" altLang="en-US" sz="2400"/>
              <a:t>се</a:t>
            </a:r>
            <a:r>
              <a:rPr lang="sl-SI" altLang="en-US" sz="2400"/>
              <a:t> </a:t>
            </a:r>
            <a:r>
              <a:rPr lang="sr-Cyrl-CS" altLang="en-US" sz="2400"/>
              <a:t>јавља</a:t>
            </a:r>
            <a:r>
              <a:rPr lang="sl-SI" altLang="en-US" sz="2400"/>
              <a:t> </a:t>
            </a:r>
            <a:r>
              <a:rPr lang="sr-Cyrl-CS" altLang="en-US" sz="2400"/>
              <a:t>код</a:t>
            </a:r>
            <a:r>
              <a:rPr lang="sl-SI" altLang="en-US" sz="2400"/>
              <a:t> </a:t>
            </a:r>
            <a:r>
              <a:rPr lang="sr-Cyrl-CS" altLang="en-US" sz="2400"/>
              <a:t>младих</a:t>
            </a:r>
            <a:r>
              <a:rPr lang="sl-SI" altLang="en-US" sz="2400"/>
              <a:t> </a:t>
            </a:r>
            <a:r>
              <a:rPr lang="sr-Cyrl-CS" altLang="en-US" sz="2400"/>
              <a:t>жена</a:t>
            </a:r>
            <a:r>
              <a:rPr lang="sl-SI" altLang="en-US" sz="2400"/>
              <a:t>. </a:t>
            </a:r>
            <a:endParaRPr lang="en-US" altLang="en-US" sz="2400"/>
          </a:p>
          <a:p>
            <a:pPr marL="457200" indent="-457200" algn="just" eaLnBrk="1" hangingPunct="1">
              <a:lnSpc>
                <a:spcPct val="90000"/>
              </a:lnSpc>
              <a:buFontTx/>
              <a:buAutoNum type="arabicPeriod"/>
            </a:pPr>
            <a:endParaRPr lang="en-US" altLang="en-US" sz="2400"/>
          </a:p>
          <a:p>
            <a:pPr marL="457200" indent="-457200" algn="just" eaLnBrk="1" hangingPunct="1">
              <a:lnSpc>
                <a:spcPct val="90000"/>
              </a:lnSpc>
              <a:buFontTx/>
              <a:buAutoNum type="arabicPeriod"/>
            </a:pPr>
            <a:r>
              <a:rPr lang="sr-Cyrl-CS" altLang="en-US" sz="2400" b="1" u="sng"/>
              <a:t>Секундарни</a:t>
            </a:r>
            <a:r>
              <a:rPr lang="sl-SI" altLang="en-US" sz="2400" b="1" u="sng"/>
              <a:t> (</a:t>
            </a:r>
            <a:r>
              <a:rPr lang="sr-Cyrl-CS" altLang="en-US" sz="2400" b="1" u="sng"/>
              <a:t>или</a:t>
            </a:r>
            <a:r>
              <a:rPr lang="sl-SI" altLang="en-US" sz="2400" b="1" u="sng"/>
              <a:t> </a:t>
            </a:r>
            <a:r>
              <a:rPr lang="en-US" altLang="en-US" sz="2400" b="1" u="sng"/>
              <a:t>Sy</a:t>
            </a:r>
            <a:r>
              <a:rPr lang="en-US" altLang="en-US" sz="2400" u="sng"/>
              <a:t> Raunauyd </a:t>
            </a:r>
            <a:r>
              <a:rPr lang="sr-Cyrl-CS" altLang="en-US" sz="2400"/>
              <a:t>јавља</a:t>
            </a:r>
            <a:r>
              <a:rPr lang="sl-SI" altLang="en-US" sz="2400"/>
              <a:t> </a:t>
            </a:r>
            <a:r>
              <a:rPr lang="sr-Cyrl-CS" altLang="en-US" sz="2400"/>
              <a:t>се</a:t>
            </a:r>
            <a:r>
              <a:rPr lang="sl-SI" altLang="en-US" sz="2400"/>
              <a:t> </a:t>
            </a:r>
            <a:r>
              <a:rPr lang="sr-Cyrl-CS" altLang="en-US" sz="2400"/>
              <a:t>код</a:t>
            </a:r>
            <a:r>
              <a:rPr lang="sl-SI" altLang="en-US" sz="2400"/>
              <a:t> </a:t>
            </a:r>
            <a:endParaRPr lang="en-US" altLang="en-US" sz="2400"/>
          </a:p>
          <a:p>
            <a:pPr marL="838200" lvl="1" indent="-381000" algn="just" eaLnBrk="1" hangingPunct="1">
              <a:lnSpc>
                <a:spcPct val="90000"/>
              </a:lnSpc>
            </a:pPr>
            <a:r>
              <a:rPr lang="sr-Cyrl-CS" altLang="en-US" sz="2000"/>
              <a:t>различитих</a:t>
            </a:r>
            <a:r>
              <a:rPr lang="sl-SI" altLang="en-US" sz="2000"/>
              <a:t> </a:t>
            </a:r>
            <a:r>
              <a:rPr lang="sr-Cyrl-CS" altLang="en-US" sz="2000"/>
              <a:t>аутоимуних</a:t>
            </a:r>
            <a:r>
              <a:rPr lang="sl-SI" altLang="en-US" sz="2000"/>
              <a:t> </a:t>
            </a:r>
            <a:r>
              <a:rPr lang="sr-Cyrl-CS" altLang="en-US" sz="2000"/>
              <a:t>болести</a:t>
            </a:r>
            <a:r>
              <a:rPr lang="sl-SI" altLang="en-US" sz="2000"/>
              <a:t>, </a:t>
            </a:r>
            <a:endParaRPr lang="en-US" altLang="en-US" sz="2000"/>
          </a:p>
          <a:p>
            <a:pPr marL="838200" lvl="1" indent="-381000" algn="just" eaLnBrk="1" hangingPunct="1">
              <a:lnSpc>
                <a:spcPct val="90000"/>
              </a:lnSpc>
            </a:pPr>
            <a:r>
              <a:rPr lang="sr-Cyrl-CS" altLang="en-US" sz="2000"/>
              <a:t>као</a:t>
            </a:r>
            <a:r>
              <a:rPr lang="sl-SI" altLang="en-US" sz="2000"/>
              <a:t> </a:t>
            </a:r>
            <a:r>
              <a:rPr lang="sr-Cyrl-CS" altLang="en-US" sz="2000"/>
              <a:t>последица</a:t>
            </a:r>
            <a:r>
              <a:rPr lang="sl-SI" altLang="en-US" sz="2000"/>
              <a:t> </a:t>
            </a:r>
            <a:r>
              <a:rPr lang="sr-Cyrl-CS" altLang="en-US" sz="2000"/>
              <a:t>интоксикација</a:t>
            </a:r>
            <a:r>
              <a:rPr lang="sl-SI" altLang="en-US" sz="2000"/>
              <a:t>, </a:t>
            </a:r>
            <a:endParaRPr lang="en-US" altLang="en-US" sz="2000"/>
          </a:p>
          <a:p>
            <a:pPr marL="838200" lvl="1" indent="-381000" algn="just" eaLnBrk="1" hangingPunct="1">
              <a:lnSpc>
                <a:spcPct val="90000"/>
              </a:lnSpc>
            </a:pPr>
            <a:r>
              <a:rPr lang="sr-Cyrl-CS" altLang="en-US" sz="2000"/>
              <a:t>професионалних</a:t>
            </a:r>
            <a:r>
              <a:rPr lang="sl-SI" altLang="en-US" sz="2000"/>
              <a:t> </a:t>
            </a:r>
            <a:r>
              <a:rPr lang="sr-Cyrl-CS" altLang="en-US" sz="2000"/>
              <a:t>нокси</a:t>
            </a:r>
            <a:r>
              <a:rPr lang="sl-SI" altLang="en-US" sz="2000"/>
              <a:t> </a:t>
            </a:r>
            <a:r>
              <a:rPr lang="sr-Cyrl-CS" altLang="en-US" sz="2000"/>
              <a:t>и</a:t>
            </a:r>
            <a:r>
              <a:rPr lang="sl-SI" altLang="en-US" sz="2000"/>
              <a:t> </a:t>
            </a:r>
            <a:r>
              <a:rPr lang="sr-Cyrl-CS" altLang="en-US" sz="2000"/>
              <a:t>у</a:t>
            </a:r>
            <a:r>
              <a:rPr lang="sl-SI" altLang="en-US" sz="2000"/>
              <a:t> </a:t>
            </a:r>
            <a:r>
              <a:rPr lang="sr-Cyrl-CS" altLang="en-US" sz="2000"/>
              <a:t>комбинацији</a:t>
            </a:r>
            <a:r>
              <a:rPr lang="sl-SI" altLang="en-US" sz="2000"/>
              <a:t> </a:t>
            </a:r>
            <a:r>
              <a:rPr lang="sr-Cyrl-CS" altLang="en-US" sz="2000"/>
              <a:t>са</a:t>
            </a:r>
            <a:r>
              <a:rPr lang="sl-SI" altLang="en-US" sz="2000"/>
              <a:t> </a:t>
            </a:r>
            <a:r>
              <a:rPr lang="sr-Cyrl-CS" altLang="en-US" sz="2000"/>
              <a:t>примарном</a:t>
            </a:r>
            <a:r>
              <a:rPr lang="sl-SI" altLang="en-US" sz="2000"/>
              <a:t> </a:t>
            </a:r>
            <a:r>
              <a:rPr lang="sr-Cyrl-CS" altLang="en-US" sz="2000"/>
              <a:t>плућном</a:t>
            </a:r>
            <a:r>
              <a:rPr lang="sl-SI" altLang="en-US" sz="2000"/>
              <a:t> </a:t>
            </a:r>
            <a:r>
              <a:rPr lang="sr-Cyrl-CS" altLang="en-US" sz="2000"/>
              <a:t>хипертензијом</a:t>
            </a:r>
            <a:r>
              <a:rPr lang="sl-SI" altLang="en-US" sz="2000"/>
              <a:t>. </a:t>
            </a:r>
            <a:endParaRPr lang="en-US" altLang="en-US" sz="2000"/>
          </a:p>
          <a:p>
            <a:pPr marL="457200" indent="-457200" algn="just" eaLnBrk="1" hangingPunct="1">
              <a:lnSpc>
                <a:spcPct val="90000"/>
              </a:lnSpc>
              <a:buFont typeface="Arial" panose="020B0604020202020204" pitchFamily="34" charset="0"/>
              <a:buNone/>
            </a:pP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40830"/>
    </mc:Choice>
    <mc:Fallback xmlns="">
      <p:transition spd="slow" advTm="4083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C0C771A5-208C-46FB-8FBE-53EC2CAF471C}"/>
              </a:ext>
            </a:extLst>
          </p:cNvPr>
          <p:cNvSpPr>
            <a:spLocks noGrp="1" noChangeArrowheads="1"/>
          </p:cNvSpPr>
          <p:nvPr>
            <p:ph type="title"/>
          </p:nvPr>
        </p:nvSpPr>
        <p:spPr>
          <a:xfrm>
            <a:off x="457200" y="228600"/>
            <a:ext cx="8229600" cy="792163"/>
          </a:xfrm>
        </p:spPr>
        <p:txBody>
          <a:bodyPr/>
          <a:lstStyle/>
          <a:p>
            <a:pPr eaLnBrk="1" hangingPunct="1"/>
            <a:r>
              <a:rPr lang="sr-Cyrl-CS" altLang="en-US" sz="3600" b="1"/>
              <a:t>Влажна</a:t>
            </a:r>
            <a:r>
              <a:rPr lang="sl-SI" altLang="en-US" sz="3600" b="1"/>
              <a:t> </a:t>
            </a:r>
            <a:r>
              <a:rPr lang="sr-Cyrl-CS" altLang="en-US" sz="3600" b="1"/>
              <a:t>гангрена</a:t>
            </a:r>
            <a:r>
              <a:rPr lang="sl-SI" altLang="en-US" sz="3600"/>
              <a:t> </a:t>
            </a:r>
            <a:endParaRPr lang="en-US" altLang="en-US" sz="3600"/>
          </a:p>
        </p:txBody>
      </p:sp>
      <p:sp>
        <p:nvSpPr>
          <p:cNvPr id="81923" name="Rectangle 3">
            <a:extLst>
              <a:ext uri="{FF2B5EF4-FFF2-40B4-BE49-F238E27FC236}">
                <a16:creationId xmlns:a16="http://schemas.microsoft.com/office/drawing/2014/main" id="{7D150FA5-041B-485F-82D3-6D8E1F5615F6}"/>
              </a:ext>
            </a:extLst>
          </p:cNvPr>
          <p:cNvSpPr>
            <a:spLocks noGrp="1" noChangeArrowheads="1"/>
          </p:cNvSpPr>
          <p:nvPr>
            <p:ph idx="1"/>
          </p:nvPr>
        </p:nvSpPr>
        <p:spPr>
          <a:xfrm>
            <a:off x="457200" y="1600200"/>
            <a:ext cx="8382000" cy="5105400"/>
          </a:xfrm>
        </p:spPr>
        <p:txBody>
          <a:bodyPr/>
          <a:lstStyle/>
          <a:p>
            <a:pPr algn="just" eaLnBrk="1" hangingPunct="1">
              <a:lnSpc>
                <a:spcPct val="90000"/>
              </a:lnSpc>
            </a:pPr>
            <a:r>
              <a:rPr lang="sr-Cyrl-CS" altLang="en-US" sz="2400"/>
              <a:t>развија</a:t>
            </a:r>
            <a:r>
              <a:rPr lang="sl-SI" altLang="en-US" sz="2400"/>
              <a:t> </a:t>
            </a:r>
            <a:r>
              <a:rPr lang="sr-Cyrl-CS" altLang="en-US" sz="2400"/>
              <a:t>се</a:t>
            </a:r>
            <a:r>
              <a:rPr lang="sl-SI" altLang="en-US" sz="2400"/>
              <a:t> </a:t>
            </a:r>
            <a:r>
              <a:rPr lang="sr-Cyrl-CS" altLang="en-US" sz="2400"/>
              <a:t>при</a:t>
            </a:r>
            <a:r>
              <a:rPr lang="sl-SI" altLang="en-US" sz="2400"/>
              <a:t> </a:t>
            </a:r>
            <a:r>
              <a:rPr lang="sr-Cyrl-CS" altLang="en-US" sz="2400"/>
              <a:t>наглом</a:t>
            </a:r>
            <a:r>
              <a:rPr lang="sl-SI" altLang="en-US" sz="2400"/>
              <a:t> </a:t>
            </a:r>
            <a:r>
              <a:rPr lang="sr-Cyrl-CS" altLang="en-US" sz="2400"/>
              <a:t>поремећају</a:t>
            </a:r>
            <a:r>
              <a:rPr lang="sl-SI" altLang="en-US" sz="2400"/>
              <a:t> </a:t>
            </a:r>
            <a:r>
              <a:rPr lang="sr-Cyrl-CS" altLang="en-US" sz="2400"/>
              <a:t>циркулације</a:t>
            </a:r>
            <a:r>
              <a:rPr lang="sl-SI" altLang="en-US" sz="2400"/>
              <a:t> </a:t>
            </a:r>
            <a:r>
              <a:rPr lang="sr-Cyrl-CS" altLang="en-US" sz="2400"/>
              <a:t>код</a:t>
            </a:r>
            <a:r>
              <a:rPr lang="sl-SI" altLang="en-US" sz="2400"/>
              <a:t> </a:t>
            </a:r>
            <a:r>
              <a:rPr lang="sr-Cyrl-CS" altLang="en-US" sz="2400"/>
              <a:t>гојазних</a:t>
            </a:r>
            <a:r>
              <a:rPr lang="sl-SI" altLang="en-US" sz="2400"/>
              <a:t>  </a:t>
            </a:r>
            <a:r>
              <a:rPr lang="sr-Cyrl-CS" altLang="en-US" sz="2400"/>
              <a:t>болесника</a:t>
            </a:r>
            <a:r>
              <a:rPr lang="sl-SI" altLang="en-US" sz="2400"/>
              <a:t> </a:t>
            </a:r>
            <a:r>
              <a:rPr lang="sr-Cyrl-CS" altLang="en-US" sz="2400"/>
              <a:t>уз</a:t>
            </a:r>
            <a:r>
              <a:rPr lang="sl-SI" altLang="en-US" sz="2400"/>
              <a:t> </a:t>
            </a:r>
            <a:r>
              <a:rPr lang="sr-Cyrl-CS" altLang="en-US" sz="2400"/>
              <a:t>видно</a:t>
            </a:r>
            <a:r>
              <a:rPr lang="sl-SI" altLang="en-US" sz="2400"/>
              <a:t> </a:t>
            </a:r>
            <a:r>
              <a:rPr lang="sr-Cyrl-CS" altLang="en-US" sz="2400" b="1" u="sng">
                <a:solidFill>
                  <a:srgbClr val="FF0000"/>
                </a:solidFill>
              </a:rPr>
              <a:t>присуство</a:t>
            </a:r>
            <a:r>
              <a:rPr lang="sl-SI" altLang="en-US" sz="2400" b="1" u="sng">
                <a:solidFill>
                  <a:srgbClr val="FF0000"/>
                </a:solidFill>
              </a:rPr>
              <a:t> </a:t>
            </a:r>
            <a:r>
              <a:rPr lang="sr-Cyrl-CS" altLang="en-US" sz="2400" b="1" u="sng">
                <a:solidFill>
                  <a:srgbClr val="FF0000"/>
                </a:solidFill>
              </a:rPr>
              <a:t>инфекције</a:t>
            </a:r>
            <a:r>
              <a:rPr lang="sl-SI" altLang="en-US" sz="2400" b="1">
                <a:solidFill>
                  <a:srgbClr val="FFFF00"/>
                </a:solidFill>
              </a:rPr>
              <a:t>.</a:t>
            </a:r>
            <a:r>
              <a:rPr lang="sl-SI" altLang="en-US" sz="2400"/>
              <a:t> </a:t>
            </a:r>
          </a:p>
          <a:p>
            <a:pPr algn="just" eaLnBrk="1" hangingPunct="1">
              <a:lnSpc>
                <a:spcPct val="90000"/>
              </a:lnSpc>
            </a:pPr>
            <a:r>
              <a:rPr lang="sr-Cyrl-CS" altLang="en-US" sz="2400"/>
              <a:t>Процес</a:t>
            </a:r>
            <a:r>
              <a:rPr lang="sl-SI" altLang="en-US" sz="2400"/>
              <a:t> </a:t>
            </a:r>
            <a:r>
              <a:rPr lang="sr-Cyrl-CS" altLang="en-US" sz="2400"/>
              <a:t>изумирања</a:t>
            </a:r>
            <a:r>
              <a:rPr lang="sl-SI" altLang="en-US" sz="2400"/>
              <a:t> </a:t>
            </a:r>
            <a:r>
              <a:rPr lang="sr-Cyrl-CS" altLang="en-US" sz="2400"/>
              <a:t>ткива</a:t>
            </a:r>
            <a:r>
              <a:rPr lang="sl-SI" altLang="en-US" sz="2400"/>
              <a:t> </a:t>
            </a:r>
            <a:r>
              <a:rPr lang="sr-Cyrl-CS" altLang="en-US" sz="2400"/>
              <a:t>је</a:t>
            </a:r>
            <a:r>
              <a:rPr lang="sl-SI" altLang="en-US" sz="2400"/>
              <a:t> </a:t>
            </a:r>
            <a:r>
              <a:rPr lang="sr-Cyrl-CS" altLang="en-US" sz="2400"/>
              <a:t>праћен</a:t>
            </a:r>
            <a:r>
              <a:rPr lang="sl-SI" altLang="en-US" sz="2400"/>
              <a:t> </a:t>
            </a:r>
            <a:r>
              <a:rPr lang="sr-Cyrl-CS" altLang="en-US" sz="2400"/>
              <a:t>и</a:t>
            </a:r>
            <a:r>
              <a:rPr lang="sl-SI" altLang="en-US" sz="2400"/>
              <a:t> </a:t>
            </a:r>
            <a:r>
              <a:rPr lang="sr-Cyrl-CS" altLang="en-US" sz="2400"/>
              <a:t>процесом</a:t>
            </a:r>
            <a:r>
              <a:rPr lang="sl-SI" altLang="en-US" sz="2400"/>
              <a:t> </a:t>
            </a:r>
            <a:r>
              <a:rPr lang="sr-Cyrl-CS" altLang="en-US" sz="2400"/>
              <a:t>распадања</a:t>
            </a:r>
            <a:r>
              <a:rPr lang="sl-SI" altLang="en-US" sz="2400"/>
              <a:t> </a:t>
            </a:r>
            <a:r>
              <a:rPr lang="sr-Cyrl-CS" altLang="en-US" sz="2400"/>
              <a:t>под</a:t>
            </a:r>
            <a:r>
              <a:rPr lang="sl-SI" altLang="en-US" sz="2400"/>
              <a:t> </a:t>
            </a:r>
            <a:r>
              <a:rPr lang="sr-Cyrl-CS" altLang="en-US" sz="2400"/>
              <a:t>дејством</a:t>
            </a:r>
            <a:r>
              <a:rPr lang="sl-SI" altLang="en-US" sz="2400"/>
              <a:t> </a:t>
            </a:r>
            <a:r>
              <a:rPr lang="sr-Cyrl-CS" altLang="en-US" sz="2400"/>
              <a:t>бактерија</a:t>
            </a:r>
            <a:r>
              <a:rPr lang="sl-SI" altLang="en-US" sz="2400"/>
              <a:t>  </a:t>
            </a:r>
          </a:p>
          <a:p>
            <a:pPr algn="just" eaLnBrk="1" hangingPunct="1">
              <a:lnSpc>
                <a:spcPct val="90000"/>
              </a:lnSpc>
            </a:pPr>
            <a:r>
              <a:rPr lang="sr-Cyrl-CS" altLang="en-US" sz="2400"/>
              <a:t>Ткиво</a:t>
            </a:r>
            <a:r>
              <a:rPr lang="sl-SI" altLang="en-US" sz="2400"/>
              <a:t> </a:t>
            </a:r>
            <a:r>
              <a:rPr lang="sr-Cyrl-CS" altLang="en-US" sz="2400"/>
              <a:t>је</a:t>
            </a:r>
            <a:r>
              <a:rPr lang="sl-SI" altLang="en-US" sz="2400"/>
              <a:t> </a:t>
            </a:r>
            <a:r>
              <a:rPr lang="sr-Cyrl-CS" altLang="en-US" sz="2400"/>
              <a:t>едематозно</a:t>
            </a:r>
            <a:r>
              <a:rPr lang="sl-SI" altLang="en-US" sz="2400"/>
              <a:t>, </a:t>
            </a:r>
            <a:r>
              <a:rPr lang="sr-Cyrl-CS" altLang="en-US" sz="2400"/>
              <a:t>влажно</a:t>
            </a:r>
            <a:r>
              <a:rPr lang="sl-SI" altLang="en-US" sz="2400"/>
              <a:t>, </a:t>
            </a:r>
            <a:r>
              <a:rPr lang="sr-Cyrl-CS" altLang="en-US" sz="2400"/>
              <a:t>мацерирано</a:t>
            </a:r>
            <a:r>
              <a:rPr lang="sl-SI" altLang="en-US" sz="2400"/>
              <a:t>, </a:t>
            </a:r>
            <a:r>
              <a:rPr lang="sr-Cyrl-CS" altLang="en-US" sz="2400"/>
              <a:t>а</a:t>
            </a:r>
            <a:r>
              <a:rPr lang="sl-SI" altLang="en-US" sz="2400"/>
              <a:t> </a:t>
            </a:r>
            <a:r>
              <a:rPr lang="sr-Cyrl-CS" altLang="en-US" sz="2400"/>
              <a:t>ресорпција</a:t>
            </a:r>
            <a:r>
              <a:rPr lang="sl-SI" altLang="en-US" sz="2400"/>
              <a:t> </a:t>
            </a:r>
            <a:r>
              <a:rPr lang="sr-Cyrl-CS" altLang="en-US" sz="2400"/>
              <a:t>распадних</a:t>
            </a:r>
            <a:r>
              <a:rPr lang="sl-SI" altLang="en-US" sz="2400"/>
              <a:t> </a:t>
            </a:r>
            <a:r>
              <a:rPr lang="sr-Cyrl-CS" altLang="en-US" sz="2400"/>
              <a:t>продуката</a:t>
            </a:r>
            <a:r>
              <a:rPr lang="sl-SI" altLang="en-US" sz="2400"/>
              <a:t> </a:t>
            </a:r>
            <a:r>
              <a:rPr lang="sr-Cyrl-CS" altLang="en-US" sz="2400"/>
              <a:t>је</a:t>
            </a:r>
            <a:r>
              <a:rPr lang="sl-SI" altLang="en-US" sz="2400"/>
              <a:t> </a:t>
            </a:r>
            <a:r>
              <a:rPr lang="sr-Cyrl-CS" altLang="en-US" sz="2400"/>
              <a:t>обимна</a:t>
            </a:r>
            <a:r>
              <a:rPr lang="sl-SI" altLang="en-US" sz="2400"/>
              <a:t>. </a:t>
            </a:r>
          </a:p>
          <a:p>
            <a:pPr algn="just" eaLnBrk="1" hangingPunct="1">
              <a:lnSpc>
                <a:spcPct val="90000"/>
              </a:lnSpc>
            </a:pPr>
            <a:r>
              <a:rPr lang="sr-Cyrl-CS" altLang="en-US" sz="2400"/>
              <a:t>Јавља</a:t>
            </a:r>
            <a:r>
              <a:rPr lang="sl-SI" altLang="en-US" sz="2400"/>
              <a:t> </a:t>
            </a:r>
            <a:r>
              <a:rPr lang="sr-Cyrl-CS" altLang="en-US" sz="2400"/>
              <a:t>се</a:t>
            </a:r>
            <a:r>
              <a:rPr lang="sl-SI" altLang="en-US" sz="2400"/>
              <a:t> </a:t>
            </a:r>
            <a:r>
              <a:rPr lang="sr-Cyrl-CS" altLang="en-US" sz="2400"/>
              <a:t>тешка</a:t>
            </a:r>
            <a:r>
              <a:rPr lang="sl-SI" altLang="en-US" sz="2400"/>
              <a:t> </a:t>
            </a:r>
            <a:r>
              <a:rPr lang="sr-Cyrl-CS" altLang="en-US" sz="2400" b="1" u="sng">
                <a:solidFill>
                  <a:srgbClr val="FF0000"/>
                </a:solidFill>
              </a:rPr>
              <a:t>интоксикација</a:t>
            </a:r>
            <a:r>
              <a:rPr lang="sl-SI" altLang="en-US" sz="2400" b="1" u="sng">
                <a:solidFill>
                  <a:srgbClr val="FF0000"/>
                </a:solidFill>
              </a:rPr>
              <a:t> (</a:t>
            </a:r>
            <a:r>
              <a:rPr lang="sr-Cyrl-CS" altLang="en-US" sz="2400" b="1" u="sng">
                <a:solidFill>
                  <a:srgbClr val="FF0000"/>
                </a:solidFill>
              </a:rPr>
              <a:t>тровање</a:t>
            </a:r>
            <a:r>
              <a:rPr lang="sl-SI" altLang="en-US" sz="2400" b="1" u="sng">
                <a:solidFill>
                  <a:srgbClr val="FF0000"/>
                </a:solidFill>
              </a:rPr>
              <a:t>) </a:t>
            </a:r>
            <a:r>
              <a:rPr lang="sr-Cyrl-CS" altLang="en-US" sz="2400" b="1" u="sng">
                <a:solidFill>
                  <a:srgbClr val="FF0000"/>
                </a:solidFill>
              </a:rPr>
              <a:t>организма</a:t>
            </a:r>
            <a:r>
              <a:rPr lang="sl-SI" altLang="en-US" sz="2400" b="1">
                <a:solidFill>
                  <a:srgbClr val="FFFF00"/>
                </a:solidFill>
              </a:rPr>
              <a:t>.</a:t>
            </a:r>
            <a:r>
              <a:rPr lang="sl-SI" altLang="en-US" sz="2400"/>
              <a:t> </a:t>
            </a:r>
          </a:p>
          <a:p>
            <a:pPr algn="just" eaLnBrk="1" hangingPunct="1">
              <a:lnSpc>
                <a:spcPct val="90000"/>
              </a:lnSpc>
            </a:pPr>
            <a:r>
              <a:rPr lang="sr-Cyrl-CS" altLang="en-US" sz="2400"/>
              <a:t>Процес</a:t>
            </a:r>
            <a:r>
              <a:rPr lang="sl-SI" altLang="en-US" sz="2400"/>
              <a:t> </a:t>
            </a:r>
            <a:r>
              <a:rPr lang="sr-Cyrl-CS" altLang="en-US" sz="2400"/>
              <a:t>брзо</a:t>
            </a:r>
            <a:r>
              <a:rPr lang="sl-SI" altLang="en-US" sz="2400"/>
              <a:t> </a:t>
            </a:r>
            <a:r>
              <a:rPr lang="sr-Cyrl-CS" altLang="en-US" sz="2400"/>
              <a:t>напредује</a:t>
            </a:r>
            <a:r>
              <a:rPr lang="sl-SI" altLang="en-US" sz="2400"/>
              <a:t> </a:t>
            </a:r>
            <a:r>
              <a:rPr lang="sr-Cyrl-CS" altLang="en-US" sz="2400"/>
              <a:t>тако</a:t>
            </a:r>
            <a:r>
              <a:rPr lang="sl-SI" altLang="en-US" sz="2400"/>
              <a:t> </a:t>
            </a:r>
            <a:r>
              <a:rPr lang="sr-Cyrl-CS" altLang="en-US" sz="2400"/>
              <a:t>да</a:t>
            </a:r>
            <a:r>
              <a:rPr lang="sl-SI" altLang="en-US" sz="2400"/>
              <a:t> </a:t>
            </a:r>
            <a:r>
              <a:rPr lang="sr-Cyrl-CS" altLang="en-US" sz="2400"/>
              <a:t>се</a:t>
            </a:r>
            <a:r>
              <a:rPr lang="sl-SI" altLang="en-US" sz="2400"/>
              <a:t> </a:t>
            </a:r>
            <a:r>
              <a:rPr lang="sr-Cyrl-CS" altLang="en-US" sz="2400">
                <a:solidFill>
                  <a:srgbClr val="FF0000"/>
                </a:solidFill>
              </a:rPr>
              <a:t>демаркациона</a:t>
            </a:r>
            <a:r>
              <a:rPr lang="sl-SI" altLang="en-US" sz="2400">
                <a:solidFill>
                  <a:srgbClr val="FF0000"/>
                </a:solidFill>
              </a:rPr>
              <a:t> </a:t>
            </a:r>
            <a:r>
              <a:rPr lang="sr-Cyrl-CS" altLang="en-US" sz="2400">
                <a:solidFill>
                  <a:srgbClr val="FF0000"/>
                </a:solidFill>
              </a:rPr>
              <a:t>линија</a:t>
            </a:r>
            <a:r>
              <a:rPr lang="sl-SI" altLang="en-US" sz="2400">
                <a:solidFill>
                  <a:srgbClr val="FF0000"/>
                </a:solidFill>
              </a:rPr>
              <a:t> </a:t>
            </a:r>
            <a:r>
              <a:rPr lang="sr-Cyrl-CS" altLang="en-US" sz="2400">
                <a:solidFill>
                  <a:srgbClr val="FF0000"/>
                </a:solidFill>
              </a:rPr>
              <a:t>не</a:t>
            </a:r>
            <a:r>
              <a:rPr lang="sl-SI" altLang="en-US" sz="2400">
                <a:solidFill>
                  <a:srgbClr val="FF0000"/>
                </a:solidFill>
              </a:rPr>
              <a:t> </a:t>
            </a:r>
            <a:r>
              <a:rPr lang="sr-Cyrl-CS" altLang="en-US" sz="2400">
                <a:solidFill>
                  <a:srgbClr val="FF0000"/>
                </a:solidFill>
              </a:rPr>
              <a:t>ствара</a:t>
            </a:r>
            <a:r>
              <a:rPr lang="sl-SI" altLang="en-US" sz="2400">
                <a:solidFill>
                  <a:srgbClr val="FF0000"/>
                </a:solidFill>
              </a:rPr>
              <a:t>. </a:t>
            </a:r>
          </a:p>
          <a:p>
            <a:pPr algn="just" eaLnBrk="1" hangingPunct="1">
              <a:lnSpc>
                <a:spcPct val="90000"/>
              </a:lnSpc>
            </a:pPr>
            <a:r>
              <a:rPr lang="sr-Cyrl-CS" altLang="en-US" sz="2400"/>
              <a:t>На</a:t>
            </a:r>
            <a:r>
              <a:rPr lang="sl-SI" altLang="en-US" sz="2400"/>
              <a:t> </a:t>
            </a:r>
            <a:r>
              <a:rPr lang="sr-Cyrl-CS" altLang="en-US" sz="2400"/>
              <a:t>кожи</a:t>
            </a:r>
            <a:r>
              <a:rPr lang="sl-SI" altLang="en-US" sz="2400"/>
              <a:t> </a:t>
            </a:r>
            <a:r>
              <a:rPr lang="sr-Cyrl-CS" altLang="en-US" sz="2400"/>
              <a:t>се</a:t>
            </a:r>
            <a:r>
              <a:rPr lang="sl-SI" altLang="en-US" sz="2400"/>
              <a:t> </a:t>
            </a:r>
            <a:r>
              <a:rPr lang="sr-Cyrl-CS" altLang="en-US" sz="2400"/>
              <a:t>појављују</a:t>
            </a:r>
            <a:r>
              <a:rPr lang="sl-SI" altLang="en-US" sz="2400"/>
              <a:t> </a:t>
            </a:r>
            <a:r>
              <a:rPr lang="sr-Cyrl-CS" altLang="en-US" sz="2400"/>
              <a:t>веће</a:t>
            </a:r>
            <a:r>
              <a:rPr lang="sl-SI" altLang="en-US" sz="2400"/>
              <a:t> </a:t>
            </a:r>
            <a:r>
              <a:rPr lang="sr-Cyrl-CS" altLang="en-US" sz="2400"/>
              <a:t>или</a:t>
            </a:r>
            <a:r>
              <a:rPr lang="sl-SI" altLang="en-US" sz="2400"/>
              <a:t> </a:t>
            </a:r>
            <a:r>
              <a:rPr lang="sr-Cyrl-CS" altLang="en-US" sz="2400"/>
              <a:t>мање</a:t>
            </a:r>
            <a:r>
              <a:rPr lang="sl-SI" altLang="en-US" sz="2400"/>
              <a:t> </a:t>
            </a:r>
            <a:r>
              <a:rPr lang="sr-Cyrl-CS" altLang="en-US" sz="2400"/>
              <a:t>буле</a:t>
            </a:r>
            <a:r>
              <a:rPr lang="sl-SI" altLang="en-US" sz="2400"/>
              <a:t> </a:t>
            </a:r>
            <a:r>
              <a:rPr lang="sr-Cyrl-CS" altLang="en-US" sz="2400"/>
              <a:t>испуњене</a:t>
            </a:r>
            <a:r>
              <a:rPr lang="sl-SI" altLang="en-US" sz="2400"/>
              <a:t> </a:t>
            </a:r>
            <a:r>
              <a:rPr lang="sr-Cyrl-CS" altLang="en-US" sz="2400"/>
              <a:t>смрдљивим</a:t>
            </a:r>
            <a:r>
              <a:rPr lang="sl-SI" altLang="en-US" sz="2400"/>
              <a:t> </a:t>
            </a:r>
            <a:r>
              <a:rPr lang="sr-Cyrl-CS" altLang="en-US" sz="2400"/>
              <a:t>садржајем</a:t>
            </a:r>
            <a:endParaRPr lang="sl-SI" altLang="en-US" sz="2400"/>
          </a:p>
          <a:p>
            <a:pPr algn="just" eaLnBrk="1" hangingPunct="1">
              <a:lnSpc>
                <a:spcPct val="90000"/>
              </a:lnSpc>
            </a:pPr>
            <a:r>
              <a:rPr lang="sr-Cyrl-CS" altLang="en-US" sz="2400">
                <a:solidFill>
                  <a:srgbClr val="FF0000"/>
                </a:solidFill>
              </a:rPr>
              <a:t>Опште</a:t>
            </a:r>
            <a:r>
              <a:rPr lang="sl-SI" altLang="en-US" sz="2400">
                <a:solidFill>
                  <a:srgbClr val="FF0000"/>
                </a:solidFill>
              </a:rPr>
              <a:t> </a:t>
            </a:r>
            <a:r>
              <a:rPr lang="sr-Cyrl-CS" altLang="en-US" sz="2400">
                <a:solidFill>
                  <a:srgbClr val="FF0000"/>
                </a:solidFill>
              </a:rPr>
              <a:t>стање</a:t>
            </a:r>
            <a:r>
              <a:rPr lang="sl-SI" altLang="en-US" sz="2400">
                <a:solidFill>
                  <a:srgbClr val="FF0000"/>
                </a:solidFill>
              </a:rPr>
              <a:t> </a:t>
            </a:r>
            <a:r>
              <a:rPr lang="sr-Cyrl-CS" altLang="en-US" sz="2400"/>
              <a:t>болесника</a:t>
            </a:r>
            <a:r>
              <a:rPr lang="sl-SI" altLang="en-US" sz="2400"/>
              <a:t> </a:t>
            </a:r>
            <a:r>
              <a:rPr lang="sr-Cyrl-CS" altLang="en-US" sz="2400"/>
              <a:t>је</a:t>
            </a:r>
            <a:r>
              <a:rPr lang="sl-SI" altLang="en-US" sz="2400"/>
              <a:t> </a:t>
            </a:r>
            <a:r>
              <a:rPr lang="sr-Cyrl-CS" altLang="en-US" sz="2400"/>
              <a:t>тешко</a:t>
            </a:r>
            <a:r>
              <a:rPr lang="sl-SI" altLang="en-US" sz="2400"/>
              <a:t>, </a:t>
            </a:r>
            <a:r>
              <a:rPr lang="sr-Cyrl-CS" altLang="en-US" sz="2400"/>
              <a:t>што</a:t>
            </a:r>
            <a:r>
              <a:rPr lang="sl-SI" altLang="en-US" sz="2400"/>
              <a:t> </a:t>
            </a:r>
            <a:r>
              <a:rPr lang="sr-Cyrl-CS" altLang="en-US" sz="2400"/>
              <a:t>захтева</a:t>
            </a:r>
            <a:r>
              <a:rPr lang="sl-SI" altLang="en-US" sz="2400"/>
              <a:t> </a:t>
            </a:r>
            <a:r>
              <a:rPr lang="sr-Cyrl-CS" altLang="en-US" sz="2400"/>
              <a:t>неодложну</a:t>
            </a:r>
            <a:r>
              <a:rPr lang="sl-SI" altLang="en-US" sz="2400"/>
              <a:t> </a:t>
            </a:r>
            <a:r>
              <a:rPr lang="sr-Cyrl-CS" altLang="en-US" sz="2400"/>
              <a:t>ампутацију</a:t>
            </a: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39856"/>
    </mc:Choice>
    <mc:Fallback xmlns="">
      <p:transition spd="slow" advTm="39856"/>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4">
            <a:extLst>
              <a:ext uri="{FF2B5EF4-FFF2-40B4-BE49-F238E27FC236}">
                <a16:creationId xmlns:a16="http://schemas.microsoft.com/office/drawing/2014/main" id="{3857D785-E27E-4DB0-A15B-40EB0D8893D6}"/>
              </a:ext>
            </a:extLst>
          </p:cNvPr>
          <p:cNvSpPr>
            <a:spLocks noGrp="1" noChangeArrowheads="1"/>
          </p:cNvSpPr>
          <p:nvPr>
            <p:ph type="title"/>
          </p:nvPr>
        </p:nvSpPr>
        <p:spPr>
          <a:xfrm>
            <a:off x="457200" y="228600"/>
            <a:ext cx="8229600" cy="792163"/>
          </a:xfrm>
        </p:spPr>
        <p:txBody>
          <a:bodyPr/>
          <a:lstStyle/>
          <a:p>
            <a:pPr eaLnBrk="1" hangingPunct="1"/>
            <a:r>
              <a:rPr lang="sr-Latn-CS" altLang="en-US" sz="3200" b="1"/>
              <a:t>Vlažna gangrena </a:t>
            </a:r>
            <a:br>
              <a:rPr lang="sr-Latn-CS" altLang="en-US" sz="3200" b="1"/>
            </a:br>
            <a:r>
              <a:rPr lang="sr-Latn-CS" altLang="en-US" sz="2400" b="1"/>
              <a:t>-V stadijum po Fonteinu-</a:t>
            </a:r>
            <a:endParaRPr lang="en-US" altLang="en-US" sz="2400" b="1"/>
          </a:p>
        </p:txBody>
      </p:sp>
      <p:pic>
        <p:nvPicPr>
          <p:cNvPr id="82947" name="Picture 6">
            <a:extLst>
              <a:ext uri="{FF2B5EF4-FFF2-40B4-BE49-F238E27FC236}">
                <a16:creationId xmlns:a16="http://schemas.microsoft.com/office/drawing/2014/main" id="{33092E41-2D52-46E5-8A6A-A9C5CA5B9B7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0" y="2073275"/>
            <a:ext cx="5334000" cy="4327525"/>
          </a:xfrm>
          <a:noFill/>
        </p:spPr>
      </p:pic>
    </p:spTree>
  </p:cSld>
  <p:clrMapOvr>
    <a:masterClrMapping/>
  </p:clrMapOvr>
  <mc:AlternateContent xmlns:mc="http://schemas.openxmlformats.org/markup-compatibility/2006" xmlns:p14="http://schemas.microsoft.com/office/powerpoint/2010/main">
    <mc:Choice Requires="p14">
      <p:transition spd="slow" p14:dur="2000" advTm="6975"/>
    </mc:Choice>
    <mc:Fallback xmlns="">
      <p:transition spd="slow" advTm="6975"/>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gadosti6">
            <a:extLst>
              <a:ext uri="{FF2B5EF4-FFF2-40B4-BE49-F238E27FC236}">
                <a16:creationId xmlns:a16="http://schemas.microsoft.com/office/drawing/2014/main" id="{CA62AE5E-3D9A-4988-A1AB-11B12D6A2DB2}"/>
              </a:ext>
            </a:extLst>
          </p:cNvPr>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181100" y="762000"/>
            <a:ext cx="5600700" cy="5029200"/>
          </a:xfrm>
          <a:noFill/>
        </p:spPr>
      </p:pic>
    </p:spTree>
  </p:cSld>
  <p:clrMapOvr>
    <a:masterClrMapping/>
  </p:clrMapOvr>
  <mc:AlternateContent xmlns:mc="http://schemas.openxmlformats.org/markup-compatibility/2006" xmlns:p14="http://schemas.microsoft.com/office/powerpoint/2010/main">
    <mc:Choice Requires="p14">
      <p:transition spd="slow" p14:dur="2000" advTm="1914"/>
    </mc:Choice>
    <mc:Fallback xmlns="">
      <p:transition spd="slow" advTm="1914"/>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stopalo19">
            <a:extLst>
              <a:ext uri="{FF2B5EF4-FFF2-40B4-BE49-F238E27FC236}">
                <a16:creationId xmlns:a16="http://schemas.microsoft.com/office/drawing/2014/main" id="{3828452D-8667-4340-8B3D-1C3A8673EF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472"/>
    </mc:Choice>
    <mc:Fallback xmlns="">
      <p:transition spd="slow" advTm="1472"/>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A816C3CA-6BBE-494C-AA4A-EE07F2A21AAB}"/>
              </a:ext>
            </a:extLst>
          </p:cNvPr>
          <p:cNvSpPr>
            <a:spLocks noGrp="1" noChangeArrowheads="1"/>
          </p:cNvSpPr>
          <p:nvPr>
            <p:ph type="title"/>
          </p:nvPr>
        </p:nvSpPr>
        <p:spPr/>
        <p:txBody>
          <a:bodyPr/>
          <a:lstStyle/>
          <a:p>
            <a:pPr eaLnBrk="1" hangingPunct="1"/>
            <a:endParaRPr lang="en-US" altLang="en-US"/>
          </a:p>
        </p:txBody>
      </p:sp>
      <p:pic>
        <p:nvPicPr>
          <p:cNvPr id="86019" name="Picture 3" descr="28_031">
            <a:extLst>
              <a:ext uri="{FF2B5EF4-FFF2-40B4-BE49-F238E27FC236}">
                <a16:creationId xmlns:a16="http://schemas.microsoft.com/office/drawing/2014/main" id="{BF60ECE1-A490-4896-8249-A954469186F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Tree>
  </p:cSld>
  <p:clrMapOvr>
    <a:masterClrMapping/>
  </p:clrMapOvr>
  <mc:AlternateContent xmlns:mc="http://schemas.openxmlformats.org/markup-compatibility/2006" xmlns:p14="http://schemas.microsoft.com/office/powerpoint/2010/main">
    <mc:Choice Requires="p14">
      <p:transition spd="slow" p14:dur="2000" advTm="2378"/>
    </mc:Choice>
    <mc:Fallback xmlns="">
      <p:transition spd="slow" advTm="2378"/>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topalo16">
            <a:extLst>
              <a:ext uri="{FF2B5EF4-FFF2-40B4-BE49-F238E27FC236}">
                <a16:creationId xmlns:a16="http://schemas.microsoft.com/office/drawing/2014/main" id="{85E8DC54-6138-4F19-97F6-4FB89BD37303}"/>
              </a:ext>
            </a:extLst>
          </p:cNvPr>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143000" y="533400"/>
            <a:ext cx="6400800" cy="5403850"/>
          </a:xfrm>
          <a:noFill/>
        </p:spPr>
      </p:pic>
    </p:spTree>
  </p:cSld>
  <p:clrMapOvr>
    <a:masterClrMapping/>
  </p:clrMapOvr>
  <mc:AlternateContent xmlns:mc="http://schemas.openxmlformats.org/markup-compatibility/2006" xmlns:p14="http://schemas.microsoft.com/office/powerpoint/2010/main">
    <mc:Choice Requires="p14">
      <p:transition spd="slow" p14:dur="2000" advTm="14986"/>
    </mc:Choice>
    <mc:Fallback xmlns="">
      <p:transition spd="slow" advTm="14986"/>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42AB3132-82B7-4450-BB36-CA79071F7D9B}"/>
              </a:ext>
            </a:extLst>
          </p:cNvPr>
          <p:cNvSpPr>
            <a:spLocks noGrp="1" noChangeArrowheads="1"/>
          </p:cNvSpPr>
          <p:nvPr>
            <p:ph type="title"/>
          </p:nvPr>
        </p:nvSpPr>
        <p:spPr>
          <a:xfrm>
            <a:off x="457200" y="228600"/>
            <a:ext cx="8229600" cy="715963"/>
          </a:xfrm>
        </p:spPr>
        <p:txBody>
          <a:bodyPr/>
          <a:lstStyle/>
          <a:p>
            <a:pPr eaLnBrk="1" hangingPunct="1"/>
            <a:r>
              <a:rPr lang="sr-Latn-CS" altLang="en-US" sz="4000" b="1" u="sng">
                <a:solidFill>
                  <a:srgbClr val="99FF66"/>
                </a:solidFill>
              </a:rPr>
              <a:t>I</a:t>
            </a:r>
            <a:r>
              <a:rPr lang="sr-Cyrl-CS" altLang="en-US" sz="4000" b="1" u="sng">
                <a:solidFill>
                  <a:srgbClr val="99FF66"/>
                </a:solidFill>
              </a:rPr>
              <a:t>)</a:t>
            </a:r>
            <a:r>
              <a:rPr lang="en-US" altLang="en-US" sz="4000" b="1" u="sng">
                <a:solidFill>
                  <a:srgbClr val="99FF66"/>
                </a:solidFill>
              </a:rPr>
              <a:t> </a:t>
            </a:r>
            <a:r>
              <a:rPr lang="sr-Cyrl-CS" altLang="en-US" sz="4000" b="1" u="sng">
                <a:solidFill>
                  <a:srgbClr val="99FF66"/>
                </a:solidFill>
              </a:rPr>
              <a:t>Медикаментно</a:t>
            </a:r>
            <a:r>
              <a:rPr lang="en-US" altLang="en-US" sz="4000" b="1" u="sng">
                <a:solidFill>
                  <a:srgbClr val="99FF66"/>
                </a:solidFill>
              </a:rPr>
              <a:t> </a:t>
            </a:r>
            <a:r>
              <a:rPr lang="sr-Cyrl-CS" altLang="en-US" sz="4000" b="1" u="sng">
                <a:solidFill>
                  <a:srgbClr val="99FF66"/>
                </a:solidFill>
              </a:rPr>
              <a:t>лечење</a:t>
            </a:r>
            <a:endParaRPr lang="en-US" altLang="en-US" sz="4000" b="1" u="sng">
              <a:solidFill>
                <a:srgbClr val="99FF66"/>
              </a:solidFill>
            </a:endParaRPr>
          </a:p>
        </p:txBody>
      </p:sp>
      <p:sp>
        <p:nvSpPr>
          <p:cNvPr id="88067" name="Rectangle 3">
            <a:extLst>
              <a:ext uri="{FF2B5EF4-FFF2-40B4-BE49-F238E27FC236}">
                <a16:creationId xmlns:a16="http://schemas.microsoft.com/office/drawing/2014/main" id="{D32B05BD-C6A0-42AF-A8BB-27E4F72A4BF6}"/>
              </a:ext>
            </a:extLst>
          </p:cNvPr>
          <p:cNvSpPr>
            <a:spLocks noGrp="1" noChangeArrowheads="1"/>
          </p:cNvSpPr>
          <p:nvPr>
            <p:ph idx="1"/>
          </p:nvPr>
        </p:nvSpPr>
        <p:spPr>
          <a:xfrm>
            <a:off x="457200" y="1600200"/>
            <a:ext cx="8229600" cy="4876800"/>
          </a:xfrm>
        </p:spPr>
        <p:txBody>
          <a:bodyPr/>
          <a:lstStyle/>
          <a:p>
            <a:pPr marL="609600" indent="-609600" algn="just" eaLnBrk="1" hangingPunct="1">
              <a:lnSpc>
                <a:spcPct val="80000"/>
              </a:lnSpc>
              <a:buFontTx/>
              <a:buAutoNum type="arabicPeriod"/>
            </a:pPr>
            <a:r>
              <a:rPr lang="en-US" altLang="en-US" sz="2800"/>
              <a:t>Direktni dilatatori krvnih sudova (Complamin, Fludilat, Trental);</a:t>
            </a:r>
          </a:p>
          <a:p>
            <a:pPr marL="609600" indent="-609600" algn="just" eaLnBrk="1" hangingPunct="1">
              <a:lnSpc>
                <a:spcPct val="80000"/>
              </a:lnSpc>
              <a:buFontTx/>
              <a:buAutoNum type="arabicPeriod"/>
            </a:pPr>
            <a:endParaRPr lang="sr-Latn-CS" altLang="en-US" sz="2800"/>
          </a:p>
          <a:p>
            <a:pPr marL="609600" indent="-609600" algn="just" eaLnBrk="1" hangingPunct="1">
              <a:lnSpc>
                <a:spcPct val="80000"/>
              </a:lnSpc>
              <a:buFontTx/>
              <a:buAutoNum type="arabicPeriod"/>
            </a:pPr>
            <a:r>
              <a:rPr lang="en-US" altLang="en-US" sz="2800"/>
              <a:t>Blokatori alfa adrenergičnih receptora (Redergin, Hydergin);</a:t>
            </a:r>
          </a:p>
          <a:p>
            <a:pPr marL="609600" indent="-609600" algn="just" eaLnBrk="1" hangingPunct="1">
              <a:lnSpc>
                <a:spcPct val="80000"/>
              </a:lnSpc>
              <a:buFontTx/>
              <a:buAutoNum type="arabicPeriod"/>
            </a:pPr>
            <a:endParaRPr lang="sr-Latn-CS" altLang="en-US" sz="2800"/>
          </a:p>
          <a:p>
            <a:pPr marL="609600" indent="-609600" algn="just" eaLnBrk="1" hangingPunct="1">
              <a:lnSpc>
                <a:spcPct val="80000"/>
              </a:lnSpc>
              <a:buFontTx/>
              <a:buAutoNum type="arabicPeriod"/>
            </a:pPr>
            <a:r>
              <a:rPr lang="en-US" altLang="en-US" sz="2800"/>
              <a:t>Sredstva koja menjaju svojstva krvi, prvenstveno viskoznost krvi (Dextran, Fibrinolitici, Antikoagulansi);</a:t>
            </a:r>
          </a:p>
          <a:p>
            <a:pPr marL="609600" indent="-609600" algn="just" eaLnBrk="1" hangingPunct="1">
              <a:lnSpc>
                <a:spcPct val="80000"/>
              </a:lnSpc>
              <a:buFontTx/>
              <a:buAutoNum type="arabicPeriod"/>
            </a:pPr>
            <a:endParaRPr lang="sr-Latn-CS" altLang="en-US" sz="2800"/>
          </a:p>
          <a:p>
            <a:pPr marL="609600" indent="-609600" algn="just" eaLnBrk="1" hangingPunct="1">
              <a:lnSpc>
                <a:spcPct val="80000"/>
              </a:lnSpc>
              <a:buFontTx/>
              <a:buAutoNum type="arabicPeriod"/>
            </a:pPr>
            <a:r>
              <a:rPr lang="en-US" altLang="en-US" sz="2800"/>
              <a:t>Antiagregacijska sredstva (Aspirin, ½ tablete dnevno),</a:t>
            </a:r>
          </a:p>
        </p:txBody>
      </p:sp>
    </p:spTree>
  </p:cSld>
  <p:clrMapOvr>
    <a:masterClrMapping/>
  </p:clrMapOvr>
  <mc:AlternateContent xmlns:mc="http://schemas.openxmlformats.org/markup-compatibility/2006" xmlns:p14="http://schemas.microsoft.com/office/powerpoint/2010/main">
    <mc:Choice Requires="p14">
      <p:transition spd="slow" p14:dur="2000" advTm="11364"/>
    </mc:Choice>
    <mc:Fallback xmlns="">
      <p:transition spd="slow" advTm="11364"/>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311E5F81-CA44-42F6-9C05-EE58C1B66503}"/>
              </a:ext>
            </a:extLst>
          </p:cNvPr>
          <p:cNvSpPr>
            <a:spLocks noGrp="1" noChangeArrowheads="1"/>
          </p:cNvSpPr>
          <p:nvPr>
            <p:ph type="title"/>
          </p:nvPr>
        </p:nvSpPr>
        <p:spPr>
          <a:xfrm>
            <a:off x="457200" y="0"/>
            <a:ext cx="8229600" cy="639763"/>
          </a:xfrm>
        </p:spPr>
        <p:txBody>
          <a:bodyPr/>
          <a:lstStyle/>
          <a:p>
            <a:pPr eaLnBrk="1" hangingPunct="1"/>
            <a:r>
              <a:rPr lang="sr-Latn-CS" altLang="en-US" sz="4000" b="1" u="sng">
                <a:solidFill>
                  <a:srgbClr val="99FF66"/>
                </a:solidFill>
              </a:rPr>
              <a:t>II)</a:t>
            </a:r>
            <a:r>
              <a:rPr lang="en-US" altLang="en-US" sz="4000" b="1" u="sng">
                <a:solidFill>
                  <a:srgbClr val="99FF66"/>
                </a:solidFill>
              </a:rPr>
              <a:t> </a:t>
            </a:r>
            <a:r>
              <a:rPr lang="sr-Cyrl-CS" altLang="en-US" sz="4000" b="1" u="sng">
                <a:solidFill>
                  <a:srgbClr val="99FF66"/>
                </a:solidFill>
              </a:rPr>
              <a:t>Нега</a:t>
            </a:r>
            <a:endParaRPr lang="en-US" altLang="en-US" sz="4000" b="1" u="sng">
              <a:solidFill>
                <a:srgbClr val="99FF66"/>
              </a:solidFill>
            </a:endParaRPr>
          </a:p>
        </p:txBody>
      </p:sp>
      <p:sp>
        <p:nvSpPr>
          <p:cNvPr id="89091" name="Rectangle 3">
            <a:extLst>
              <a:ext uri="{FF2B5EF4-FFF2-40B4-BE49-F238E27FC236}">
                <a16:creationId xmlns:a16="http://schemas.microsoft.com/office/drawing/2014/main" id="{218B110B-E915-4F91-9C36-7EB5FD1E3581}"/>
              </a:ext>
            </a:extLst>
          </p:cNvPr>
          <p:cNvSpPr>
            <a:spLocks noGrp="1" noChangeArrowheads="1"/>
          </p:cNvSpPr>
          <p:nvPr>
            <p:ph idx="1"/>
          </p:nvPr>
        </p:nvSpPr>
        <p:spPr>
          <a:xfrm>
            <a:off x="457200" y="1066800"/>
            <a:ext cx="8458200" cy="5638800"/>
          </a:xfrm>
        </p:spPr>
        <p:txBody>
          <a:bodyPr/>
          <a:lstStyle/>
          <a:p>
            <a:pPr algn="just" eaLnBrk="1" hangingPunct="1">
              <a:lnSpc>
                <a:spcPct val="80000"/>
              </a:lnSpc>
            </a:pPr>
            <a:r>
              <a:rPr lang="sr-Cyrl-CS" altLang="en-US" sz="2400"/>
              <a:t>Ношење</a:t>
            </a:r>
            <a:r>
              <a:rPr lang="en-US" altLang="en-US" sz="2400"/>
              <a:t> </a:t>
            </a:r>
            <a:r>
              <a:rPr lang="sr-Cyrl-CS" altLang="en-US" sz="2400"/>
              <a:t>топлих</a:t>
            </a:r>
            <a:r>
              <a:rPr lang="en-US" altLang="en-US" sz="2400"/>
              <a:t> </a:t>
            </a:r>
            <a:r>
              <a:rPr lang="sr-Cyrl-CS" altLang="en-US" sz="2400"/>
              <a:t>чарапа</a:t>
            </a:r>
            <a:r>
              <a:rPr lang="en-US" altLang="en-US" sz="2400"/>
              <a:t>, </a:t>
            </a:r>
            <a:r>
              <a:rPr lang="sr-Cyrl-CS" altLang="en-US" sz="2400"/>
              <a:t>широке</a:t>
            </a:r>
            <a:r>
              <a:rPr lang="en-US" altLang="en-US" sz="2400"/>
              <a:t> </a:t>
            </a:r>
            <a:r>
              <a:rPr lang="sr-Cyrl-CS" altLang="en-US" sz="2400"/>
              <a:t>и</a:t>
            </a:r>
            <a:r>
              <a:rPr lang="en-US" altLang="en-US" sz="2400"/>
              <a:t> </a:t>
            </a:r>
            <a:r>
              <a:rPr lang="sr-Cyrl-CS" altLang="en-US" sz="2400"/>
              <a:t>удобне</a:t>
            </a:r>
            <a:r>
              <a:rPr lang="en-US" altLang="en-US" sz="2400"/>
              <a:t> </a:t>
            </a:r>
            <a:r>
              <a:rPr lang="sr-Cyrl-CS" altLang="en-US" sz="2400"/>
              <a:t>обуће</a:t>
            </a:r>
            <a:r>
              <a:rPr lang="en-US" altLang="en-US" sz="2400"/>
              <a:t>.</a:t>
            </a:r>
          </a:p>
          <a:p>
            <a:pPr algn="just" eaLnBrk="1" hangingPunct="1">
              <a:lnSpc>
                <a:spcPct val="80000"/>
              </a:lnSpc>
            </a:pPr>
            <a:r>
              <a:rPr lang="sr-Cyrl-CS" altLang="en-US" sz="2400"/>
              <a:t>Пажљиво</a:t>
            </a:r>
            <a:r>
              <a:rPr lang="en-US" altLang="en-US" sz="2400"/>
              <a:t> </a:t>
            </a:r>
            <a:r>
              <a:rPr lang="sr-Cyrl-CS" altLang="en-US" sz="2400"/>
              <a:t>резање</a:t>
            </a:r>
            <a:r>
              <a:rPr lang="en-US" altLang="en-US" sz="2400"/>
              <a:t> </a:t>
            </a:r>
            <a:r>
              <a:rPr lang="sr-Cyrl-CS" altLang="en-US" sz="2400"/>
              <a:t>ноктију</a:t>
            </a:r>
            <a:r>
              <a:rPr lang="en-US" altLang="en-US" sz="2400"/>
              <a:t>.</a:t>
            </a:r>
          </a:p>
          <a:p>
            <a:pPr algn="just" eaLnBrk="1" hangingPunct="1">
              <a:lnSpc>
                <a:spcPct val="80000"/>
              </a:lnSpc>
            </a:pPr>
            <a:r>
              <a:rPr lang="sr-Cyrl-CS" altLang="en-US" sz="2400"/>
              <a:t>Чување</a:t>
            </a:r>
            <a:r>
              <a:rPr lang="en-US" altLang="en-US" sz="2400"/>
              <a:t> </a:t>
            </a:r>
            <a:r>
              <a:rPr lang="sr-Cyrl-CS" altLang="en-US" sz="2400"/>
              <a:t>од</a:t>
            </a:r>
            <a:r>
              <a:rPr lang="en-US" altLang="en-US" sz="2400"/>
              <a:t> </a:t>
            </a:r>
            <a:r>
              <a:rPr lang="sr-Cyrl-CS" altLang="en-US" sz="2400"/>
              <a:t>повреда</a:t>
            </a:r>
            <a:r>
              <a:rPr lang="en-US" altLang="en-US" sz="2400"/>
              <a:t> </a:t>
            </a:r>
            <a:r>
              <a:rPr lang="sr-Cyrl-CS" altLang="en-US" sz="2400"/>
              <a:t>меких</a:t>
            </a:r>
            <a:r>
              <a:rPr lang="en-US" altLang="en-US" sz="2400"/>
              <a:t> </a:t>
            </a:r>
            <a:r>
              <a:rPr lang="sr-Cyrl-CS" altLang="en-US" sz="2400"/>
              <a:t>ткива</a:t>
            </a:r>
            <a:r>
              <a:rPr lang="en-US" altLang="en-US" sz="2400"/>
              <a:t> </a:t>
            </a:r>
            <a:r>
              <a:rPr lang="sr-Cyrl-CS" altLang="en-US" sz="2400"/>
              <a:t>прстију</a:t>
            </a:r>
            <a:r>
              <a:rPr lang="en-US" altLang="en-US" sz="2400"/>
              <a:t> </a:t>
            </a:r>
            <a:r>
              <a:rPr lang="sr-Cyrl-CS" altLang="en-US" sz="2400"/>
              <a:t>и</a:t>
            </a:r>
            <a:r>
              <a:rPr lang="en-US" altLang="en-US" sz="2400"/>
              <a:t> </a:t>
            </a:r>
            <a:r>
              <a:rPr lang="sr-Cyrl-CS" altLang="en-US" sz="2400"/>
              <a:t>стопала</a:t>
            </a:r>
            <a:r>
              <a:rPr lang="en-US" altLang="en-US" sz="2400"/>
              <a:t>.</a:t>
            </a:r>
          </a:p>
          <a:p>
            <a:pPr algn="just" eaLnBrk="1" hangingPunct="1">
              <a:lnSpc>
                <a:spcPct val="80000"/>
              </a:lnSpc>
            </a:pPr>
            <a:r>
              <a:rPr lang="sr-Cyrl-CS" altLang="en-US" sz="2400"/>
              <a:t>Забрана</a:t>
            </a:r>
            <a:r>
              <a:rPr lang="en-US" altLang="en-US" sz="2400"/>
              <a:t> </a:t>
            </a:r>
            <a:r>
              <a:rPr lang="sr-Cyrl-CS" altLang="en-US" sz="2400"/>
              <a:t>пушења</a:t>
            </a:r>
            <a:r>
              <a:rPr lang="en-US" altLang="en-US" sz="2400"/>
              <a:t> </a:t>
            </a:r>
            <a:r>
              <a:rPr lang="sr-Cyrl-CS" altLang="en-US" sz="2400"/>
              <a:t>цигарета</a:t>
            </a:r>
            <a:r>
              <a:rPr lang="en-US" altLang="en-US" sz="2400"/>
              <a:t> </a:t>
            </a:r>
            <a:r>
              <a:rPr lang="sr-Cyrl-CS" altLang="en-US" sz="2400"/>
              <a:t>јер</a:t>
            </a:r>
            <a:r>
              <a:rPr lang="en-US" altLang="en-US" sz="2400"/>
              <a:t> </a:t>
            </a:r>
            <a:r>
              <a:rPr lang="sr-Cyrl-CS" altLang="en-US" sz="2400"/>
              <a:t>пушење</a:t>
            </a:r>
            <a:r>
              <a:rPr lang="en-US" altLang="en-US" sz="2400"/>
              <a:t> </a:t>
            </a:r>
            <a:r>
              <a:rPr lang="sr-Cyrl-CS" altLang="en-US" sz="2400"/>
              <a:t>изазива</a:t>
            </a:r>
            <a:r>
              <a:rPr lang="en-US" altLang="en-US" sz="2400"/>
              <a:t> </a:t>
            </a:r>
            <a:r>
              <a:rPr lang="sr-Cyrl-CS" altLang="en-US" sz="2400"/>
              <a:t>спазам</a:t>
            </a:r>
            <a:r>
              <a:rPr lang="en-US" altLang="en-US" sz="2400"/>
              <a:t> </a:t>
            </a:r>
            <a:r>
              <a:rPr lang="sr-Cyrl-CS" altLang="en-US" sz="2400"/>
              <a:t>малих</a:t>
            </a:r>
            <a:r>
              <a:rPr lang="en-US" altLang="en-US" sz="2400"/>
              <a:t> </a:t>
            </a:r>
            <a:r>
              <a:rPr lang="sr-Cyrl-CS" altLang="en-US" sz="2400"/>
              <a:t>артерија</a:t>
            </a:r>
            <a:r>
              <a:rPr lang="en-US" altLang="en-US" sz="2400"/>
              <a:t> (</a:t>
            </a:r>
            <a:r>
              <a:rPr lang="sr-Cyrl-CS" altLang="en-US" sz="2400"/>
              <a:t>колатерала</a:t>
            </a:r>
            <a:r>
              <a:rPr lang="en-US" altLang="en-US" sz="2400"/>
              <a:t>) </a:t>
            </a:r>
            <a:r>
              <a:rPr lang="sr-Cyrl-CS" altLang="en-US" sz="2400"/>
              <a:t>и</a:t>
            </a:r>
            <a:r>
              <a:rPr lang="en-US" altLang="en-US" sz="2400"/>
              <a:t> </a:t>
            </a:r>
            <a:r>
              <a:rPr lang="sr-Cyrl-CS" altLang="en-US" sz="2400"/>
              <a:t>пад</a:t>
            </a:r>
            <a:r>
              <a:rPr lang="en-US" altLang="en-US" sz="2400"/>
              <a:t> </a:t>
            </a:r>
            <a:r>
              <a:rPr lang="sr-Cyrl-CS" altLang="en-US" sz="2400"/>
              <a:t>температуре</a:t>
            </a:r>
            <a:r>
              <a:rPr lang="en-US" altLang="en-US" sz="2400"/>
              <a:t> </a:t>
            </a:r>
            <a:r>
              <a:rPr lang="sr-Cyrl-CS" altLang="en-US" sz="2400"/>
              <a:t>на</a:t>
            </a:r>
            <a:r>
              <a:rPr lang="en-US" altLang="en-US" sz="2400"/>
              <a:t> </a:t>
            </a:r>
            <a:r>
              <a:rPr lang="sr-Cyrl-CS" altLang="en-US" sz="2400"/>
              <a:t>болесној</a:t>
            </a:r>
            <a:r>
              <a:rPr lang="en-US" altLang="en-US" sz="2400"/>
              <a:t> </a:t>
            </a:r>
            <a:r>
              <a:rPr lang="sr-Cyrl-CS" altLang="en-US" sz="2400"/>
              <a:t>нози</a:t>
            </a:r>
            <a:r>
              <a:rPr lang="en-US" altLang="en-US" sz="2400"/>
              <a:t>.</a:t>
            </a:r>
          </a:p>
          <a:p>
            <a:pPr algn="just" eaLnBrk="1" hangingPunct="1">
              <a:lnSpc>
                <a:spcPct val="80000"/>
              </a:lnSpc>
            </a:pPr>
            <a:r>
              <a:rPr lang="sr-Cyrl-CS" altLang="en-US" sz="2400"/>
              <a:t>Дијетална</a:t>
            </a:r>
            <a:r>
              <a:rPr lang="en-US" altLang="en-US" sz="2400"/>
              <a:t> </a:t>
            </a:r>
            <a:r>
              <a:rPr lang="sr-Cyrl-CS" altLang="en-US" sz="2400"/>
              <a:t>исхрана</a:t>
            </a:r>
            <a:r>
              <a:rPr lang="en-US" altLang="en-US" sz="2400"/>
              <a:t> </a:t>
            </a:r>
            <a:r>
              <a:rPr lang="sr-Cyrl-CS" altLang="en-US" sz="2400"/>
              <a:t>са</a:t>
            </a:r>
            <a:r>
              <a:rPr lang="en-US" altLang="en-US" sz="2400"/>
              <a:t> </a:t>
            </a:r>
            <a:r>
              <a:rPr lang="sr-Cyrl-CS" altLang="en-US" sz="2400"/>
              <a:t>доста</a:t>
            </a:r>
            <a:r>
              <a:rPr lang="en-US" altLang="en-US" sz="2400"/>
              <a:t> </a:t>
            </a:r>
            <a:r>
              <a:rPr lang="sr-Cyrl-CS" altLang="en-US" sz="2400"/>
              <a:t>поврћа</a:t>
            </a:r>
            <a:r>
              <a:rPr lang="en-US" altLang="en-US" sz="2400"/>
              <a:t>, </a:t>
            </a:r>
            <a:r>
              <a:rPr lang="sr-Cyrl-CS" altLang="en-US" sz="2400"/>
              <a:t>без</a:t>
            </a:r>
            <a:r>
              <a:rPr lang="en-US" altLang="en-US" sz="2400"/>
              <a:t> </a:t>
            </a:r>
            <a:r>
              <a:rPr lang="sr-Cyrl-CS" altLang="en-US" sz="2400"/>
              <a:t>јаких</a:t>
            </a:r>
            <a:r>
              <a:rPr lang="en-US" altLang="en-US" sz="2400"/>
              <a:t> </a:t>
            </a:r>
            <a:r>
              <a:rPr lang="sr-Cyrl-CS" altLang="en-US" sz="2400"/>
              <a:t>зачина</a:t>
            </a:r>
            <a:r>
              <a:rPr lang="en-US" altLang="en-US" sz="2400"/>
              <a:t> </a:t>
            </a:r>
            <a:r>
              <a:rPr lang="sr-Cyrl-CS" altLang="en-US" sz="2400"/>
              <a:t>и</a:t>
            </a:r>
            <a:r>
              <a:rPr lang="en-US" altLang="en-US" sz="2400"/>
              <a:t> </a:t>
            </a:r>
            <a:r>
              <a:rPr lang="sr-Cyrl-CS" altLang="en-US" sz="2400"/>
              <a:t>алкохола</a:t>
            </a:r>
            <a:r>
              <a:rPr lang="en-US" altLang="en-US" sz="2400"/>
              <a:t>. </a:t>
            </a:r>
          </a:p>
          <a:p>
            <a:pPr algn="just" eaLnBrk="1" hangingPunct="1">
              <a:lnSpc>
                <a:spcPct val="80000"/>
              </a:lnSpc>
            </a:pPr>
            <a:r>
              <a:rPr lang="sr-Cyrl-CS" altLang="en-US" sz="2400"/>
              <a:t>Мировање</a:t>
            </a:r>
            <a:r>
              <a:rPr lang="en-US" altLang="en-US" sz="2400"/>
              <a:t> </a:t>
            </a:r>
            <a:r>
              <a:rPr lang="sr-Cyrl-CS" altLang="en-US" sz="2400"/>
              <a:t>у</a:t>
            </a:r>
            <a:r>
              <a:rPr lang="en-US" altLang="en-US" sz="2400"/>
              <a:t> </a:t>
            </a:r>
            <a:r>
              <a:rPr lang="sr-Cyrl-CS" altLang="en-US" sz="2400"/>
              <a:t>постељи</a:t>
            </a:r>
            <a:r>
              <a:rPr lang="en-US" altLang="en-US" sz="2400"/>
              <a:t> </a:t>
            </a:r>
            <a:r>
              <a:rPr lang="sr-Cyrl-CS" altLang="en-US" sz="2400"/>
              <a:t>побољшава</a:t>
            </a:r>
            <a:r>
              <a:rPr lang="en-US" altLang="en-US" sz="2400"/>
              <a:t> </a:t>
            </a:r>
            <a:r>
              <a:rPr lang="sr-Cyrl-CS" altLang="en-US" sz="2400"/>
              <a:t>периферни</a:t>
            </a:r>
            <a:r>
              <a:rPr lang="en-US" altLang="en-US" sz="2400"/>
              <a:t> </a:t>
            </a:r>
            <a:r>
              <a:rPr lang="sr-Cyrl-CS" altLang="en-US" sz="2400"/>
              <a:t>колатерални</a:t>
            </a:r>
            <a:r>
              <a:rPr lang="en-US" altLang="en-US" sz="2400"/>
              <a:t> </a:t>
            </a:r>
            <a:r>
              <a:rPr lang="sr-Cyrl-CS" altLang="en-US" sz="2400"/>
              <a:t>крвоток</a:t>
            </a:r>
            <a:r>
              <a:rPr lang="en-US" altLang="en-US" sz="2400"/>
              <a:t>, </a:t>
            </a:r>
            <a:r>
              <a:rPr lang="sr-Cyrl-CS" altLang="en-US" sz="2400"/>
              <a:t>бол</a:t>
            </a:r>
            <a:r>
              <a:rPr lang="en-US" altLang="en-US" sz="2400"/>
              <a:t> </a:t>
            </a:r>
            <a:r>
              <a:rPr lang="sr-Cyrl-CS" altLang="en-US" sz="2400"/>
              <a:t>попушта</a:t>
            </a:r>
            <a:r>
              <a:rPr lang="en-US" altLang="en-US" sz="2400"/>
              <a:t>.</a:t>
            </a:r>
          </a:p>
          <a:p>
            <a:pPr algn="just" eaLnBrk="1" hangingPunct="1">
              <a:lnSpc>
                <a:spcPct val="80000"/>
              </a:lnSpc>
            </a:pPr>
            <a:r>
              <a:rPr lang="sr-Cyrl-CS" altLang="en-US" sz="2400"/>
              <a:t>Постељина</a:t>
            </a:r>
            <a:r>
              <a:rPr lang="en-US" altLang="en-US" sz="2400"/>
              <a:t> </a:t>
            </a:r>
            <a:r>
              <a:rPr lang="sr-Cyrl-CS" altLang="en-US" sz="2400"/>
              <a:t>мора</a:t>
            </a:r>
            <a:r>
              <a:rPr lang="en-US" altLang="en-US" sz="2400"/>
              <a:t> </a:t>
            </a:r>
            <a:r>
              <a:rPr lang="sr-Cyrl-CS" altLang="en-US" sz="2400"/>
              <a:t>бити</a:t>
            </a:r>
            <a:r>
              <a:rPr lang="en-US" altLang="en-US" sz="2400"/>
              <a:t> </a:t>
            </a:r>
            <a:r>
              <a:rPr lang="sr-Cyrl-CS" altLang="en-US" sz="2400"/>
              <a:t>затегнута</a:t>
            </a:r>
            <a:r>
              <a:rPr lang="en-US" altLang="en-US" sz="2400"/>
              <a:t> </a:t>
            </a:r>
            <a:r>
              <a:rPr lang="sr-Cyrl-CS" altLang="en-US" sz="2400"/>
              <a:t>без</a:t>
            </a:r>
            <a:r>
              <a:rPr lang="en-US" altLang="en-US" sz="2400"/>
              <a:t> </a:t>
            </a:r>
            <a:r>
              <a:rPr lang="sr-Cyrl-CS" altLang="en-US" sz="2400"/>
              <a:t>набора</a:t>
            </a:r>
            <a:r>
              <a:rPr lang="en-US" altLang="en-US" sz="2400"/>
              <a:t>, </a:t>
            </a:r>
            <a:r>
              <a:rPr lang="sr-Cyrl-CS" altLang="en-US" sz="2400"/>
              <a:t>а</a:t>
            </a:r>
            <a:r>
              <a:rPr lang="en-US" altLang="en-US" sz="2400"/>
              <a:t> </a:t>
            </a:r>
            <a:r>
              <a:rPr lang="sr-Cyrl-CS" altLang="en-US" sz="2400"/>
              <a:t>покривач</a:t>
            </a:r>
            <a:r>
              <a:rPr lang="en-US" altLang="en-US" sz="2400"/>
              <a:t> </a:t>
            </a:r>
            <a:r>
              <a:rPr lang="sr-Cyrl-CS" altLang="en-US" sz="2400"/>
              <a:t>не</a:t>
            </a:r>
            <a:r>
              <a:rPr lang="en-US" altLang="en-US" sz="2400"/>
              <a:t> </a:t>
            </a:r>
            <a:r>
              <a:rPr lang="sr-Cyrl-CS" altLang="en-US" sz="2400"/>
              <a:t>сме</a:t>
            </a:r>
            <a:r>
              <a:rPr lang="en-US" altLang="en-US" sz="2400"/>
              <a:t> </a:t>
            </a:r>
            <a:r>
              <a:rPr lang="sr-Cyrl-CS" altLang="en-US" sz="2400"/>
              <a:t>да</a:t>
            </a:r>
            <a:r>
              <a:rPr lang="en-US" altLang="en-US" sz="2400"/>
              <a:t> </a:t>
            </a:r>
            <a:r>
              <a:rPr lang="sr-Cyrl-CS" altLang="en-US" sz="2400"/>
              <a:t>притиска</a:t>
            </a:r>
            <a:r>
              <a:rPr lang="en-US" altLang="en-US" sz="2400"/>
              <a:t> </a:t>
            </a:r>
            <a:r>
              <a:rPr lang="sr-Cyrl-CS" altLang="en-US" sz="2400"/>
              <a:t>ноге</a:t>
            </a:r>
            <a:r>
              <a:rPr lang="en-US" altLang="en-US" sz="2400"/>
              <a:t>.</a:t>
            </a:r>
          </a:p>
          <a:p>
            <a:pPr algn="just" eaLnBrk="1" hangingPunct="1">
              <a:lnSpc>
                <a:spcPct val="80000"/>
              </a:lnSpc>
            </a:pPr>
            <a:r>
              <a:rPr lang="sr-Cyrl-CS" altLang="en-US" sz="2400"/>
              <a:t>Када</a:t>
            </a:r>
            <a:r>
              <a:rPr lang="en-US" altLang="en-US" sz="2400"/>
              <a:t> </a:t>
            </a:r>
            <a:r>
              <a:rPr lang="sr-Cyrl-CS" altLang="en-US" sz="2400"/>
              <a:t>је</a:t>
            </a:r>
            <a:r>
              <a:rPr lang="en-US" altLang="en-US" sz="2400"/>
              <a:t> </a:t>
            </a:r>
            <a:r>
              <a:rPr lang="sr-Cyrl-CS" altLang="en-US" sz="2400"/>
              <a:t>болеснику</a:t>
            </a:r>
            <a:r>
              <a:rPr lang="en-US" altLang="en-US" sz="2400"/>
              <a:t> </a:t>
            </a:r>
            <a:r>
              <a:rPr lang="sr-Cyrl-CS" altLang="en-US" sz="2400"/>
              <a:t>урађена</a:t>
            </a:r>
            <a:r>
              <a:rPr lang="en-US" altLang="en-US" sz="2400"/>
              <a:t> </a:t>
            </a:r>
            <a:r>
              <a:rPr lang="sr-Cyrl-CS" altLang="en-US" sz="2400"/>
              <a:t>ампутација</a:t>
            </a:r>
            <a:r>
              <a:rPr lang="en-US" altLang="en-US" sz="2400"/>
              <a:t> </a:t>
            </a:r>
            <a:r>
              <a:rPr lang="sr-Cyrl-CS" altLang="en-US" sz="2400"/>
              <a:t>ноге</a:t>
            </a:r>
            <a:r>
              <a:rPr lang="en-US" altLang="en-US" sz="2400"/>
              <a:t>, </a:t>
            </a:r>
            <a:r>
              <a:rPr lang="sr-Cyrl-CS" altLang="en-US" sz="2400"/>
              <a:t>сестра</a:t>
            </a:r>
            <a:r>
              <a:rPr lang="en-US" altLang="en-US" sz="2400"/>
              <a:t> </a:t>
            </a:r>
            <a:r>
              <a:rPr lang="sr-Cyrl-CS" altLang="en-US" sz="2400"/>
              <a:t>негује</a:t>
            </a:r>
            <a:r>
              <a:rPr lang="en-US" altLang="en-US" sz="2400"/>
              <a:t> </a:t>
            </a:r>
            <a:r>
              <a:rPr lang="sr-Cyrl-CS" altLang="en-US" sz="2400"/>
              <a:t>стопало</a:t>
            </a:r>
            <a:r>
              <a:rPr lang="en-US" altLang="en-US" sz="2400"/>
              <a:t> </a:t>
            </a:r>
            <a:r>
              <a:rPr lang="sr-Cyrl-CS" altLang="en-US" sz="2400"/>
              <a:t>здраве</a:t>
            </a:r>
            <a:r>
              <a:rPr lang="en-US" altLang="en-US" sz="2400"/>
              <a:t> </a:t>
            </a:r>
            <a:r>
              <a:rPr lang="sr-Cyrl-CS" altLang="en-US" sz="2400"/>
              <a:t>ноге</a:t>
            </a:r>
            <a:r>
              <a:rPr lang="en-US" altLang="en-US" sz="2400"/>
              <a:t>, </a:t>
            </a:r>
            <a:r>
              <a:rPr lang="sr-Cyrl-CS" altLang="en-US" sz="2400"/>
              <a:t>ставља</a:t>
            </a:r>
            <a:r>
              <a:rPr lang="en-US" altLang="en-US" sz="2400"/>
              <a:t> </a:t>
            </a:r>
            <a:r>
              <a:rPr lang="sr-Cyrl-CS" altLang="en-US" sz="2400"/>
              <a:t>танке</a:t>
            </a:r>
            <a:r>
              <a:rPr lang="en-US" altLang="en-US" sz="2400"/>
              <a:t> </a:t>
            </a:r>
            <a:r>
              <a:rPr lang="sr-Cyrl-CS" altLang="en-US" sz="2400"/>
              <a:t>слојеве</a:t>
            </a:r>
            <a:r>
              <a:rPr lang="en-US" altLang="en-US" sz="2400"/>
              <a:t> </a:t>
            </a:r>
            <a:r>
              <a:rPr lang="sr-Cyrl-CS" altLang="en-US" sz="2400"/>
              <a:t>вате</a:t>
            </a:r>
            <a:r>
              <a:rPr lang="en-US" altLang="en-US" sz="2400"/>
              <a:t> </a:t>
            </a:r>
            <a:r>
              <a:rPr lang="sr-Cyrl-CS" altLang="en-US" sz="2400"/>
              <a:t>између</a:t>
            </a:r>
            <a:r>
              <a:rPr lang="en-US" altLang="en-US" sz="2400"/>
              <a:t> </a:t>
            </a:r>
            <a:r>
              <a:rPr lang="sr-Cyrl-CS" altLang="en-US" sz="2400"/>
              <a:t>прстију</a:t>
            </a:r>
            <a:r>
              <a:rPr lang="en-US" altLang="en-US" sz="2400"/>
              <a:t>, </a:t>
            </a:r>
            <a:r>
              <a:rPr lang="sr-Cyrl-CS" altLang="en-US" sz="2400"/>
              <a:t>премазује</a:t>
            </a:r>
            <a:r>
              <a:rPr lang="en-US" altLang="en-US" sz="2400"/>
              <a:t> </a:t>
            </a:r>
            <a:r>
              <a:rPr lang="sr-Cyrl-CS" altLang="en-US" sz="2400"/>
              <a:t>кожу</a:t>
            </a:r>
            <a:r>
              <a:rPr lang="en-US" altLang="en-US" sz="2400"/>
              <a:t> </a:t>
            </a:r>
            <a:r>
              <a:rPr lang="sr-Cyrl-CS" altLang="en-US" sz="2400"/>
              <a:t>мастима</a:t>
            </a:r>
            <a:r>
              <a:rPr lang="en-US" altLang="en-US" sz="2400"/>
              <a:t> (</a:t>
            </a:r>
            <a:r>
              <a:rPr lang="sr-Cyrl-CS" altLang="en-US" sz="2400"/>
              <a:t>вазелин</a:t>
            </a:r>
            <a:r>
              <a:rPr lang="en-US" altLang="en-US" sz="2400"/>
              <a:t> </a:t>
            </a:r>
            <a:r>
              <a:rPr lang="sr-Cyrl-CS" altLang="en-US" sz="2400"/>
              <a:t>или</a:t>
            </a:r>
            <a:r>
              <a:rPr lang="en-US" altLang="en-US" sz="2400"/>
              <a:t> </a:t>
            </a:r>
            <a:r>
              <a:rPr lang="sr-Cyrl-CS" altLang="en-US" sz="2400"/>
              <a:t>ланолин</a:t>
            </a:r>
            <a:r>
              <a:rPr lang="en-US" altLang="en-US" sz="2400"/>
              <a:t>), </a:t>
            </a:r>
            <a:r>
              <a:rPr lang="sr-Cyrl-CS" altLang="en-US" sz="2400"/>
              <a:t>а</a:t>
            </a:r>
            <a:r>
              <a:rPr lang="en-US" altLang="en-US" sz="2400"/>
              <a:t> </a:t>
            </a:r>
            <a:r>
              <a:rPr lang="sr-Cyrl-CS" altLang="en-US" sz="2400"/>
              <a:t>испод</a:t>
            </a:r>
            <a:r>
              <a:rPr lang="en-US" altLang="en-US" sz="2400"/>
              <a:t> </a:t>
            </a:r>
            <a:r>
              <a:rPr lang="sr-Cyrl-CS" altLang="en-US" sz="2400"/>
              <a:t>пете</a:t>
            </a:r>
            <a:r>
              <a:rPr lang="en-US" altLang="en-US" sz="2400"/>
              <a:t> </a:t>
            </a:r>
            <a:r>
              <a:rPr lang="sr-Cyrl-CS" altLang="en-US" sz="2400"/>
              <a:t>поставља</a:t>
            </a:r>
            <a:r>
              <a:rPr lang="en-US" altLang="en-US" sz="2400"/>
              <a:t> </a:t>
            </a:r>
            <a:r>
              <a:rPr lang="sr-Cyrl-CS" altLang="en-US" sz="2400"/>
              <a:t>колут</a:t>
            </a:r>
            <a:r>
              <a:rPr lang="en-US" altLang="en-US" sz="2400"/>
              <a:t> </a:t>
            </a:r>
            <a:r>
              <a:rPr lang="sr-Cyrl-CS" altLang="en-US" sz="2400"/>
              <a:t>до</a:t>
            </a:r>
            <a:r>
              <a:rPr lang="en-US" altLang="en-US" sz="2400"/>
              <a:t> </a:t>
            </a:r>
            <a:r>
              <a:rPr lang="sr-Cyrl-CS" altLang="en-US" sz="2400"/>
              <a:t>вате</a:t>
            </a:r>
            <a:r>
              <a:rPr lang="en-US" altLang="en-US" sz="2400"/>
              <a:t> </a:t>
            </a:r>
            <a:r>
              <a:rPr lang="sr-Cyrl-CS" altLang="en-US" sz="2400"/>
              <a:t>да</a:t>
            </a:r>
            <a:r>
              <a:rPr lang="en-US" altLang="en-US" sz="2400"/>
              <a:t> </a:t>
            </a:r>
            <a:r>
              <a:rPr lang="sr-Cyrl-CS" altLang="en-US" sz="2400"/>
              <a:t>је</a:t>
            </a:r>
            <a:r>
              <a:rPr lang="en-US" altLang="en-US" sz="2400"/>
              <a:t> </a:t>
            </a:r>
            <a:r>
              <a:rPr lang="sr-Cyrl-CS" altLang="en-US" sz="2400"/>
              <a:t>заштити</a:t>
            </a:r>
            <a:r>
              <a:rPr lang="en-US" altLang="en-US" sz="2400"/>
              <a:t> </a:t>
            </a:r>
            <a:r>
              <a:rPr lang="sr-Cyrl-CS" altLang="en-US" sz="2400"/>
              <a:t>од</a:t>
            </a:r>
            <a:r>
              <a:rPr lang="en-US" altLang="en-US" sz="2400"/>
              <a:t> </a:t>
            </a:r>
            <a:r>
              <a:rPr lang="sr-Cyrl-CS" altLang="en-US" sz="2400"/>
              <a:t>декубитуса</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6441"/>
    </mc:Choice>
    <mc:Fallback xmlns="">
      <p:transition spd="slow" advTm="6441"/>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descr="Diabet foot care">
            <a:extLst>
              <a:ext uri="{FF2B5EF4-FFF2-40B4-BE49-F238E27FC236}">
                <a16:creationId xmlns:a16="http://schemas.microsoft.com/office/drawing/2014/main" id="{7D0CDCC8-77DF-48F4-B091-4A6400421C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910"/>
          <a:stretch>
            <a:fillRect/>
          </a:stretch>
        </p:blipFill>
        <p:spPr bwMode="auto">
          <a:xfrm>
            <a:off x="1295400" y="762000"/>
            <a:ext cx="67818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8531"/>
    </mc:Choice>
    <mc:Fallback xmlns="">
      <p:transition spd="slow" advTm="8531"/>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7457E0A2-35BE-4711-B835-F71EF6AC6FE8}"/>
              </a:ext>
            </a:extLst>
          </p:cNvPr>
          <p:cNvSpPr>
            <a:spLocks noGrp="1" noChangeArrowheads="1"/>
          </p:cNvSpPr>
          <p:nvPr>
            <p:ph type="title"/>
          </p:nvPr>
        </p:nvSpPr>
        <p:spPr>
          <a:xfrm>
            <a:off x="457200" y="228600"/>
            <a:ext cx="8229600" cy="715963"/>
          </a:xfrm>
        </p:spPr>
        <p:txBody>
          <a:bodyPr/>
          <a:lstStyle/>
          <a:p>
            <a:pPr eaLnBrk="1" hangingPunct="1"/>
            <a:r>
              <a:rPr lang="sr-Latn-CS" altLang="en-US" sz="4000" b="1" u="sng">
                <a:solidFill>
                  <a:srgbClr val="99FF66"/>
                </a:solidFill>
              </a:rPr>
              <a:t>III</a:t>
            </a:r>
            <a:r>
              <a:rPr lang="sr-Cyrl-CS" altLang="en-US" sz="4000" b="1" u="sng">
                <a:solidFill>
                  <a:srgbClr val="99FF66"/>
                </a:solidFill>
              </a:rPr>
              <a:t>)</a:t>
            </a:r>
            <a:r>
              <a:rPr lang="en-US" altLang="en-US" sz="4000" b="1" u="sng">
                <a:solidFill>
                  <a:srgbClr val="99FF66"/>
                </a:solidFill>
              </a:rPr>
              <a:t> </a:t>
            </a:r>
            <a:r>
              <a:rPr lang="sr-Cyrl-CS" altLang="en-US" sz="4000" b="1" u="sng">
                <a:solidFill>
                  <a:srgbClr val="99FF66"/>
                </a:solidFill>
              </a:rPr>
              <a:t>Физикално</a:t>
            </a:r>
            <a:r>
              <a:rPr lang="en-US" altLang="en-US" sz="4000" b="1" u="sng">
                <a:solidFill>
                  <a:srgbClr val="99FF66"/>
                </a:solidFill>
              </a:rPr>
              <a:t> </a:t>
            </a:r>
            <a:r>
              <a:rPr lang="sr-Cyrl-CS" altLang="en-US" sz="4000" b="1" u="sng">
                <a:solidFill>
                  <a:srgbClr val="99FF66"/>
                </a:solidFill>
              </a:rPr>
              <a:t>лечење</a:t>
            </a:r>
            <a:endParaRPr lang="en-US" altLang="en-US" sz="4000" b="1" u="sng">
              <a:solidFill>
                <a:srgbClr val="99FF66"/>
              </a:solidFill>
            </a:endParaRPr>
          </a:p>
        </p:txBody>
      </p:sp>
      <p:sp>
        <p:nvSpPr>
          <p:cNvPr id="91139" name="Rectangle 3">
            <a:extLst>
              <a:ext uri="{FF2B5EF4-FFF2-40B4-BE49-F238E27FC236}">
                <a16:creationId xmlns:a16="http://schemas.microsoft.com/office/drawing/2014/main" id="{C75B9278-9FE8-4A72-AEAC-0D6158AD1F14}"/>
              </a:ext>
            </a:extLst>
          </p:cNvPr>
          <p:cNvSpPr>
            <a:spLocks noGrp="1" noChangeArrowheads="1"/>
          </p:cNvSpPr>
          <p:nvPr>
            <p:ph idx="1"/>
          </p:nvPr>
        </p:nvSpPr>
        <p:spPr>
          <a:xfrm>
            <a:off x="457200" y="1295400"/>
            <a:ext cx="8382000" cy="5410200"/>
          </a:xfrm>
        </p:spPr>
        <p:txBody>
          <a:bodyPr/>
          <a:lstStyle/>
          <a:p>
            <a:pPr algn="ctr" eaLnBrk="1" hangingPunct="1">
              <a:lnSpc>
                <a:spcPct val="80000"/>
              </a:lnSpc>
              <a:buFontTx/>
              <a:buNone/>
            </a:pPr>
            <a:r>
              <a:rPr lang="sr-Cyrl-CS" altLang="en-US" sz="2400" u="sng"/>
              <a:t>Физикална</a:t>
            </a:r>
            <a:r>
              <a:rPr lang="en-US" altLang="en-US" sz="2400" u="sng"/>
              <a:t> </a:t>
            </a:r>
            <a:r>
              <a:rPr lang="sr-Cyrl-CS" altLang="en-US" sz="2400" u="sng"/>
              <a:t>терапија</a:t>
            </a:r>
            <a:r>
              <a:rPr lang="en-US" altLang="en-US" sz="2400" u="sng"/>
              <a:t> </a:t>
            </a:r>
            <a:r>
              <a:rPr lang="sr-Cyrl-CS" altLang="en-US" sz="2400" u="sng"/>
              <a:t>се</a:t>
            </a:r>
            <a:r>
              <a:rPr lang="en-US" altLang="en-US" sz="2400" u="sng"/>
              <a:t> </a:t>
            </a:r>
            <a:r>
              <a:rPr lang="sr-Cyrl-CS" altLang="en-US" sz="2400" u="sng"/>
              <a:t>примењује</a:t>
            </a:r>
            <a:r>
              <a:rPr lang="en-US" altLang="en-US" sz="2400" u="sng"/>
              <a:t> </a:t>
            </a:r>
            <a:r>
              <a:rPr lang="sr-Cyrl-CS" altLang="en-US" sz="2400" u="sng"/>
              <a:t>у</a:t>
            </a:r>
            <a:r>
              <a:rPr lang="en-US" altLang="en-US" sz="2400" u="sng"/>
              <a:t> </a:t>
            </a:r>
            <a:r>
              <a:rPr lang="sr-Cyrl-CS" altLang="en-US" sz="2400" u="sng"/>
              <a:t>циљу</a:t>
            </a:r>
            <a:r>
              <a:rPr lang="en-US" altLang="en-US" sz="2400" u="sng"/>
              <a:t>:</a:t>
            </a:r>
          </a:p>
          <a:p>
            <a:pPr eaLnBrk="1" hangingPunct="1">
              <a:lnSpc>
                <a:spcPct val="80000"/>
              </a:lnSpc>
            </a:pPr>
            <a:endParaRPr lang="sr-Latn-CS" altLang="en-US" sz="2400"/>
          </a:p>
          <a:p>
            <a:pPr eaLnBrk="1" hangingPunct="1">
              <a:lnSpc>
                <a:spcPct val="80000"/>
              </a:lnSpc>
            </a:pPr>
            <a:r>
              <a:rPr lang="sr-Cyrl-CS" altLang="en-US" sz="2400"/>
              <a:t>Спречавања</a:t>
            </a:r>
            <a:r>
              <a:rPr lang="en-US" altLang="en-US" sz="2400"/>
              <a:t> </a:t>
            </a:r>
            <a:r>
              <a:rPr lang="sr-Cyrl-CS" altLang="en-US" sz="2400"/>
              <a:t>даљег</a:t>
            </a:r>
            <a:r>
              <a:rPr lang="en-US" altLang="en-US" sz="2400"/>
              <a:t> </a:t>
            </a:r>
            <a:r>
              <a:rPr lang="sr-Cyrl-CS" altLang="en-US" sz="2400"/>
              <a:t>оштећења</a:t>
            </a:r>
            <a:r>
              <a:rPr lang="en-US" altLang="en-US" sz="2400"/>
              <a:t> </a:t>
            </a:r>
            <a:r>
              <a:rPr lang="sr-Cyrl-CS" altLang="en-US" sz="2400"/>
              <a:t>исхемичног</a:t>
            </a:r>
            <a:r>
              <a:rPr lang="en-US" altLang="en-US" sz="2400"/>
              <a:t> </a:t>
            </a:r>
            <a:r>
              <a:rPr lang="sr-Cyrl-CS" altLang="en-US" sz="2400"/>
              <a:t>ткива</a:t>
            </a:r>
            <a:r>
              <a:rPr lang="en-US" altLang="en-US" sz="2400"/>
              <a:t> </a:t>
            </a:r>
            <a:r>
              <a:rPr lang="sr-Cyrl-CS" altLang="en-US" sz="2400"/>
              <a:t>и</a:t>
            </a:r>
            <a:r>
              <a:rPr lang="en-US" altLang="en-US" sz="2400"/>
              <a:t> </a:t>
            </a:r>
            <a:r>
              <a:rPr lang="sr-Cyrl-CS" altLang="en-US" sz="2400"/>
              <a:t>развоја</a:t>
            </a:r>
            <a:r>
              <a:rPr lang="en-US" altLang="en-US" sz="2400"/>
              <a:t> </a:t>
            </a:r>
            <a:r>
              <a:rPr lang="sr-Cyrl-CS" altLang="en-US" sz="2400"/>
              <a:t>инфекције</a:t>
            </a:r>
            <a:r>
              <a:rPr lang="en-US" altLang="en-US" sz="2400"/>
              <a:t>;</a:t>
            </a:r>
          </a:p>
          <a:p>
            <a:pPr eaLnBrk="1" hangingPunct="1">
              <a:lnSpc>
                <a:spcPct val="80000"/>
              </a:lnSpc>
            </a:pPr>
            <a:endParaRPr lang="sr-Latn-CS" altLang="en-US" sz="2400"/>
          </a:p>
          <a:p>
            <a:pPr eaLnBrk="1" hangingPunct="1">
              <a:lnSpc>
                <a:spcPct val="80000"/>
              </a:lnSpc>
            </a:pPr>
            <a:r>
              <a:rPr lang="sr-Cyrl-CS" altLang="en-US" sz="2400"/>
              <a:t>Побољшања</a:t>
            </a:r>
            <a:r>
              <a:rPr lang="en-US" altLang="en-US" sz="2400"/>
              <a:t> </a:t>
            </a:r>
            <a:r>
              <a:rPr lang="sr-Cyrl-CS" altLang="en-US" sz="2400"/>
              <a:t>исхране</a:t>
            </a:r>
            <a:r>
              <a:rPr lang="en-US" altLang="en-US" sz="2400"/>
              <a:t> </a:t>
            </a:r>
            <a:r>
              <a:rPr lang="sr-Cyrl-CS" altLang="en-US" sz="2400"/>
              <a:t>оштећеног</a:t>
            </a:r>
            <a:r>
              <a:rPr lang="en-US" altLang="en-US" sz="2400"/>
              <a:t> </a:t>
            </a:r>
            <a:r>
              <a:rPr lang="sr-Cyrl-CS" altLang="en-US" sz="2400"/>
              <a:t>ткива</a:t>
            </a:r>
            <a:r>
              <a:rPr lang="en-US" altLang="en-US" sz="2400"/>
              <a:t> </a:t>
            </a:r>
            <a:r>
              <a:rPr lang="sr-Cyrl-CS" altLang="en-US" sz="2400"/>
              <a:t>и</a:t>
            </a:r>
            <a:r>
              <a:rPr lang="en-US" altLang="en-US" sz="2400"/>
              <a:t> </a:t>
            </a:r>
            <a:r>
              <a:rPr lang="sr-Cyrl-CS" altLang="en-US" sz="2400"/>
              <a:t>повећања</a:t>
            </a:r>
            <a:r>
              <a:rPr lang="en-US" altLang="en-US" sz="2400"/>
              <a:t> </a:t>
            </a:r>
            <a:r>
              <a:rPr lang="sr-Cyrl-CS" altLang="en-US" sz="2400"/>
              <a:t>циркулације</a:t>
            </a:r>
            <a:r>
              <a:rPr lang="en-US" altLang="en-US" sz="2400"/>
              <a:t>;</a:t>
            </a:r>
          </a:p>
          <a:p>
            <a:pPr eaLnBrk="1" hangingPunct="1">
              <a:lnSpc>
                <a:spcPct val="80000"/>
              </a:lnSpc>
            </a:pPr>
            <a:endParaRPr lang="sr-Latn-CS" altLang="en-US" sz="2400"/>
          </a:p>
          <a:p>
            <a:pPr eaLnBrk="1" hangingPunct="1">
              <a:lnSpc>
                <a:spcPct val="80000"/>
              </a:lnSpc>
            </a:pPr>
            <a:r>
              <a:rPr lang="sr-Cyrl-CS" altLang="en-US" sz="2400"/>
              <a:t>Смањења</a:t>
            </a:r>
            <a:r>
              <a:rPr lang="en-US" altLang="en-US" sz="2400"/>
              <a:t> </a:t>
            </a:r>
            <a:r>
              <a:rPr lang="sr-Cyrl-CS" altLang="en-US" sz="2400"/>
              <a:t>или</a:t>
            </a:r>
            <a:r>
              <a:rPr lang="en-US" altLang="en-US" sz="2400"/>
              <a:t> </a:t>
            </a:r>
            <a:r>
              <a:rPr lang="sr-Cyrl-CS" altLang="en-US" sz="2400"/>
              <a:t>отклањања</a:t>
            </a:r>
            <a:r>
              <a:rPr lang="en-US" altLang="en-US" sz="2400"/>
              <a:t> </a:t>
            </a:r>
            <a:r>
              <a:rPr lang="sr-Cyrl-CS" altLang="en-US" sz="2400"/>
              <a:t>субјективног</a:t>
            </a:r>
            <a:r>
              <a:rPr lang="en-US" altLang="en-US" sz="2400"/>
              <a:t> </a:t>
            </a:r>
            <a:r>
              <a:rPr lang="sr-Cyrl-CS" altLang="en-US" sz="2400"/>
              <a:t>осећаја</a:t>
            </a:r>
            <a:r>
              <a:rPr lang="en-US" altLang="en-US" sz="2400"/>
              <a:t> </a:t>
            </a:r>
            <a:r>
              <a:rPr lang="sr-Cyrl-CS" altLang="en-US" sz="2400"/>
              <a:t>бола</a:t>
            </a:r>
            <a:r>
              <a:rPr lang="en-US" altLang="en-US" sz="2400"/>
              <a:t>;</a:t>
            </a:r>
          </a:p>
          <a:p>
            <a:pPr eaLnBrk="1" hangingPunct="1">
              <a:lnSpc>
                <a:spcPct val="80000"/>
              </a:lnSpc>
            </a:pPr>
            <a:endParaRPr lang="sr-Latn-CS" altLang="en-US" sz="2400"/>
          </a:p>
          <a:p>
            <a:pPr eaLnBrk="1" hangingPunct="1">
              <a:lnSpc>
                <a:spcPct val="80000"/>
              </a:lnSpc>
            </a:pPr>
            <a:r>
              <a:rPr lang="sr-Cyrl-CS" altLang="en-US" sz="2400"/>
              <a:t>Отклањања</a:t>
            </a:r>
            <a:r>
              <a:rPr lang="en-US" altLang="en-US" sz="2400"/>
              <a:t> </a:t>
            </a:r>
            <a:r>
              <a:rPr lang="sr-Cyrl-CS" altLang="en-US" sz="2400"/>
              <a:t>мишићних</a:t>
            </a:r>
            <a:r>
              <a:rPr lang="en-US" altLang="en-US" sz="2400"/>
              <a:t> </a:t>
            </a:r>
            <a:r>
              <a:rPr lang="sr-Cyrl-CS" altLang="en-US" sz="2400"/>
              <a:t>слабости</a:t>
            </a:r>
            <a:r>
              <a:rPr lang="en-US" altLang="en-US" sz="2400"/>
              <a:t> </a:t>
            </a:r>
            <a:r>
              <a:rPr lang="sr-Cyrl-CS" altLang="en-US" sz="2400"/>
              <a:t>и</a:t>
            </a:r>
            <a:r>
              <a:rPr lang="en-US" altLang="en-US" sz="2400"/>
              <a:t> </a:t>
            </a:r>
            <a:r>
              <a:rPr lang="sr-Cyrl-CS" altLang="en-US" sz="2400"/>
              <a:t>атрофија</a:t>
            </a:r>
            <a:r>
              <a:rPr lang="en-US" altLang="en-US" sz="2400"/>
              <a:t>;</a:t>
            </a:r>
          </a:p>
          <a:p>
            <a:pPr eaLnBrk="1" hangingPunct="1">
              <a:lnSpc>
                <a:spcPct val="80000"/>
              </a:lnSpc>
            </a:pPr>
            <a:endParaRPr lang="sr-Latn-CS" altLang="en-US" sz="2400"/>
          </a:p>
          <a:p>
            <a:pPr eaLnBrk="1" hangingPunct="1">
              <a:lnSpc>
                <a:spcPct val="80000"/>
              </a:lnSpc>
            </a:pPr>
            <a:r>
              <a:rPr lang="sr-Cyrl-CS" altLang="en-US" sz="2400"/>
              <a:t>Отклањања</a:t>
            </a:r>
            <a:r>
              <a:rPr lang="en-US" altLang="en-US" sz="2400"/>
              <a:t> </a:t>
            </a:r>
            <a:r>
              <a:rPr lang="sr-Cyrl-CS" altLang="en-US" sz="2400"/>
              <a:t>последица</a:t>
            </a:r>
            <a:r>
              <a:rPr lang="en-US" altLang="en-US" sz="2400"/>
              <a:t> </a:t>
            </a:r>
            <a:r>
              <a:rPr lang="sr-Cyrl-CS" altLang="en-US" sz="2400"/>
              <a:t>исхемичног</a:t>
            </a:r>
            <a:r>
              <a:rPr lang="en-US" altLang="en-US" sz="2400"/>
              <a:t> </a:t>
            </a:r>
            <a:r>
              <a:rPr lang="sr-Cyrl-CS" altLang="en-US" sz="2400"/>
              <a:t>неурита</a:t>
            </a:r>
            <a:r>
              <a:rPr lang="en-US" altLang="en-US" sz="2400"/>
              <a:t>;</a:t>
            </a:r>
          </a:p>
          <a:p>
            <a:pPr eaLnBrk="1" hangingPunct="1">
              <a:lnSpc>
                <a:spcPct val="80000"/>
              </a:lnSpc>
            </a:pPr>
            <a:endParaRPr lang="sr-Latn-CS" altLang="en-US" sz="2400"/>
          </a:p>
          <a:p>
            <a:pPr eaLnBrk="1" hangingPunct="1">
              <a:lnSpc>
                <a:spcPct val="80000"/>
              </a:lnSpc>
            </a:pPr>
            <a:r>
              <a:rPr lang="sr-Cyrl-CS" altLang="en-US" sz="2400"/>
              <a:t>Санације</a:t>
            </a:r>
            <a:r>
              <a:rPr lang="en-US" altLang="en-US" sz="2400"/>
              <a:t> </a:t>
            </a:r>
            <a:r>
              <a:rPr lang="sr-Cyrl-CS" altLang="en-US" sz="2400"/>
              <a:t>трофичких</a:t>
            </a:r>
            <a:r>
              <a:rPr lang="en-US" altLang="en-US" sz="2400"/>
              <a:t> </a:t>
            </a:r>
            <a:r>
              <a:rPr lang="sr-Cyrl-CS" altLang="en-US" sz="2400"/>
              <a:t>измена</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27548"/>
    </mc:Choice>
    <mc:Fallback xmlns="">
      <p:transition spd="slow" advTm="2754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9ED4545C-299E-4F3E-812F-A19067CA2B12}"/>
              </a:ext>
            </a:extLst>
          </p:cNvPr>
          <p:cNvSpPr>
            <a:spLocks noGrp="1" noChangeArrowheads="1"/>
          </p:cNvSpPr>
          <p:nvPr>
            <p:ph type="title"/>
          </p:nvPr>
        </p:nvSpPr>
        <p:spPr/>
        <p:txBody>
          <a:bodyPr/>
          <a:lstStyle/>
          <a:p>
            <a:pPr eaLnBrk="1" hangingPunct="1"/>
            <a:r>
              <a:rPr lang="en-US" altLang="en-US" b="1"/>
              <a:t>I</a:t>
            </a:r>
            <a:r>
              <a:rPr lang="sr-Cyrl-CS" altLang="en-US" b="1"/>
              <a:t>)</a:t>
            </a:r>
            <a:r>
              <a:rPr lang="en-US" altLang="en-US" b="1"/>
              <a:t>  </a:t>
            </a:r>
            <a:r>
              <a:rPr lang="sr-Cyrl-CS" altLang="en-US" b="1"/>
              <a:t>Функционални</a:t>
            </a:r>
            <a:r>
              <a:rPr lang="en-US" altLang="en-US" b="1"/>
              <a:t>  </a:t>
            </a:r>
            <a:r>
              <a:rPr lang="sr-Cyrl-CS" altLang="en-US" b="1"/>
              <a:t>поремећаји</a:t>
            </a:r>
            <a:endParaRPr lang="en-US" altLang="en-US" b="1"/>
          </a:p>
        </p:txBody>
      </p:sp>
      <p:sp>
        <p:nvSpPr>
          <p:cNvPr id="21507" name="Rectangle 3">
            <a:extLst>
              <a:ext uri="{FF2B5EF4-FFF2-40B4-BE49-F238E27FC236}">
                <a16:creationId xmlns:a16="http://schemas.microsoft.com/office/drawing/2014/main" id="{DD4254BD-8C81-49E8-B1D0-0DF01C05F9B1}"/>
              </a:ext>
            </a:extLst>
          </p:cNvPr>
          <p:cNvSpPr>
            <a:spLocks noGrp="1" noChangeArrowheads="1"/>
          </p:cNvSpPr>
          <p:nvPr>
            <p:ph type="body" sz="half" idx="1"/>
          </p:nvPr>
        </p:nvSpPr>
        <p:spPr>
          <a:xfrm>
            <a:off x="0" y="2057400"/>
            <a:ext cx="8458200" cy="4495800"/>
          </a:xfrm>
        </p:spPr>
        <p:txBody>
          <a:bodyPr/>
          <a:lstStyle/>
          <a:p>
            <a:pPr lvl="1" algn="ctr" eaLnBrk="1" hangingPunct="1">
              <a:buFontTx/>
              <a:buNone/>
            </a:pPr>
            <a:r>
              <a:rPr lang="sr-Cyrl-CS" altLang="en-US" sz="2400" b="1" u="sng"/>
              <a:t>Рејнова</a:t>
            </a:r>
            <a:r>
              <a:rPr lang="en-US" altLang="en-US" sz="2400" b="1" u="sng"/>
              <a:t> </a:t>
            </a:r>
            <a:r>
              <a:rPr lang="sr-Cyrl-CS" altLang="en-US" sz="2400" b="1" u="sng"/>
              <a:t>болест</a:t>
            </a:r>
            <a:r>
              <a:rPr lang="en-US" altLang="en-US" sz="2400" b="1" u="sng"/>
              <a:t> (</a:t>
            </a:r>
            <a:r>
              <a:rPr lang="sr-Cyrl-CS" altLang="en-US" sz="2400" b="1" u="sng"/>
              <a:t>М</a:t>
            </a:r>
            <a:r>
              <a:rPr lang="en-US" altLang="en-US" sz="2400" b="1" u="sng"/>
              <a:t>b. Raunayd)</a:t>
            </a:r>
          </a:p>
          <a:p>
            <a:pPr lvl="1" eaLnBrk="1" hangingPunct="1"/>
            <a:endParaRPr lang="sr-Latn-CS" altLang="en-US" sz="2400"/>
          </a:p>
          <a:p>
            <a:pPr lvl="1" algn="just" eaLnBrk="1" hangingPunct="1"/>
            <a:r>
              <a:rPr lang="sr-Cyrl-CS" altLang="en-US" sz="2400"/>
              <a:t>узрокован</a:t>
            </a:r>
            <a:r>
              <a:rPr lang="en-US" altLang="en-US" sz="2400"/>
              <a:t> </a:t>
            </a:r>
            <a:r>
              <a:rPr lang="sr-Cyrl-CS" altLang="en-US" sz="2400"/>
              <a:t>спазмом</a:t>
            </a:r>
            <a:r>
              <a:rPr lang="en-US" altLang="en-US" sz="2400"/>
              <a:t> </a:t>
            </a:r>
            <a:r>
              <a:rPr lang="sr-Cyrl-CS" altLang="en-US" sz="2400"/>
              <a:t>малих</a:t>
            </a:r>
            <a:r>
              <a:rPr lang="en-US" altLang="en-US" sz="2400"/>
              <a:t> </a:t>
            </a:r>
            <a:r>
              <a:rPr lang="sr-Cyrl-CS" altLang="en-US" sz="2400"/>
              <a:t>крвних</a:t>
            </a:r>
            <a:r>
              <a:rPr lang="en-US" altLang="en-US" sz="2400"/>
              <a:t> </a:t>
            </a:r>
            <a:r>
              <a:rPr lang="sr-Cyrl-CS" altLang="en-US" sz="2400"/>
              <a:t>судова</a:t>
            </a:r>
            <a:r>
              <a:rPr lang="en-US" altLang="en-US" sz="2400"/>
              <a:t> </a:t>
            </a:r>
            <a:r>
              <a:rPr lang="sr-Cyrl-CS" altLang="en-US" sz="2400"/>
              <a:t>прстију</a:t>
            </a:r>
            <a:r>
              <a:rPr lang="en-US" altLang="en-US" sz="2400"/>
              <a:t>, </a:t>
            </a:r>
            <a:r>
              <a:rPr lang="sr-Cyrl-CS" altLang="en-US" sz="2400"/>
              <a:t>са</a:t>
            </a:r>
            <a:r>
              <a:rPr lang="en-US" altLang="en-US" sz="2400"/>
              <a:t> </a:t>
            </a:r>
            <a:r>
              <a:rPr lang="sr-Cyrl-CS" altLang="en-US" sz="2400"/>
              <a:t>наизменичним</a:t>
            </a:r>
            <a:r>
              <a:rPr lang="en-US" altLang="en-US" sz="2400"/>
              <a:t> </a:t>
            </a:r>
            <a:r>
              <a:rPr lang="sr-Cyrl-CS" altLang="en-US" sz="2400"/>
              <a:t>бледилом</a:t>
            </a:r>
            <a:r>
              <a:rPr lang="en-US" altLang="en-US" sz="2400"/>
              <a:t> </a:t>
            </a:r>
            <a:r>
              <a:rPr lang="sr-Cyrl-CS" altLang="en-US" sz="2400"/>
              <a:t>и</a:t>
            </a:r>
            <a:r>
              <a:rPr lang="en-US" altLang="en-US" sz="2400"/>
              <a:t> </a:t>
            </a:r>
            <a:r>
              <a:rPr lang="sr-Cyrl-CS" altLang="en-US" sz="2400"/>
              <a:t>цијанозом</a:t>
            </a:r>
            <a:r>
              <a:rPr lang="en-US" altLang="en-US" sz="2400"/>
              <a:t> </a:t>
            </a:r>
            <a:r>
              <a:rPr lang="sr-Cyrl-CS" altLang="en-US" sz="2400"/>
              <a:t>коже</a:t>
            </a:r>
            <a:r>
              <a:rPr lang="en-US" altLang="en-US" sz="2400"/>
              <a:t>. </a:t>
            </a:r>
            <a:endParaRPr lang="sr-Cyrl-CS" altLang="en-US" sz="2400"/>
          </a:p>
          <a:p>
            <a:pPr lvl="1" algn="just" eaLnBrk="1" hangingPunct="1"/>
            <a:r>
              <a:rPr lang="sr-Cyrl-CS" altLang="en-US" sz="2400"/>
              <a:t>никад</a:t>
            </a:r>
            <a:r>
              <a:rPr lang="en-US" altLang="en-US" sz="2400"/>
              <a:t> </a:t>
            </a:r>
            <a:r>
              <a:rPr lang="sr-Cyrl-CS" altLang="en-US" sz="2400"/>
              <a:t>на</a:t>
            </a:r>
            <a:r>
              <a:rPr lang="en-US" altLang="en-US" sz="2400"/>
              <a:t> </a:t>
            </a:r>
            <a:r>
              <a:rPr lang="sr-Cyrl-CS" altLang="en-US" sz="2400"/>
              <a:t>палчевима</a:t>
            </a:r>
            <a:r>
              <a:rPr lang="en-US" altLang="en-US" sz="2400"/>
              <a:t>!</a:t>
            </a:r>
            <a:endParaRPr lang="sr-Latn-CS" altLang="en-US" sz="2400"/>
          </a:p>
          <a:p>
            <a:pPr lvl="1" algn="just" eaLnBrk="1" hangingPunct="1"/>
            <a:endParaRPr lang="sr-Latn-CS" altLang="en-US" sz="2400"/>
          </a:p>
          <a:p>
            <a:pPr lvl="1" algn="just" eaLnBrk="1" hangingPunct="1"/>
            <a:r>
              <a:rPr lang="sr-Cyrl-CS" altLang="en-US" sz="2400"/>
              <a:t>Поремећај</a:t>
            </a:r>
            <a:r>
              <a:rPr lang="en-US" altLang="en-US" sz="2400"/>
              <a:t> </a:t>
            </a:r>
            <a:r>
              <a:rPr lang="sr-Cyrl-CS" altLang="en-US" sz="2400"/>
              <a:t>у</a:t>
            </a:r>
            <a:r>
              <a:rPr lang="en-US" altLang="en-US" sz="2400"/>
              <a:t>  </a:t>
            </a:r>
            <a:r>
              <a:rPr lang="sr-Cyrl-CS" altLang="en-US" sz="2400"/>
              <a:t>активности</a:t>
            </a:r>
            <a:r>
              <a:rPr lang="en-US" altLang="en-US" sz="2400"/>
              <a:t> </a:t>
            </a:r>
            <a:r>
              <a:rPr lang="sr-Cyrl-CS" altLang="en-US" sz="2400">
                <a:solidFill>
                  <a:srgbClr val="FF0000"/>
                </a:solidFill>
              </a:rPr>
              <a:t>симпатичког</a:t>
            </a:r>
            <a:r>
              <a:rPr lang="en-US" altLang="en-US" sz="2400">
                <a:solidFill>
                  <a:srgbClr val="FF0000"/>
                </a:solidFill>
              </a:rPr>
              <a:t> </a:t>
            </a:r>
            <a:r>
              <a:rPr lang="sr-Cyrl-CS" altLang="en-US" sz="2400">
                <a:solidFill>
                  <a:srgbClr val="FF0000"/>
                </a:solidFill>
              </a:rPr>
              <a:t>нервног</a:t>
            </a:r>
            <a:r>
              <a:rPr lang="en-US" altLang="en-US" sz="2400">
                <a:solidFill>
                  <a:srgbClr val="FF0000"/>
                </a:solidFill>
              </a:rPr>
              <a:t> </a:t>
            </a:r>
            <a:r>
              <a:rPr lang="sr-Cyrl-CS" altLang="en-US" sz="2400">
                <a:solidFill>
                  <a:srgbClr val="FF0000"/>
                </a:solidFill>
              </a:rPr>
              <a:t>система</a:t>
            </a:r>
            <a:endParaRPr lang="en-US" altLang="en-US" sz="2400"/>
          </a:p>
        </p:txBody>
      </p:sp>
      <p:pic>
        <p:nvPicPr>
          <p:cNvPr id="21508" name="Picture 4">
            <a:extLst>
              <a:ext uri="{FF2B5EF4-FFF2-40B4-BE49-F238E27FC236}">
                <a16:creationId xmlns:a16="http://schemas.microsoft.com/office/drawing/2014/main" id="{3F5DC445-17BB-44CD-8513-977A6AE32A0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b="51163"/>
          <a:stretch>
            <a:fillRect/>
          </a:stretch>
        </p:blipFill>
        <p:spPr>
          <a:xfrm>
            <a:off x="6697663" y="1295400"/>
            <a:ext cx="2446337" cy="1381125"/>
          </a:xfrm>
          <a:noFill/>
        </p:spPr>
      </p:pic>
    </p:spTree>
  </p:cSld>
  <p:clrMapOvr>
    <a:masterClrMapping/>
  </p:clrMapOvr>
  <mc:AlternateContent xmlns:mc="http://schemas.openxmlformats.org/markup-compatibility/2006" xmlns:p14="http://schemas.microsoft.com/office/powerpoint/2010/main">
    <mc:Choice Requires="p14">
      <p:transition spd="slow" p14:dur="2000" advTm="28500"/>
    </mc:Choice>
    <mc:Fallback xmlns="">
      <p:transition spd="slow" advTm="285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10583824-41C1-4AC2-82D5-1A32E3F9AC8F}"/>
              </a:ext>
            </a:extLst>
          </p:cNvPr>
          <p:cNvSpPr>
            <a:spLocks noGrp="1" noChangeArrowheads="1"/>
          </p:cNvSpPr>
          <p:nvPr>
            <p:ph type="title"/>
          </p:nvPr>
        </p:nvSpPr>
        <p:spPr>
          <a:xfrm>
            <a:off x="457200" y="228600"/>
            <a:ext cx="8229600" cy="563563"/>
          </a:xfrm>
        </p:spPr>
        <p:txBody>
          <a:bodyPr/>
          <a:lstStyle/>
          <a:p>
            <a:pPr eaLnBrk="1" hangingPunct="1"/>
            <a:r>
              <a:rPr lang="sr-Cyrl-CS" altLang="en-US" sz="3600" b="1"/>
              <a:t>Термотерапија</a:t>
            </a:r>
            <a:endParaRPr lang="en-US" altLang="en-US" sz="3600" b="1"/>
          </a:p>
        </p:txBody>
      </p:sp>
      <p:sp>
        <p:nvSpPr>
          <p:cNvPr id="92163" name="Rectangle 3">
            <a:extLst>
              <a:ext uri="{FF2B5EF4-FFF2-40B4-BE49-F238E27FC236}">
                <a16:creationId xmlns:a16="http://schemas.microsoft.com/office/drawing/2014/main" id="{0F8C3866-A9BC-4B05-8831-433F303123FF}"/>
              </a:ext>
            </a:extLst>
          </p:cNvPr>
          <p:cNvSpPr>
            <a:spLocks noGrp="1" noChangeArrowheads="1"/>
          </p:cNvSpPr>
          <p:nvPr>
            <p:ph idx="1"/>
          </p:nvPr>
        </p:nvSpPr>
        <p:spPr>
          <a:xfrm>
            <a:off x="457200" y="1143000"/>
            <a:ext cx="8229600" cy="5410200"/>
          </a:xfrm>
        </p:spPr>
        <p:txBody>
          <a:bodyPr/>
          <a:lstStyle/>
          <a:p>
            <a:pPr algn="just" eaLnBrk="1" hangingPunct="1">
              <a:lnSpc>
                <a:spcPct val="80000"/>
              </a:lnSpc>
            </a:pPr>
            <a:r>
              <a:rPr lang="sr-Cyrl-CS" altLang="en-US" sz="2400"/>
              <a:t>Загрева</a:t>
            </a:r>
            <a:r>
              <a:rPr lang="en-US" altLang="en-US" sz="2400"/>
              <a:t> </a:t>
            </a:r>
            <a:r>
              <a:rPr lang="sr-Cyrl-CS" altLang="en-US" sz="2400"/>
              <a:t>кожа</a:t>
            </a:r>
            <a:r>
              <a:rPr lang="sr-Latn-CS" altLang="en-US" sz="2400"/>
              <a:t>, </a:t>
            </a:r>
            <a:r>
              <a:rPr lang="sr-Cyrl-CS" altLang="en-US" sz="2400"/>
              <a:t>рефлексно</a:t>
            </a:r>
            <a:r>
              <a:rPr lang="en-US" altLang="en-US" sz="2400"/>
              <a:t> </a:t>
            </a:r>
            <a:r>
              <a:rPr lang="sr-Cyrl-CS" altLang="en-US" sz="2400"/>
              <a:t>вазодилатација</a:t>
            </a:r>
            <a:r>
              <a:rPr lang="en-US" altLang="en-US" sz="2400"/>
              <a:t>, </a:t>
            </a:r>
            <a:r>
              <a:rPr lang="sr-Cyrl-CS" altLang="en-US" sz="2400"/>
              <a:t>типа</a:t>
            </a:r>
            <a:r>
              <a:rPr lang="en-US" altLang="en-US" sz="2400"/>
              <a:t> </a:t>
            </a:r>
            <a:r>
              <a:rPr lang="sr-Cyrl-CS" altLang="en-US" sz="2400"/>
              <a:t>активне</a:t>
            </a:r>
            <a:r>
              <a:rPr lang="en-US" altLang="en-US" sz="2400"/>
              <a:t> </a:t>
            </a:r>
            <a:r>
              <a:rPr lang="sr-Cyrl-CS" altLang="en-US" sz="2400"/>
              <a:t>хиперемије</a:t>
            </a:r>
            <a:r>
              <a:rPr lang="en-US" altLang="en-US" sz="2400"/>
              <a:t>. </a:t>
            </a:r>
            <a:endParaRPr lang="sr-Latn-CS" altLang="en-US" sz="2400"/>
          </a:p>
          <a:p>
            <a:pPr algn="just" eaLnBrk="1" hangingPunct="1">
              <a:lnSpc>
                <a:spcPct val="80000"/>
              </a:lnSpc>
            </a:pPr>
            <a:endParaRPr lang="sr-Latn-CS" altLang="en-US" sz="2400"/>
          </a:p>
          <a:p>
            <a:pPr algn="just" eaLnBrk="1" hangingPunct="1">
              <a:lnSpc>
                <a:spcPct val="80000"/>
              </a:lnSpc>
            </a:pPr>
            <a:r>
              <a:rPr lang="sr-Cyrl-CS" altLang="en-US" sz="2400"/>
              <a:t>У</a:t>
            </a:r>
            <a:r>
              <a:rPr lang="en-US" altLang="en-US" sz="2400"/>
              <a:t> </a:t>
            </a:r>
            <a:r>
              <a:rPr lang="sr-Cyrl-CS" altLang="en-US" sz="2400"/>
              <a:t>оквиру</a:t>
            </a:r>
            <a:r>
              <a:rPr lang="en-US" altLang="en-US" sz="2400"/>
              <a:t> </a:t>
            </a:r>
            <a:r>
              <a:rPr lang="sr-Cyrl-CS" altLang="en-US" sz="2400"/>
              <a:t>вазодилатације</a:t>
            </a:r>
            <a:r>
              <a:rPr lang="en-US" altLang="en-US" sz="2400"/>
              <a:t> </a:t>
            </a:r>
            <a:r>
              <a:rPr lang="sr-Cyrl-CS" altLang="en-US" sz="2400"/>
              <a:t>знатно</a:t>
            </a:r>
            <a:r>
              <a:rPr lang="en-US" altLang="en-US" sz="2400"/>
              <a:t> </a:t>
            </a:r>
            <a:r>
              <a:rPr lang="sr-Cyrl-CS" altLang="en-US" sz="2400"/>
              <a:t>се</a:t>
            </a:r>
            <a:r>
              <a:rPr lang="en-US" altLang="en-US" sz="2400"/>
              <a:t> </a:t>
            </a:r>
            <a:r>
              <a:rPr lang="sr-Cyrl-CS" altLang="en-US" sz="2400" b="1"/>
              <a:t>повећава</a:t>
            </a:r>
            <a:r>
              <a:rPr lang="en-US" altLang="en-US" sz="2400" b="1"/>
              <a:t> </a:t>
            </a:r>
            <a:r>
              <a:rPr lang="sr-Cyrl-CS" altLang="en-US" sz="2400" b="1"/>
              <a:t>број</a:t>
            </a:r>
            <a:r>
              <a:rPr lang="en-US" altLang="en-US" sz="2400" b="1"/>
              <a:t> </a:t>
            </a:r>
            <a:r>
              <a:rPr lang="sr-Cyrl-CS" altLang="en-US" sz="2400" b="1"/>
              <a:t>капилара</a:t>
            </a:r>
            <a:r>
              <a:rPr lang="en-US" altLang="en-US" sz="2400" b="1"/>
              <a:t> </a:t>
            </a:r>
            <a:r>
              <a:rPr lang="sr-Cyrl-CS" altLang="en-US" sz="2400"/>
              <a:t>који</a:t>
            </a:r>
            <a:r>
              <a:rPr lang="en-US" altLang="en-US" sz="2400"/>
              <a:t> </a:t>
            </a:r>
            <a:r>
              <a:rPr lang="sr-Cyrl-CS" altLang="en-US" sz="2400"/>
              <a:t>учествују</a:t>
            </a:r>
            <a:r>
              <a:rPr lang="en-US" altLang="en-US" sz="2400"/>
              <a:t> </a:t>
            </a:r>
            <a:r>
              <a:rPr lang="sr-Cyrl-CS" altLang="en-US" sz="2400"/>
              <a:t>у</a:t>
            </a:r>
            <a:r>
              <a:rPr lang="en-US" altLang="en-US" sz="2400"/>
              <a:t> </a:t>
            </a:r>
            <a:r>
              <a:rPr lang="sr-Cyrl-CS" altLang="en-US" sz="2400"/>
              <a:t>циркулацији</a:t>
            </a:r>
            <a:r>
              <a:rPr lang="en-US" altLang="en-US" sz="2400"/>
              <a:t>, </a:t>
            </a:r>
            <a:r>
              <a:rPr lang="sr-Cyrl-CS" altLang="en-US" sz="2400"/>
              <a:t>а</a:t>
            </a:r>
            <a:r>
              <a:rPr lang="en-US" altLang="en-US" sz="2400"/>
              <a:t> </a:t>
            </a:r>
            <a:endParaRPr lang="sr-Latn-CS" altLang="en-US" sz="2400"/>
          </a:p>
          <a:p>
            <a:pPr algn="just" eaLnBrk="1" hangingPunct="1">
              <a:lnSpc>
                <a:spcPct val="80000"/>
              </a:lnSpc>
            </a:pPr>
            <a:endParaRPr lang="sr-Latn-CS" altLang="en-US" sz="2400" b="1"/>
          </a:p>
          <a:p>
            <a:pPr algn="just" eaLnBrk="1" hangingPunct="1">
              <a:lnSpc>
                <a:spcPct val="80000"/>
              </a:lnSpc>
            </a:pPr>
            <a:r>
              <a:rPr lang="sr-Cyrl-CS" altLang="en-US" sz="2400" b="1"/>
              <a:t>повећање</a:t>
            </a:r>
            <a:r>
              <a:rPr lang="en-US" altLang="en-US" sz="2400" b="1"/>
              <a:t> </a:t>
            </a:r>
            <a:r>
              <a:rPr lang="sr-Cyrl-CS" altLang="en-US" sz="2400" b="1"/>
              <a:t>брзине</a:t>
            </a:r>
            <a:r>
              <a:rPr lang="en-US" altLang="en-US" sz="2400" b="1"/>
              <a:t> </a:t>
            </a:r>
            <a:r>
              <a:rPr lang="sr-Cyrl-CS" altLang="en-US" sz="2400" b="1"/>
              <a:t>циркулације</a:t>
            </a:r>
            <a:r>
              <a:rPr lang="en-US" altLang="en-US" sz="2400"/>
              <a:t> </a:t>
            </a:r>
            <a:r>
              <a:rPr lang="sr-Cyrl-CS" altLang="en-US" sz="2400"/>
              <a:t>доводи</a:t>
            </a:r>
            <a:r>
              <a:rPr lang="en-US" altLang="en-US" sz="2400"/>
              <a:t> </a:t>
            </a:r>
            <a:r>
              <a:rPr lang="sr-Cyrl-CS" altLang="en-US" sz="2400"/>
              <a:t>до</a:t>
            </a:r>
            <a:r>
              <a:rPr lang="en-US" altLang="en-US" sz="2400"/>
              <a:t> </a:t>
            </a:r>
            <a:r>
              <a:rPr lang="sr-Cyrl-CS" altLang="en-US" sz="2400"/>
              <a:t>повећања</a:t>
            </a:r>
            <a:r>
              <a:rPr lang="en-US" altLang="en-US" sz="2400"/>
              <a:t> </a:t>
            </a:r>
            <a:r>
              <a:rPr lang="sr-Cyrl-CS" altLang="en-US" sz="2400"/>
              <a:t>волумена</a:t>
            </a:r>
            <a:r>
              <a:rPr lang="en-US" altLang="en-US" sz="2400"/>
              <a:t> </a:t>
            </a:r>
            <a:r>
              <a:rPr lang="sr-Cyrl-CS" altLang="en-US" sz="2400"/>
              <a:t>циркулирајуће</a:t>
            </a:r>
            <a:r>
              <a:rPr lang="en-US" altLang="en-US" sz="2400"/>
              <a:t> </a:t>
            </a:r>
            <a:r>
              <a:rPr lang="sr-Cyrl-CS" altLang="en-US" sz="2400"/>
              <a:t>крви</a:t>
            </a:r>
            <a:r>
              <a:rPr lang="en-US" altLang="en-US" sz="2400"/>
              <a:t>, </a:t>
            </a:r>
            <a:r>
              <a:rPr lang="sr-Cyrl-CS" altLang="en-US" sz="2400"/>
              <a:t>уз</a:t>
            </a:r>
            <a:r>
              <a:rPr lang="en-US" altLang="en-US" sz="2400"/>
              <a:t> </a:t>
            </a:r>
            <a:r>
              <a:rPr lang="sr-Cyrl-CS" altLang="en-US" sz="2400"/>
              <a:t>повећање</a:t>
            </a:r>
            <a:r>
              <a:rPr lang="en-US" altLang="en-US" sz="2400"/>
              <a:t> </a:t>
            </a:r>
            <a:r>
              <a:rPr lang="sr-Cyrl-CS" altLang="en-US" sz="2400"/>
              <a:t>притиска</a:t>
            </a:r>
            <a:r>
              <a:rPr lang="en-US" altLang="en-US" sz="2400"/>
              <a:t> </a:t>
            </a:r>
            <a:r>
              <a:rPr lang="sr-Cyrl-CS" altLang="en-US" sz="2400"/>
              <a:t>у</a:t>
            </a:r>
            <a:r>
              <a:rPr lang="en-US" altLang="en-US" sz="2400"/>
              <a:t> </a:t>
            </a:r>
            <a:r>
              <a:rPr lang="sr-Cyrl-CS" altLang="en-US" sz="2400"/>
              <a:t>капиларима</a:t>
            </a:r>
            <a:r>
              <a:rPr lang="en-US" altLang="en-US" sz="2400"/>
              <a:t> </a:t>
            </a:r>
            <a:r>
              <a:rPr lang="sr-Cyrl-CS" altLang="en-US" sz="2400"/>
              <a:t>и</a:t>
            </a:r>
            <a:r>
              <a:rPr lang="en-US" altLang="en-US" sz="2400"/>
              <a:t> </a:t>
            </a:r>
            <a:r>
              <a:rPr lang="sr-Cyrl-CS" altLang="en-US" sz="2400"/>
              <a:t>артериолама</a:t>
            </a:r>
            <a:r>
              <a:rPr lang="en-US" altLang="en-US" sz="2400"/>
              <a:t>. </a:t>
            </a:r>
            <a:endParaRPr lang="sr-Latn-CS" altLang="en-US" sz="2400"/>
          </a:p>
          <a:p>
            <a:pPr algn="just" eaLnBrk="1" hangingPunct="1">
              <a:lnSpc>
                <a:spcPct val="80000"/>
              </a:lnSpc>
            </a:pPr>
            <a:endParaRPr lang="sr-Latn-CS" altLang="en-US" sz="2400" b="1"/>
          </a:p>
          <a:p>
            <a:pPr algn="just" eaLnBrk="1" hangingPunct="1">
              <a:lnSpc>
                <a:spcPct val="80000"/>
              </a:lnSpc>
            </a:pPr>
            <a:r>
              <a:rPr lang="sr-Cyrl-CS" altLang="en-US" sz="2400" b="1"/>
              <a:t>Повећана</a:t>
            </a:r>
            <a:r>
              <a:rPr lang="en-US" altLang="en-US" sz="2400" b="1"/>
              <a:t> </a:t>
            </a:r>
            <a:r>
              <a:rPr lang="sr-Cyrl-CS" altLang="en-US" sz="2400" b="1"/>
              <a:t>филтрација</a:t>
            </a:r>
            <a:r>
              <a:rPr lang="en-US" altLang="en-US" sz="2400" b="1"/>
              <a:t> </a:t>
            </a:r>
            <a:r>
              <a:rPr lang="sr-Cyrl-CS" altLang="en-US" sz="2400" b="1"/>
              <a:t>и</a:t>
            </a:r>
            <a:r>
              <a:rPr lang="en-US" altLang="en-US" sz="2400"/>
              <a:t> </a:t>
            </a:r>
            <a:r>
              <a:rPr lang="sr-Cyrl-CS" altLang="en-US" sz="2400" b="1"/>
              <a:t>дифузија</a:t>
            </a:r>
            <a:r>
              <a:rPr lang="en-US" altLang="en-US" sz="2400"/>
              <a:t> </a:t>
            </a:r>
            <a:r>
              <a:rPr lang="sr-Cyrl-CS" altLang="en-US" sz="2400"/>
              <a:t>кроз</a:t>
            </a:r>
            <a:r>
              <a:rPr lang="en-US" altLang="en-US" sz="2400"/>
              <a:t> “</a:t>
            </a:r>
            <a:r>
              <a:rPr lang="sr-Cyrl-CS" altLang="en-US" sz="2400"/>
              <a:t>биолошке</a:t>
            </a:r>
            <a:r>
              <a:rPr lang="en-US" altLang="en-US" sz="2400"/>
              <a:t> </a:t>
            </a:r>
            <a:r>
              <a:rPr lang="sr-Cyrl-CS" altLang="en-US" sz="2400"/>
              <a:t>мембране</a:t>
            </a:r>
            <a:r>
              <a:rPr lang="en-US" altLang="en-US" sz="2400"/>
              <a:t>”, </a:t>
            </a:r>
            <a:r>
              <a:rPr lang="sr-Cyrl-CS" altLang="en-US" sz="2400"/>
              <a:t>што</a:t>
            </a:r>
            <a:r>
              <a:rPr lang="en-US" altLang="en-US" sz="2400"/>
              <a:t> </a:t>
            </a:r>
            <a:r>
              <a:rPr lang="sr-Cyrl-CS" altLang="en-US" sz="2400"/>
              <a:t>је</a:t>
            </a:r>
            <a:r>
              <a:rPr lang="en-US" altLang="en-US" sz="2400"/>
              <a:t> </a:t>
            </a:r>
            <a:r>
              <a:rPr lang="sr-Cyrl-CS" altLang="en-US" sz="2400"/>
              <a:t>праћено</a:t>
            </a:r>
            <a:r>
              <a:rPr lang="en-US" altLang="en-US" sz="2400"/>
              <a:t> </a:t>
            </a:r>
            <a:r>
              <a:rPr lang="sr-Cyrl-CS" altLang="en-US" sz="2400"/>
              <a:t>повећаном</a:t>
            </a:r>
            <a:r>
              <a:rPr lang="en-US" altLang="en-US" sz="2400"/>
              <a:t> </a:t>
            </a:r>
            <a:r>
              <a:rPr lang="sr-Cyrl-CS" altLang="en-US" sz="2400"/>
              <a:t>пропустљивошћу</a:t>
            </a:r>
            <a:r>
              <a:rPr lang="en-US" altLang="en-US" sz="2400"/>
              <a:t> </a:t>
            </a:r>
            <a:r>
              <a:rPr lang="sr-Cyrl-CS" altLang="en-US" sz="2400"/>
              <a:t>капиларног</a:t>
            </a:r>
            <a:r>
              <a:rPr lang="en-US" altLang="en-US" sz="2400"/>
              <a:t> </a:t>
            </a:r>
            <a:r>
              <a:rPr lang="sr-Cyrl-CS" altLang="en-US" sz="2400"/>
              <a:t>зида</a:t>
            </a:r>
            <a:r>
              <a:rPr lang="en-US" altLang="en-US" sz="2400"/>
              <a:t>, </a:t>
            </a:r>
            <a:r>
              <a:rPr lang="sr-Cyrl-CS" altLang="en-US" sz="2400"/>
              <a:t>уз</a:t>
            </a:r>
            <a:r>
              <a:rPr lang="en-US" altLang="en-US" sz="2400"/>
              <a:t> </a:t>
            </a:r>
            <a:r>
              <a:rPr lang="sr-Cyrl-CS" altLang="en-US" sz="2400"/>
              <a:t>екстравазацију</a:t>
            </a:r>
            <a:r>
              <a:rPr lang="en-US" altLang="en-US" sz="2400"/>
              <a:t> </a:t>
            </a:r>
            <a:r>
              <a:rPr lang="sr-Cyrl-CS" altLang="en-US" sz="2400"/>
              <a:t>плазме</a:t>
            </a:r>
            <a:r>
              <a:rPr lang="en-US" altLang="en-US" sz="2400"/>
              <a:t>. </a:t>
            </a:r>
            <a:endParaRPr lang="sr-Latn-CS" altLang="en-US" sz="2400"/>
          </a:p>
          <a:p>
            <a:pPr algn="just" eaLnBrk="1" hangingPunct="1">
              <a:lnSpc>
                <a:spcPct val="80000"/>
              </a:lnSpc>
            </a:pPr>
            <a:endParaRPr lang="sr-Latn-CS" altLang="en-US" sz="2400"/>
          </a:p>
          <a:p>
            <a:pPr algn="just" eaLnBrk="1" hangingPunct="1">
              <a:lnSpc>
                <a:spcPct val="80000"/>
              </a:lnSpc>
            </a:pPr>
            <a:r>
              <a:rPr lang="sr-Cyrl-CS" altLang="en-US" sz="2400"/>
              <a:t>Користе</a:t>
            </a:r>
            <a:r>
              <a:rPr lang="en-US" altLang="en-US" sz="2400"/>
              <a:t> </a:t>
            </a:r>
            <a:r>
              <a:rPr lang="sr-Cyrl-CS" altLang="en-US" sz="2400"/>
              <a:t>се</a:t>
            </a:r>
            <a:r>
              <a:rPr lang="en-US" altLang="en-US" sz="2400"/>
              <a:t>: </a:t>
            </a:r>
            <a:r>
              <a:rPr lang="sr-Cyrl-CS" altLang="en-US" sz="2400"/>
              <a:t>парафинска</a:t>
            </a:r>
            <a:r>
              <a:rPr lang="en-US" altLang="en-US" sz="2400"/>
              <a:t> </a:t>
            </a:r>
            <a:r>
              <a:rPr lang="sr-Cyrl-CS" altLang="en-US" sz="2400"/>
              <a:t>паковања</a:t>
            </a:r>
            <a:r>
              <a:rPr lang="en-US" altLang="en-US" sz="2400"/>
              <a:t>, </a:t>
            </a:r>
            <a:r>
              <a:rPr lang="sr-Cyrl-CS" altLang="en-US" sz="2400"/>
              <a:t>пелоидотерапија</a:t>
            </a:r>
            <a:r>
              <a:rPr lang="en-US" altLang="en-US" sz="2400"/>
              <a:t>, </a:t>
            </a:r>
            <a:r>
              <a:rPr lang="sr-Cyrl-CS" altLang="en-US" sz="2400"/>
              <a:t>парафанго</a:t>
            </a:r>
            <a:r>
              <a:rPr lang="en-US" altLang="en-US" sz="2400"/>
              <a:t>, </a:t>
            </a:r>
            <a:r>
              <a:rPr lang="sr-Cyrl-CS" altLang="en-US" sz="2400"/>
              <a:t>загрејана</a:t>
            </a:r>
            <a:r>
              <a:rPr lang="en-US" altLang="en-US" sz="2400"/>
              <a:t> </a:t>
            </a:r>
            <a:r>
              <a:rPr lang="sr-Cyrl-CS" altLang="en-US" sz="2400"/>
              <a:t>глина</a:t>
            </a:r>
            <a:r>
              <a:rPr lang="en-US" altLang="en-US" sz="2400"/>
              <a:t>, </a:t>
            </a:r>
            <a:r>
              <a:rPr lang="sr-Cyrl-CS" altLang="en-US" sz="2400"/>
              <a:t>инфрацрвени</a:t>
            </a:r>
            <a:r>
              <a:rPr lang="en-US" altLang="en-US" sz="2400"/>
              <a:t> </a:t>
            </a:r>
            <a:r>
              <a:rPr lang="sr-Cyrl-CS" altLang="en-US" sz="2400"/>
              <a:t>зраци</a:t>
            </a:r>
            <a:r>
              <a:rPr lang="en-US" altLang="en-US" sz="2400"/>
              <a:t>, </a:t>
            </a:r>
            <a:r>
              <a:rPr lang="sr-Cyrl-CS" altLang="en-US" sz="2400"/>
              <a:t>КТД</a:t>
            </a:r>
            <a:r>
              <a:rPr lang="en-US" altLang="en-US" sz="2400"/>
              <a:t> </a:t>
            </a:r>
            <a:r>
              <a:rPr lang="sr-Cyrl-CS" altLang="en-US" sz="2400"/>
              <a:t>и</a:t>
            </a:r>
            <a:r>
              <a:rPr lang="en-US" altLang="en-US" sz="2400"/>
              <a:t> </a:t>
            </a:r>
            <a:r>
              <a:rPr lang="sr-Cyrl-CS" altLang="en-US" sz="2400"/>
              <a:t>др</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30962"/>
    </mc:Choice>
    <mc:Fallback xmlns="">
      <p:transition spd="slow" advTm="30962"/>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5949B0D0-1173-41D6-8FE7-6A4A622C37D9}"/>
              </a:ext>
            </a:extLst>
          </p:cNvPr>
          <p:cNvSpPr>
            <a:spLocks noGrp="1" noChangeArrowheads="1"/>
          </p:cNvSpPr>
          <p:nvPr>
            <p:ph type="title"/>
          </p:nvPr>
        </p:nvSpPr>
        <p:spPr>
          <a:xfrm>
            <a:off x="457200" y="0"/>
            <a:ext cx="8229600" cy="639763"/>
          </a:xfrm>
        </p:spPr>
        <p:txBody>
          <a:bodyPr/>
          <a:lstStyle/>
          <a:p>
            <a:pPr eaLnBrk="1" hangingPunct="1"/>
            <a:r>
              <a:rPr lang="sr-Cyrl-CS" altLang="en-US" sz="3200" b="1"/>
              <a:t>Парадоксална</a:t>
            </a:r>
            <a:r>
              <a:rPr lang="en-US" altLang="en-US" sz="3200" b="1"/>
              <a:t> </a:t>
            </a:r>
            <a:r>
              <a:rPr lang="sr-Cyrl-CS" altLang="en-US" sz="3200" b="1"/>
              <a:t>реакција</a:t>
            </a:r>
            <a:r>
              <a:rPr lang="en-US" altLang="en-US" sz="3200" b="1"/>
              <a:t> </a:t>
            </a:r>
            <a:r>
              <a:rPr lang="sr-Cyrl-CS" altLang="en-US" sz="3200" b="1"/>
              <a:t>крвних</a:t>
            </a:r>
            <a:r>
              <a:rPr lang="en-US" altLang="en-US" sz="3200" b="1"/>
              <a:t> </a:t>
            </a:r>
            <a:r>
              <a:rPr lang="sr-Cyrl-CS" altLang="en-US" sz="3200" b="1"/>
              <a:t>судова</a:t>
            </a:r>
            <a:endParaRPr lang="en-US" altLang="en-US" sz="3200" b="1"/>
          </a:p>
        </p:txBody>
      </p:sp>
      <p:sp>
        <p:nvSpPr>
          <p:cNvPr id="93187" name="Rectangle 3">
            <a:extLst>
              <a:ext uri="{FF2B5EF4-FFF2-40B4-BE49-F238E27FC236}">
                <a16:creationId xmlns:a16="http://schemas.microsoft.com/office/drawing/2014/main" id="{54B9DEC9-5BA4-445A-9C07-7BF66AA6BC8F}"/>
              </a:ext>
            </a:extLst>
          </p:cNvPr>
          <p:cNvSpPr>
            <a:spLocks noGrp="1" noChangeArrowheads="1"/>
          </p:cNvSpPr>
          <p:nvPr>
            <p:ph idx="1"/>
          </p:nvPr>
        </p:nvSpPr>
        <p:spPr>
          <a:xfrm>
            <a:off x="0" y="914400"/>
            <a:ext cx="9144000" cy="5943600"/>
          </a:xfrm>
        </p:spPr>
        <p:txBody>
          <a:bodyPr/>
          <a:lstStyle/>
          <a:p>
            <a:pPr algn="just" eaLnBrk="1" hangingPunct="1">
              <a:lnSpc>
                <a:spcPct val="80000"/>
              </a:lnSpc>
            </a:pPr>
            <a:r>
              <a:rPr lang="sr-Cyrl-CS" altLang="en-US" sz="2200" dirty="0"/>
              <a:t>Код</a:t>
            </a:r>
            <a:r>
              <a:rPr lang="sr-Latn-CS" altLang="en-US" sz="2200" dirty="0"/>
              <a:t> </a:t>
            </a:r>
            <a:r>
              <a:rPr lang="sr-Cyrl-CS" altLang="en-US" sz="2200" u="sng" dirty="0"/>
              <a:t>тежих</a:t>
            </a:r>
            <a:r>
              <a:rPr lang="en-US" altLang="en-US" sz="2200" u="sng" dirty="0"/>
              <a:t> </a:t>
            </a:r>
            <a:r>
              <a:rPr lang="sr-Cyrl-CS" altLang="en-US" sz="2200" u="sng" dirty="0"/>
              <a:t>хроничних</a:t>
            </a:r>
            <a:r>
              <a:rPr lang="en-US" altLang="en-US" sz="2200" u="sng" dirty="0"/>
              <a:t> </a:t>
            </a:r>
            <a:r>
              <a:rPr lang="sr-Cyrl-CS" altLang="en-US" sz="2200" u="sng" dirty="0" err="1"/>
              <a:t>опструктивних</a:t>
            </a:r>
            <a:r>
              <a:rPr lang="en-US" altLang="en-US" sz="2200" u="sng" dirty="0"/>
              <a:t> </a:t>
            </a:r>
            <a:r>
              <a:rPr lang="sr-Cyrl-CS" altLang="en-US" sz="2200" u="sng" dirty="0"/>
              <a:t>артеријских</a:t>
            </a:r>
            <a:r>
              <a:rPr lang="en-US" altLang="en-US" sz="2200" u="sng" dirty="0"/>
              <a:t> </a:t>
            </a:r>
            <a:r>
              <a:rPr lang="sr-Cyrl-CS" altLang="en-US" sz="2200" u="sng" dirty="0"/>
              <a:t>обољења</a:t>
            </a:r>
            <a:r>
              <a:rPr lang="en-US" altLang="en-US" sz="2200" dirty="0"/>
              <a:t>, </a:t>
            </a:r>
            <a:r>
              <a:rPr lang="sr-Cyrl-CS" altLang="en-US" sz="2200" dirty="0"/>
              <a:t>при</a:t>
            </a:r>
            <a:r>
              <a:rPr lang="en-US" altLang="en-US" sz="2200" dirty="0"/>
              <a:t> </a:t>
            </a:r>
            <a:r>
              <a:rPr lang="sr-Cyrl-CS" altLang="en-US" sz="2200" dirty="0"/>
              <a:t>дејству</a:t>
            </a:r>
            <a:r>
              <a:rPr lang="en-US" altLang="en-US" sz="2200" dirty="0"/>
              <a:t> </a:t>
            </a:r>
            <a:r>
              <a:rPr lang="sr-Cyrl-CS" altLang="en-US" sz="2200" dirty="0"/>
              <a:t>директне</a:t>
            </a:r>
            <a:r>
              <a:rPr lang="en-US" altLang="en-US" sz="2200" dirty="0"/>
              <a:t> </a:t>
            </a:r>
            <a:r>
              <a:rPr lang="sr-Cyrl-CS" altLang="en-US" sz="2200" dirty="0"/>
              <a:t>топлоте</a:t>
            </a:r>
            <a:r>
              <a:rPr lang="en-US" altLang="en-US" sz="2200" dirty="0"/>
              <a:t> </a:t>
            </a:r>
            <a:r>
              <a:rPr lang="sr-Cyrl-CS" altLang="en-US" sz="2200" dirty="0"/>
              <a:t>на</a:t>
            </a:r>
            <a:r>
              <a:rPr lang="en-US" altLang="en-US" sz="2200" dirty="0"/>
              <a:t> </a:t>
            </a:r>
            <a:r>
              <a:rPr lang="sr-Cyrl-CS" altLang="en-US" sz="2200" dirty="0"/>
              <a:t>ткива</a:t>
            </a:r>
            <a:r>
              <a:rPr lang="en-US" altLang="en-US" sz="2200" dirty="0"/>
              <a:t>, </a:t>
            </a:r>
            <a:r>
              <a:rPr lang="sr-Cyrl-CS" altLang="en-US" sz="2200" dirty="0"/>
              <a:t>отказује</a:t>
            </a:r>
            <a:r>
              <a:rPr lang="en-US" altLang="en-US" sz="2200" dirty="0"/>
              <a:t> </a:t>
            </a:r>
            <a:r>
              <a:rPr lang="sr-Cyrl-CS" altLang="en-US" sz="2200" dirty="0"/>
              <a:t>механизам</a:t>
            </a:r>
            <a:r>
              <a:rPr lang="en-US" altLang="en-US" sz="2200" dirty="0"/>
              <a:t> </a:t>
            </a:r>
            <a:r>
              <a:rPr lang="sr-Cyrl-CS" altLang="en-US" sz="2200" dirty="0"/>
              <a:t>хлађења</a:t>
            </a:r>
            <a:r>
              <a:rPr lang="en-US" altLang="en-US" sz="2200" dirty="0"/>
              <a:t> </a:t>
            </a:r>
            <a:r>
              <a:rPr lang="sr-Cyrl-CS" altLang="en-US" sz="2200" dirty="0"/>
              <a:t>ткива.</a:t>
            </a:r>
            <a:r>
              <a:rPr lang="en-US" altLang="en-US" sz="2200" dirty="0"/>
              <a:t> </a:t>
            </a:r>
            <a:r>
              <a:rPr lang="sr-Cyrl-CS" altLang="en-US" sz="2200" dirty="0">
                <a:solidFill>
                  <a:srgbClr val="FFFF00"/>
                </a:solidFill>
              </a:rPr>
              <a:t>Не</a:t>
            </a:r>
            <a:r>
              <a:rPr lang="en-US" altLang="en-US" sz="2200" u="sng" dirty="0">
                <a:solidFill>
                  <a:srgbClr val="FFFF00"/>
                </a:solidFill>
              </a:rPr>
              <a:t> </a:t>
            </a:r>
            <a:r>
              <a:rPr lang="sr-Cyrl-CS" altLang="en-US" sz="2200" u="sng" dirty="0">
                <a:solidFill>
                  <a:srgbClr val="FFFF00"/>
                </a:solidFill>
              </a:rPr>
              <a:t>јавља</a:t>
            </a:r>
            <a:r>
              <a:rPr lang="en-US" altLang="en-US" sz="2200" u="sng" dirty="0">
                <a:solidFill>
                  <a:srgbClr val="FFFF00"/>
                </a:solidFill>
              </a:rPr>
              <a:t> </a:t>
            </a:r>
            <a:r>
              <a:rPr lang="sr-Cyrl-CS" altLang="en-US" sz="2200" u="sng" dirty="0">
                <a:solidFill>
                  <a:srgbClr val="FFFF00"/>
                </a:solidFill>
              </a:rPr>
              <a:t>се</a:t>
            </a:r>
            <a:r>
              <a:rPr lang="en-US" altLang="en-US" sz="2200" u="sng" dirty="0">
                <a:solidFill>
                  <a:srgbClr val="FFFF00"/>
                </a:solidFill>
              </a:rPr>
              <a:t> </a:t>
            </a:r>
            <a:r>
              <a:rPr lang="sr-Cyrl-CS" altLang="en-US" sz="2200" u="sng" dirty="0">
                <a:solidFill>
                  <a:srgbClr val="FFFF00"/>
                </a:solidFill>
              </a:rPr>
              <a:t>активна</a:t>
            </a:r>
            <a:r>
              <a:rPr lang="en-US" altLang="en-US" sz="2200" u="sng" dirty="0">
                <a:solidFill>
                  <a:srgbClr val="FFFF00"/>
                </a:solidFill>
              </a:rPr>
              <a:t> </a:t>
            </a:r>
            <a:r>
              <a:rPr lang="sr-Cyrl-CS" altLang="en-US" sz="2200" u="sng" dirty="0" err="1">
                <a:solidFill>
                  <a:srgbClr val="FFFF00"/>
                </a:solidFill>
              </a:rPr>
              <a:t>хиперемија</a:t>
            </a:r>
            <a:r>
              <a:rPr lang="en-US" altLang="en-US" sz="2200" dirty="0"/>
              <a:t>, </a:t>
            </a:r>
            <a:r>
              <a:rPr lang="sr-Cyrl-CS" altLang="en-US" sz="2200" dirty="0"/>
              <a:t>јер</a:t>
            </a:r>
            <a:r>
              <a:rPr lang="en-US" altLang="en-US" sz="2200" dirty="0"/>
              <a:t> </a:t>
            </a:r>
            <a:r>
              <a:rPr lang="sr-Cyrl-CS" altLang="en-US" sz="2200" dirty="0"/>
              <a:t>оболели</a:t>
            </a:r>
            <a:r>
              <a:rPr lang="en-US" altLang="en-US" sz="2200" dirty="0"/>
              <a:t> </a:t>
            </a:r>
            <a:r>
              <a:rPr lang="sr-Cyrl-CS" altLang="en-US" sz="2200" dirty="0"/>
              <a:t>артеријски</a:t>
            </a:r>
            <a:r>
              <a:rPr lang="en-US" altLang="en-US" sz="2200" dirty="0"/>
              <a:t> </a:t>
            </a:r>
            <a:r>
              <a:rPr lang="sr-Cyrl-CS" altLang="en-US" sz="2200" dirty="0"/>
              <a:t>судови</a:t>
            </a:r>
            <a:r>
              <a:rPr lang="en-US" altLang="en-US" sz="2200" dirty="0"/>
              <a:t> </a:t>
            </a:r>
            <a:r>
              <a:rPr lang="sr-Cyrl-CS" altLang="en-US" sz="2200" dirty="0"/>
              <a:t>нису</a:t>
            </a:r>
            <a:r>
              <a:rPr lang="en-US" altLang="en-US" sz="2200" dirty="0"/>
              <a:t> </a:t>
            </a:r>
            <a:r>
              <a:rPr lang="sr-Cyrl-CS" altLang="en-US" sz="2200" dirty="0"/>
              <a:t>у</a:t>
            </a:r>
            <a:r>
              <a:rPr lang="en-US" altLang="en-US" sz="2200" dirty="0"/>
              <a:t> </a:t>
            </a:r>
            <a:r>
              <a:rPr lang="sr-Cyrl-CS" altLang="en-US" sz="2200" dirty="0"/>
              <a:t>стању</a:t>
            </a:r>
            <a:r>
              <a:rPr lang="en-US" altLang="en-US" sz="2200" dirty="0"/>
              <a:t> </a:t>
            </a:r>
            <a:r>
              <a:rPr lang="sr-Cyrl-CS" altLang="en-US" sz="2200" dirty="0"/>
              <a:t>да</a:t>
            </a:r>
            <a:r>
              <a:rPr lang="en-US" altLang="en-US" sz="2200" dirty="0"/>
              <a:t> </a:t>
            </a:r>
            <a:r>
              <a:rPr lang="sr-Cyrl-CS" altLang="en-US" sz="2200" dirty="0"/>
              <a:t>се</a:t>
            </a:r>
            <a:r>
              <a:rPr lang="en-US" altLang="en-US" sz="2200" dirty="0"/>
              <a:t> </a:t>
            </a:r>
            <a:r>
              <a:rPr lang="sr-Cyrl-CS" altLang="en-US" sz="2200" dirty="0"/>
              <a:t>довољно</a:t>
            </a:r>
            <a:r>
              <a:rPr lang="en-US" altLang="en-US" sz="2200" dirty="0"/>
              <a:t> </a:t>
            </a:r>
            <a:r>
              <a:rPr lang="sr-Cyrl-CS" altLang="en-US" sz="2200" dirty="0" err="1"/>
              <a:t>дилатирају</a:t>
            </a:r>
            <a:r>
              <a:rPr lang="en-US" altLang="en-US" sz="2200" dirty="0"/>
              <a:t>. </a:t>
            </a:r>
            <a:endParaRPr lang="sr-Latn-CS" altLang="en-US" sz="2200" dirty="0"/>
          </a:p>
          <a:p>
            <a:pPr algn="just" eaLnBrk="1" hangingPunct="1">
              <a:lnSpc>
                <a:spcPct val="80000"/>
              </a:lnSpc>
            </a:pPr>
            <a:endParaRPr lang="sr-Latn-CS" altLang="en-US" sz="2200" dirty="0"/>
          </a:p>
          <a:p>
            <a:pPr algn="just" eaLnBrk="1" hangingPunct="1">
              <a:lnSpc>
                <a:spcPct val="80000"/>
              </a:lnSpc>
            </a:pPr>
            <a:r>
              <a:rPr lang="sr-Cyrl-CS" altLang="en-US" sz="2200" dirty="0"/>
              <a:t>Пораст</a:t>
            </a:r>
            <a:r>
              <a:rPr lang="en-US" altLang="en-US" sz="2200" dirty="0"/>
              <a:t> </a:t>
            </a:r>
            <a:r>
              <a:rPr lang="sr-Cyrl-CS" altLang="en-US" sz="2200" dirty="0"/>
              <a:t>температуре</a:t>
            </a:r>
            <a:r>
              <a:rPr lang="en-US" altLang="en-US" sz="2200" dirty="0"/>
              <a:t> </a:t>
            </a:r>
            <a:r>
              <a:rPr lang="sr-Cyrl-CS" altLang="en-US" sz="2200" dirty="0"/>
              <a:t>ткива</a:t>
            </a:r>
            <a:r>
              <a:rPr lang="sr-Latn-CS" altLang="en-US" sz="2200" dirty="0"/>
              <a:t>, </a:t>
            </a:r>
            <a:r>
              <a:rPr lang="en-US" altLang="en-US" sz="2200" dirty="0"/>
              <a:t> </a:t>
            </a:r>
            <a:r>
              <a:rPr lang="sr-Cyrl-CS" altLang="en-US" sz="2200" dirty="0"/>
              <a:t>убрзање</a:t>
            </a:r>
            <a:r>
              <a:rPr lang="en-US" altLang="en-US" sz="2200" dirty="0"/>
              <a:t> </a:t>
            </a:r>
            <a:r>
              <a:rPr lang="sr-Cyrl-CS" altLang="en-US" sz="2200" dirty="0"/>
              <a:t>хемијских</a:t>
            </a:r>
            <a:r>
              <a:rPr lang="en-US" altLang="en-US" sz="2200" dirty="0"/>
              <a:t> </a:t>
            </a:r>
            <a:r>
              <a:rPr lang="sr-Cyrl-CS" altLang="en-US" sz="2200" dirty="0"/>
              <a:t>реакција</a:t>
            </a:r>
            <a:r>
              <a:rPr lang="en-US" altLang="en-US" sz="2200" dirty="0"/>
              <a:t>, </a:t>
            </a:r>
            <a:r>
              <a:rPr lang="sr-Cyrl-CS" altLang="en-US" sz="2200" dirty="0"/>
              <a:t>повећање</a:t>
            </a:r>
            <a:r>
              <a:rPr lang="en-US" altLang="en-US" sz="2200" dirty="0"/>
              <a:t> </a:t>
            </a:r>
            <a:r>
              <a:rPr lang="sr-Cyrl-CS" altLang="en-US" sz="2200" dirty="0"/>
              <a:t>метаболизма</a:t>
            </a:r>
            <a:r>
              <a:rPr lang="en-US" altLang="en-US" sz="2200" dirty="0"/>
              <a:t>, </a:t>
            </a:r>
            <a:r>
              <a:rPr lang="sr-Cyrl-CS" altLang="en-US" sz="2200" dirty="0"/>
              <a:t>повећана</a:t>
            </a:r>
            <a:r>
              <a:rPr lang="en-US" altLang="en-US" sz="2200" dirty="0"/>
              <a:t> </a:t>
            </a:r>
            <a:r>
              <a:rPr lang="sr-Cyrl-CS" altLang="en-US" sz="2200" dirty="0"/>
              <a:t>потреба</a:t>
            </a:r>
            <a:r>
              <a:rPr lang="en-US" altLang="en-US" sz="2200" dirty="0"/>
              <a:t> </a:t>
            </a:r>
            <a:r>
              <a:rPr lang="sr-Cyrl-CS" altLang="en-US" sz="2200" dirty="0"/>
              <a:t>за</a:t>
            </a:r>
            <a:r>
              <a:rPr lang="en-US" altLang="en-US" sz="2200" dirty="0"/>
              <a:t> </a:t>
            </a:r>
            <a:r>
              <a:rPr lang="sr-Cyrl-CS" altLang="en-US" sz="2200" dirty="0"/>
              <a:t>кисеоником</a:t>
            </a:r>
            <a:r>
              <a:rPr lang="sr-Latn-CS" altLang="en-US" sz="2200" dirty="0"/>
              <a:t>, </a:t>
            </a:r>
            <a:r>
              <a:rPr lang="sr-Cyrl-CS" altLang="en-US" sz="2200" dirty="0"/>
              <a:t>не</a:t>
            </a:r>
            <a:r>
              <a:rPr lang="en-US" altLang="en-US" sz="2200" dirty="0"/>
              <a:t> </a:t>
            </a:r>
            <a:r>
              <a:rPr lang="sr-Cyrl-CS" altLang="en-US" sz="2200" dirty="0"/>
              <a:t>може</a:t>
            </a:r>
            <a:r>
              <a:rPr lang="en-US" altLang="en-US" sz="2200" dirty="0"/>
              <a:t> </a:t>
            </a:r>
            <a:r>
              <a:rPr lang="sr-Cyrl-CS" altLang="en-US" sz="2200" dirty="0"/>
              <a:t>бити</a:t>
            </a:r>
            <a:r>
              <a:rPr lang="en-US" altLang="en-US" sz="2200" dirty="0"/>
              <a:t> </a:t>
            </a:r>
            <a:r>
              <a:rPr lang="sr-Cyrl-CS" altLang="en-US" sz="2200" dirty="0"/>
              <a:t>задовољена</a:t>
            </a:r>
            <a:r>
              <a:rPr lang="en-US" altLang="en-US" sz="2200" dirty="0"/>
              <a:t>, </a:t>
            </a:r>
            <a:r>
              <a:rPr lang="sr-Cyrl-CS" altLang="en-US" sz="2200" dirty="0"/>
              <a:t>услед</a:t>
            </a:r>
            <a:r>
              <a:rPr lang="en-US" altLang="en-US" sz="2200" dirty="0"/>
              <a:t> </a:t>
            </a:r>
            <a:r>
              <a:rPr lang="sr-Cyrl-CS" altLang="en-US" sz="2200" dirty="0"/>
              <a:t>немогућности</a:t>
            </a:r>
            <a:r>
              <a:rPr lang="en-US" altLang="en-US" sz="2200" dirty="0"/>
              <a:t> </a:t>
            </a:r>
            <a:r>
              <a:rPr lang="sr-Cyrl-CS" altLang="en-US" sz="2200" dirty="0"/>
              <a:t>убрзања</a:t>
            </a:r>
            <a:r>
              <a:rPr lang="en-US" altLang="en-US" sz="2200" dirty="0"/>
              <a:t> </a:t>
            </a:r>
            <a:r>
              <a:rPr lang="sr-Cyrl-CS" altLang="en-US" sz="2200" dirty="0"/>
              <a:t>крвотока</a:t>
            </a:r>
            <a:r>
              <a:rPr lang="sr-Latn-CS" altLang="en-US" sz="2200" dirty="0"/>
              <a:t>, </a:t>
            </a:r>
            <a:r>
              <a:rPr lang="sr-Cyrl-CS" altLang="en-US" sz="2200" u="sng" dirty="0"/>
              <a:t>настаје</a:t>
            </a:r>
            <a:r>
              <a:rPr lang="en-US" altLang="en-US" sz="2200" u="sng" dirty="0"/>
              <a:t> </a:t>
            </a:r>
            <a:r>
              <a:rPr lang="sr-Cyrl-CS" altLang="en-US" sz="2200" u="sng" dirty="0" err="1"/>
              <a:t>аноксија</a:t>
            </a:r>
            <a:r>
              <a:rPr lang="en-US" altLang="en-US" sz="2200" u="sng" dirty="0"/>
              <a:t> </a:t>
            </a:r>
            <a:r>
              <a:rPr lang="sr-Cyrl-CS" altLang="en-US" sz="2200" u="sng" dirty="0"/>
              <a:t>ткива</a:t>
            </a:r>
            <a:r>
              <a:rPr lang="en-US" altLang="en-US" sz="2200" u="sng" dirty="0"/>
              <a:t> </a:t>
            </a:r>
            <a:r>
              <a:rPr lang="sr-Cyrl-CS" altLang="en-US" sz="2200" u="sng" dirty="0"/>
              <a:t>и</a:t>
            </a:r>
            <a:r>
              <a:rPr lang="en-US" altLang="en-US" sz="2200" u="sng" dirty="0"/>
              <a:t> </a:t>
            </a:r>
            <a:r>
              <a:rPr lang="sr-Cyrl-CS" altLang="en-US" sz="2200" u="sng" dirty="0" err="1"/>
              <a:t>некроза</a:t>
            </a:r>
            <a:r>
              <a:rPr lang="en-US" altLang="en-US" sz="2200" u="sng" dirty="0"/>
              <a:t>. </a:t>
            </a:r>
            <a:endParaRPr lang="sr-Latn-CS" altLang="en-US" sz="2200" u="sng" dirty="0"/>
          </a:p>
          <a:p>
            <a:pPr algn="just" eaLnBrk="1" hangingPunct="1">
              <a:lnSpc>
                <a:spcPct val="80000"/>
              </a:lnSpc>
            </a:pPr>
            <a:endParaRPr lang="sr-Latn-CS" altLang="en-US" sz="2200" u="sng" dirty="0"/>
          </a:p>
          <a:p>
            <a:pPr algn="just" eaLnBrk="1" hangingPunct="1">
              <a:lnSpc>
                <a:spcPct val="80000"/>
              </a:lnSpc>
            </a:pPr>
            <a:r>
              <a:rPr lang="sr-Cyrl-CS" altLang="en-US" sz="2200" dirty="0"/>
              <a:t>Када</a:t>
            </a:r>
            <a:r>
              <a:rPr lang="en-US" altLang="en-US" sz="2200" dirty="0"/>
              <a:t> </a:t>
            </a:r>
            <a:r>
              <a:rPr lang="sr-Cyrl-CS" altLang="en-US" sz="2200" dirty="0"/>
              <a:t>постоје</a:t>
            </a:r>
            <a:r>
              <a:rPr lang="en-US" altLang="en-US" sz="2200" dirty="0"/>
              <a:t> </a:t>
            </a:r>
            <a:r>
              <a:rPr lang="sr-Cyrl-CS" altLang="en-US" sz="2200" u="sng" dirty="0"/>
              <a:t>поремећаји</a:t>
            </a:r>
            <a:r>
              <a:rPr lang="en-US" altLang="en-US" sz="2200" u="sng" dirty="0"/>
              <a:t> </a:t>
            </a:r>
            <a:r>
              <a:rPr lang="sr-Cyrl-CS" altLang="en-US" sz="2200" u="sng" dirty="0"/>
              <a:t>сензибилитета</a:t>
            </a:r>
            <a:r>
              <a:rPr lang="en-US" altLang="en-US" sz="2200" dirty="0"/>
              <a:t> (</a:t>
            </a:r>
            <a:r>
              <a:rPr lang="sr-Cyrl-CS" altLang="en-US" sz="2200" dirty="0" err="1"/>
              <a:t>дијабетична</a:t>
            </a:r>
            <a:r>
              <a:rPr lang="en-US" altLang="en-US" sz="2200" dirty="0"/>
              <a:t> </a:t>
            </a:r>
            <a:r>
              <a:rPr lang="sr-Cyrl-CS" altLang="en-US" sz="2200" dirty="0"/>
              <a:t>неуропатија</a:t>
            </a:r>
            <a:r>
              <a:rPr lang="en-US" altLang="en-US" sz="2200" dirty="0"/>
              <a:t> </a:t>
            </a:r>
            <a:r>
              <a:rPr lang="sr-Cyrl-CS" altLang="en-US" sz="2200" dirty="0"/>
              <a:t>и</a:t>
            </a:r>
            <a:r>
              <a:rPr lang="en-US" altLang="en-US" sz="2200" dirty="0"/>
              <a:t> </a:t>
            </a:r>
            <a:r>
              <a:rPr lang="sr-Cyrl-CS" altLang="en-US" sz="2200" dirty="0" err="1"/>
              <a:t>исхемични</a:t>
            </a:r>
            <a:r>
              <a:rPr lang="en-US" altLang="en-US" sz="2200" dirty="0"/>
              <a:t> </a:t>
            </a:r>
            <a:r>
              <a:rPr lang="sr-Cyrl-CS" altLang="en-US" sz="2200" dirty="0"/>
              <a:t>неуритис</a:t>
            </a:r>
            <a:r>
              <a:rPr lang="en-US" altLang="en-US" sz="2200" dirty="0"/>
              <a:t>) </a:t>
            </a:r>
            <a:r>
              <a:rPr lang="sr-Cyrl-CS" altLang="en-US" sz="2200" dirty="0"/>
              <a:t>ова</a:t>
            </a:r>
            <a:r>
              <a:rPr lang="en-US" altLang="en-US" sz="2200" dirty="0"/>
              <a:t> </a:t>
            </a:r>
            <a:r>
              <a:rPr lang="sr-Cyrl-CS" altLang="en-US" sz="2200" dirty="0"/>
              <a:t>опасност</a:t>
            </a:r>
            <a:r>
              <a:rPr lang="en-US" altLang="en-US" sz="2200" dirty="0"/>
              <a:t> </a:t>
            </a:r>
            <a:r>
              <a:rPr lang="sr-Cyrl-CS" altLang="en-US" sz="2200" dirty="0"/>
              <a:t>је</a:t>
            </a:r>
            <a:r>
              <a:rPr lang="en-US" altLang="en-US" sz="2200" dirty="0"/>
              <a:t> </a:t>
            </a:r>
            <a:r>
              <a:rPr lang="sr-Cyrl-CS" altLang="en-US" sz="2200" dirty="0"/>
              <a:t>изразитија</a:t>
            </a:r>
            <a:r>
              <a:rPr lang="en-US" altLang="en-US" sz="2200" dirty="0"/>
              <a:t>.</a:t>
            </a:r>
          </a:p>
          <a:p>
            <a:pPr algn="just" eaLnBrk="1" hangingPunct="1">
              <a:lnSpc>
                <a:spcPct val="80000"/>
              </a:lnSpc>
            </a:pPr>
            <a:endParaRPr lang="sr-Latn-CS" altLang="en-US" sz="2200" dirty="0"/>
          </a:p>
          <a:p>
            <a:pPr algn="just" eaLnBrk="1" hangingPunct="1">
              <a:lnSpc>
                <a:spcPct val="80000"/>
              </a:lnSpc>
            </a:pPr>
            <a:r>
              <a:rPr lang="sr-Cyrl-CS" altLang="en-US" sz="2200" dirty="0"/>
              <a:t>У</a:t>
            </a:r>
            <a:r>
              <a:rPr lang="en-US" altLang="en-US" sz="2200" dirty="0"/>
              <a:t> </a:t>
            </a:r>
            <a:r>
              <a:rPr lang="sr-Cyrl-CS" altLang="en-US" sz="2200" dirty="0"/>
              <a:t>тим</a:t>
            </a:r>
            <a:r>
              <a:rPr lang="en-US" altLang="en-US" sz="2200" dirty="0"/>
              <a:t> </a:t>
            </a:r>
            <a:r>
              <a:rPr lang="sr-Cyrl-CS" altLang="en-US" sz="2200" dirty="0"/>
              <a:t>случајевима</a:t>
            </a:r>
            <a:r>
              <a:rPr lang="en-US" altLang="en-US" sz="2200" dirty="0"/>
              <a:t> </a:t>
            </a:r>
            <a:r>
              <a:rPr lang="sr-Cyrl-CS" altLang="en-US" sz="2200" dirty="0"/>
              <a:t>најбоља</a:t>
            </a:r>
            <a:r>
              <a:rPr lang="en-US" altLang="en-US" sz="2200" dirty="0"/>
              <a:t> </a:t>
            </a:r>
            <a:r>
              <a:rPr lang="sr-Cyrl-CS" altLang="en-US" sz="2200" dirty="0"/>
              <a:t>је</a:t>
            </a:r>
            <a:r>
              <a:rPr lang="en-US" altLang="en-US" sz="2200" dirty="0"/>
              <a:t> </a:t>
            </a:r>
            <a:r>
              <a:rPr lang="sr-Cyrl-CS" altLang="en-US" sz="2200" b="1" u="sng" dirty="0">
                <a:solidFill>
                  <a:srgbClr val="FFFF00"/>
                </a:solidFill>
              </a:rPr>
              <a:t>индиректна</a:t>
            </a:r>
            <a:r>
              <a:rPr lang="en-US" altLang="en-US" sz="2200" b="1" u="sng" dirty="0">
                <a:solidFill>
                  <a:srgbClr val="FFFF00"/>
                </a:solidFill>
              </a:rPr>
              <a:t> </a:t>
            </a:r>
            <a:r>
              <a:rPr lang="sr-Cyrl-CS" altLang="en-US" sz="2200" b="1" u="sng" dirty="0">
                <a:solidFill>
                  <a:srgbClr val="FFFF00"/>
                </a:solidFill>
              </a:rPr>
              <a:t>примена</a:t>
            </a:r>
            <a:r>
              <a:rPr lang="en-US" altLang="en-US" sz="2200" b="1" u="sng" dirty="0">
                <a:solidFill>
                  <a:srgbClr val="FFFF00"/>
                </a:solidFill>
              </a:rPr>
              <a:t> </a:t>
            </a:r>
            <a:r>
              <a:rPr lang="sr-Cyrl-CS" altLang="en-US" sz="2200" b="1" u="sng" dirty="0">
                <a:solidFill>
                  <a:srgbClr val="FFFF00"/>
                </a:solidFill>
              </a:rPr>
              <a:t>топлоте</a:t>
            </a:r>
            <a:r>
              <a:rPr lang="en-US" altLang="en-US" sz="2200" dirty="0"/>
              <a:t>, </a:t>
            </a:r>
            <a:r>
              <a:rPr lang="sr-Cyrl-CS" altLang="en-US" sz="2200" dirty="0"/>
              <a:t>при</a:t>
            </a:r>
            <a:r>
              <a:rPr lang="en-US" altLang="en-US" sz="2200" dirty="0"/>
              <a:t> </a:t>
            </a:r>
            <a:r>
              <a:rPr lang="sr-Cyrl-CS" altLang="en-US" sz="2200" dirty="0"/>
              <a:t>којој</a:t>
            </a:r>
            <a:r>
              <a:rPr lang="en-US" altLang="en-US" sz="2200" dirty="0"/>
              <a:t> </a:t>
            </a:r>
            <a:r>
              <a:rPr lang="sr-Cyrl-CS" altLang="en-US" sz="2200" dirty="0"/>
              <a:t>се</a:t>
            </a:r>
            <a:r>
              <a:rPr lang="en-US" altLang="en-US" sz="2200" dirty="0"/>
              <a:t> </a:t>
            </a:r>
            <a:r>
              <a:rPr lang="sr-Cyrl-CS" altLang="en-US" sz="2200" u="sng" dirty="0"/>
              <a:t>врши</a:t>
            </a:r>
            <a:r>
              <a:rPr lang="en-US" altLang="en-US" sz="2200" u="sng" dirty="0"/>
              <a:t> </a:t>
            </a:r>
            <a:r>
              <a:rPr lang="sr-Cyrl-CS" altLang="en-US" sz="2200" u="sng" dirty="0"/>
              <a:t>загревање</a:t>
            </a:r>
            <a:r>
              <a:rPr lang="en-US" altLang="en-US" sz="2200" u="sng" dirty="0"/>
              <a:t> </a:t>
            </a:r>
            <a:r>
              <a:rPr lang="sr-Cyrl-CS" altLang="en-US" sz="2200" u="sng" dirty="0"/>
              <a:t>абдомена</a:t>
            </a:r>
            <a:r>
              <a:rPr lang="en-US" altLang="en-US" sz="2200" dirty="0"/>
              <a:t>, </a:t>
            </a:r>
            <a:r>
              <a:rPr lang="sr-Cyrl-CS" altLang="en-US" sz="2200" dirty="0"/>
              <a:t>а</a:t>
            </a:r>
            <a:r>
              <a:rPr lang="en-US" altLang="en-US" sz="2200" dirty="0"/>
              <a:t> </a:t>
            </a:r>
            <a:r>
              <a:rPr lang="sr-Cyrl-CS" altLang="en-US" sz="2200" dirty="0"/>
              <a:t>као</a:t>
            </a:r>
            <a:r>
              <a:rPr lang="en-US" altLang="en-US" sz="2200" dirty="0"/>
              <a:t> </a:t>
            </a:r>
            <a:r>
              <a:rPr lang="sr-Cyrl-CS" altLang="en-US" sz="2200" dirty="0"/>
              <a:t>последица</a:t>
            </a:r>
            <a:r>
              <a:rPr lang="en-US" altLang="en-US" sz="2200" dirty="0"/>
              <a:t> </a:t>
            </a:r>
            <a:r>
              <a:rPr lang="sr-Cyrl-CS" altLang="en-US" sz="2200" dirty="0"/>
              <a:t>се</a:t>
            </a:r>
            <a:r>
              <a:rPr lang="en-US" altLang="en-US" sz="2200" dirty="0"/>
              <a:t> </a:t>
            </a:r>
            <a:r>
              <a:rPr lang="sr-Cyrl-CS" altLang="en-US" sz="2200" dirty="0"/>
              <a:t>јавља</a:t>
            </a:r>
            <a:r>
              <a:rPr lang="en-US" altLang="en-US" sz="2200" dirty="0"/>
              <a:t> </a:t>
            </a:r>
            <a:r>
              <a:rPr lang="sr-Cyrl-CS" altLang="en-US" sz="2200" dirty="0" err="1"/>
              <a:t>вазодилатација</a:t>
            </a:r>
            <a:r>
              <a:rPr lang="en-US" altLang="en-US" sz="2200" dirty="0"/>
              <a:t> </a:t>
            </a:r>
            <a:r>
              <a:rPr lang="sr-Cyrl-CS" altLang="en-US" sz="2200" dirty="0"/>
              <a:t>у</a:t>
            </a:r>
            <a:r>
              <a:rPr lang="en-US" altLang="en-US" sz="2200" dirty="0"/>
              <a:t> </a:t>
            </a:r>
            <a:r>
              <a:rPr lang="sr-Cyrl-CS" altLang="en-US" sz="2200" dirty="0" err="1"/>
              <a:t>дисталним</a:t>
            </a:r>
            <a:r>
              <a:rPr lang="en-US" altLang="en-US" sz="2200" dirty="0"/>
              <a:t> </a:t>
            </a:r>
            <a:r>
              <a:rPr lang="sr-Cyrl-CS" altLang="en-US" sz="2200" dirty="0"/>
              <a:t>деловима</a:t>
            </a:r>
            <a:r>
              <a:rPr lang="en-US" altLang="en-US" sz="2200" dirty="0"/>
              <a:t> </a:t>
            </a:r>
            <a:r>
              <a:rPr lang="sr-Cyrl-CS" altLang="en-US" sz="2200" dirty="0"/>
              <a:t>екстремитета</a:t>
            </a:r>
            <a:r>
              <a:rPr lang="en-US" altLang="en-US" sz="2200" dirty="0"/>
              <a:t>, </a:t>
            </a:r>
            <a:r>
              <a:rPr lang="sr-Cyrl-CS" altLang="en-US" sz="2200" dirty="0"/>
              <a:t>без</a:t>
            </a:r>
            <a:r>
              <a:rPr lang="en-US" altLang="en-US" sz="2200" dirty="0"/>
              <a:t> </a:t>
            </a:r>
            <a:r>
              <a:rPr lang="sr-Cyrl-CS" altLang="en-US" sz="2200" dirty="0"/>
              <a:t>повећања</a:t>
            </a:r>
            <a:r>
              <a:rPr lang="en-US" altLang="en-US" sz="2200" dirty="0"/>
              <a:t> </a:t>
            </a:r>
            <a:r>
              <a:rPr lang="sr-Cyrl-CS" altLang="en-US" sz="2200" dirty="0"/>
              <a:t>метаболичких</a:t>
            </a:r>
            <a:r>
              <a:rPr lang="en-US" altLang="en-US" sz="2200" dirty="0"/>
              <a:t> </a:t>
            </a:r>
            <a:r>
              <a:rPr lang="sr-Cyrl-CS" altLang="en-US" sz="2200" dirty="0"/>
              <a:t>реакција</a:t>
            </a:r>
            <a:r>
              <a:rPr lang="en-US" altLang="en-US" sz="2200" dirty="0"/>
              <a:t>. </a:t>
            </a:r>
            <a:endParaRPr lang="sr-Latn-CS" altLang="en-US" sz="2200" dirty="0"/>
          </a:p>
          <a:p>
            <a:pPr marL="0" indent="0" algn="just" eaLnBrk="1" hangingPunct="1">
              <a:lnSpc>
                <a:spcPct val="80000"/>
              </a:lnSpc>
              <a:buNone/>
            </a:pPr>
            <a:endParaRPr lang="en-US" altLang="en-US" sz="2200" dirty="0"/>
          </a:p>
        </p:txBody>
      </p:sp>
    </p:spTree>
  </p:cSld>
  <p:clrMapOvr>
    <a:masterClrMapping/>
  </p:clrMapOvr>
  <mc:AlternateContent xmlns:mc="http://schemas.openxmlformats.org/markup-compatibility/2006" xmlns:p14="http://schemas.microsoft.com/office/powerpoint/2010/main">
    <mc:Choice Requires="p14">
      <p:transition spd="slow" p14:dur="2000" advTm="18971"/>
    </mc:Choice>
    <mc:Fallback xmlns="">
      <p:transition spd="slow" advTm="18971"/>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570C9D75-AC38-4C25-AB80-826E06FDF5DD}"/>
              </a:ext>
            </a:extLst>
          </p:cNvPr>
          <p:cNvSpPr>
            <a:spLocks noGrp="1" noChangeArrowheads="1"/>
          </p:cNvSpPr>
          <p:nvPr>
            <p:ph type="title"/>
          </p:nvPr>
        </p:nvSpPr>
        <p:spPr>
          <a:xfrm>
            <a:off x="381000" y="0"/>
            <a:ext cx="8229600" cy="838200"/>
          </a:xfrm>
        </p:spPr>
        <p:txBody>
          <a:bodyPr/>
          <a:lstStyle/>
          <a:p>
            <a:pPr eaLnBrk="1" hangingPunct="1"/>
            <a:r>
              <a:rPr lang="sr-Cyrl-CS" altLang="en-US" sz="4000" b="1" u="sng"/>
              <a:t>Реактивна</a:t>
            </a:r>
            <a:r>
              <a:rPr lang="sl-SI" altLang="en-US" sz="4000" b="1" u="sng"/>
              <a:t> </a:t>
            </a:r>
            <a:r>
              <a:rPr lang="sr-Cyrl-CS" altLang="en-US" sz="4000" b="1" u="sng"/>
              <a:t>хиперемија</a:t>
            </a:r>
            <a:endParaRPr lang="en-US" altLang="en-US" sz="4000" b="1" u="sng"/>
          </a:p>
        </p:txBody>
      </p:sp>
      <p:sp>
        <p:nvSpPr>
          <p:cNvPr id="94211" name="Rectangle 3">
            <a:extLst>
              <a:ext uri="{FF2B5EF4-FFF2-40B4-BE49-F238E27FC236}">
                <a16:creationId xmlns:a16="http://schemas.microsoft.com/office/drawing/2014/main" id="{E6FBC8C3-2B94-48FD-8749-3BAE92A4545D}"/>
              </a:ext>
            </a:extLst>
          </p:cNvPr>
          <p:cNvSpPr>
            <a:spLocks noGrp="1" noChangeArrowheads="1"/>
          </p:cNvSpPr>
          <p:nvPr>
            <p:ph idx="1"/>
          </p:nvPr>
        </p:nvSpPr>
        <p:spPr>
          <a:xfrm>
            <a:off x="304800" y="1295400"/>
            <a:ext cx="8458200" cy="4953000"/>
          </a:xfrm>
        </p:spPr>
        <p:txBody>
          <a:bodyPr/>
          <a:lstStyle/>
          <a:p>
            <a:pPr algn="just" eaLnBrk="1" hangingPunct="1">
              <a:lnSpc>
                <a:spcPct val="80000"/>
              </a:lnSpc>
            </a:pPr>
            <a:r>
              <a:rPr lang="sr-Cyrl-CS" altLang="en-US" sz="2800"/>
              <a:t>Настаје</a:t>
            </a:r>
            <a:r>
              <a:rPr lang="sl-SI" altLang="en-US" sz="2800"/>
              <a:t> </a:t>
            </a:r>
            <a:r>
              <a:rPr lang="sr-Cyrl-CS" altLang="en-US" sz="2800"/>
              <a:t>после</a:t>
            </a:r>
            <a:r>
              <a:rPr lang="sl-SI" altLang="en-US" sz="2800"/>
              <a:t> </a:t>
            </a:r>
            <a:r>
              <a:rPr lang="sr-Cyrl-CS" altLang="en-US" sz="2800"/>
              <a:t>отклањања</a:t>
            </a:r>
            <a:r>
              <a:rPr lang="sl-SI" altLang="en-US" sz="2800"/>
              <a:t> </a:t>
            </a:r>
            <a:r>
              <a:rPr lang="sr-Cyrl-CS" altLang="en-US" sz="2800"/>
              <a:t>узрока</a:t>
            </a:r>
            <a:r>
              <a:rPr lang="sl-SI" altLang="en-US" sz="2800"/>
              <a:t> </a:t>
            </a:r>
            <a:r>
              <a:rPr lang="sr-Cyrl-CS" altLang="en-US" sz="2800"/>
              <a:t>који</a:t>
            </a:r>
            <a:r>
              <a:rPr lang="sl-SI" altLang="en-US" sz="2800"/>
              <a:t> </a:t>
            </a:r>
            <a:r>
              <a:rPr lang="sr-Cyrl-CS" altLang="en-US" sz="2800"/>
              <a:t>је</a:t>
            </a:r>
            <a:r>
              <a:rPr lang="sl-SI" altLang="en-US" sz="2800"/>
              <a:t> </a:t>
            </a:r>
            <a:r>
              <a:rPr lang="sr-Cyrl-CS" altLang="en-US" sz="2800"/>
              <a:t>довео</a:t>
            </a:r>
            <a:r>
              <a:rPr lang="sl-SI" altLang="en-US" sz="2800"/>
              <a:t> </a:t>
            </a:r>
            <a:r>
              <a:rPr lang="sr-Cyrl-CS" altLang="en-US" sz="2800"/>
              <a:t>до</a:t>
            </a:r>
            <a:r>
              <a:rPr lang="sl-SI" altLang="en-US" sz="2800"/>
              <a:t>  </a:t>
            </a:r>
            <a:r>
              <a:rPr lang="sr-Cyrl-CS" altLang="en-US" sz="2800"/>
              <a:t>прекида</a:t>
            </a:r>
            <a:r>
              <a:rPr lang="sl-SI" altLang="en-US" sz="2800"/>
              <a:t> </a:t>
            </a:r>
            <a:r>
              <a:rPr lang="sr-Cyrl-CS" altLang="en-US" sz="2800"/>
              <a:t>циркулације</a:t>
            </a:r>
            <a:r>
              <a:rPr lang="sl-SI" altLang="en-US" sz="2800"/>
              <a:t> </a:t>
            </a:r>
            <a:r>
              <a:rPr lang="sr-Cyrl-CS" altLang="en-US" sz="2800"/>
              <a:t>у</a:t>
            </a:r>
            <a:r>
              <a:rPr lang="sl-SI" altLang="en-US" sz="2800"/>
              <a:t> </a:t>
            </a:r>
            <a:r>
              <a:rPr lang="sr-Cyrl-CS" altLang="en-US" sz="2800"/>
              <a:t>одређеном</a:t>
            </a:r>
            <a:r>
              <a:rPr lang="sl-SI" altLang="en-US" sz="2800"/>
              <a:t> </a:t>
            </a:r>
            <a:r>
              <a:rPr lang="sr-Cyrl-CS" altLang="en-US" sz="2800"/>
              <a:t>ткиву</a:t>
            </a:r>
            <a:r>
              <a:rPr lang="sl-SI" altLang="en-US" sz="2800"/>
              <a:t> </a:t>
            </a:r>
            <a:r>
              <a:rPr lang="sr-Cyrl-CS" altLang="en-US" sz="2800"/>
              <a:t>или</a:t>
            </a:r>
            <a:r>
              <a:rPr lang="sl-SI" altLang="en-US" sz="2800"/>
              <a:t> </a:t>
            </a:r>
            <a:r>
              <a:rPr lang="sr-Cyrl-CS" altLang="en-US" sz="2800"/>
              <a:t>органу</a:t>
            </a:r>
            <a:r>
              <a:rPr lang="sl-SI" altLang="en-US" sz="2800"/>
              <a:t>. </a:t>
            </a:r>
          </a:p>
          <a:p>
            <a:pPr algn="just" eaLnBrk="1" hangingPunct="1">
              <a:lnSpc>
                <a:spcPct val="80000"/>
              </a:lnSpc>
            </a:pPr>
            <a:endParaRPr lang="sl-SI" altLang="en-US" sz="2800"/>
          </a:p>
          <a:p>
            <a:pPr algn="just" eaLnBrk="1" hangingPunct="1">
              <a:lnSpc>
                <a:spcPct val="80000"/>
              </a:lnSpc>
            </a:pPr>
            <a:r>
              <a:rPr lang="sr-Cyrl-CS" altLang="en-US" sz="2800"/>
              <a:t>Током</a:t>
            </a:r>
            <a:r>
              <a:rPr lang="sl-SI" altLang="en-US" sz="2800"/>
              <a:t> </a:t>
            </a:r>
            <a:r>
              <a:rPr lang="sr-Cyrl-CS" altLang="en-US" sz="2800"/>
              <a:t>прекида</a:t>
            </a:r>
            <a:r>
              <a:rPr lang="sl-SI" altLang="en-US" sz="2800"/>
              <a:t> </a:t>
            </a:r>
            <a:r>
              <a:rPr lang="sr-Cyrl-CS" altLang="en-US" sz="2800"/>
              <a:t>циркулације</a:t>
            </a:r>
            <a:r>
              <a:rPr lang="sl-SI" altLang="en-US" sz="2800"/>
              <a:t> </a:t>
            </a:r>
            <a:r>
              <a:rPr lang="sr-Cyrl-CS" altLang="en-US" sz="2800"/>
              <a:t>настаје</a:t>
            </a:r>
            <a:r>
              <a:rPr lang="sl-SI" altLang="en-US" sz="2800"/>
              <a:t> </a:t>
            </a:r>
            <a:r>
              <a:rPr lang="sr-Cyrl-CS" altLang="en-US" sz="2800" b="1"/>
              <a:t>хипоксија</a:t>
            </a:r>
            <a:r>
              <a:rPr lang="sl-SI" altLang="en-US" sz="2800"/>
              <a:t> </a:t>
            </a:r>
            <a:r>
              <a:rPr lang="sr-Cyrl-CS" altLang="en-US" sz="2800"/>
              <a:t>и</a:t>
            </a:r>
            <a:r>
              <a:rPr lang="sl-SI" altLang="en-US" sz="2800"/>
              <a:t> </a:t>
            </a:r>
            <a:r>
              <a:rPr lang="sr-Cyrl-CS" altLang="en-US" sz="2800"/>
              <a:t>нагомилавају</a:t>
            </a:r>
            <a:r>
              <a:rPr lang="sl-SI" altLang="en-US" sz="2800"/>
              <a:t> </a:t>
            </a:r>
            <a:r>
              <a:rPr lang="sr-Cyrl-CS" altLang="en-US" sz="2800"/>
              <a:t>се</a:t>
            </a:r>
            <a:r>
              <a:rPr lang="sl-SI" altLang="en-US" sz="2800"/>
              <a:t> </a:t>
            </a:r>
            <a:r>
              <a:rPr lang="sr-Cyrl-CS" altLang="en-US" sz="2800" b="1"/>
              <a:t>кисели</a:t>
            </a:r>
            <a:r>
              <a:rPr lang="sl-SI" altLang="en-US" sz="2800" b="1"/>
              <a:t> </a:t>
            </a:r>
            <a:r>
              <a:rPr lang="sr-Cyrl-CS" altLang="en-US" sz="2800" b="1"/>
              <a:t>метаболичлки</a:t>
            </a:r>
            <a:r>
              <a:rPr lang="sl-SI" altLang="en-US" sz="2800" b="1"/>
              <a:t> </a:t>
            </a:r>
            <a:r>
              <a:rPr lang="sr-Cyrl-CS" altLang="en-US" sz="2800" b="1"/>
              <a:t>продукти</a:t>
            </a:r>
            <a:r>
              <a:rPr lang="sl-SI" altLang="en-US" sz="2800" b="1"/>
              <a:t> </a:t>
            </a:r>
            <a:r>
              <a:rPr lang="sr-Cyrl-CS" altLang="en-US" sz="2800"/>
              <a:t>који</a:t>
            </a:r>
            <a:r>
              <a:rPr lang="sl-SI" altLang="en-US" sz="2800"/>
              <a:t> </a:t>
            </a:r>
            <a:r>
              <a:rPr lang="sr-Cyrl-CS" altLang="en-US" sz="2800"/>
              <a:t>имају</a:t>
            </a:r>
            <a:r>
              <a:rPr lang="sl-SI" altLang="en-US" sz="2800"/>
              <a:t> </a:t>
            </a:r>
            <a:r>
              <a:rPr lang="sr-Cyrl-CS" altLang="en-US" sz="2800"/>
              <a:t>снажно</a:t>
            </a:r>
            <a:r>
              <a:rPr lang="sl-SI" altLang="en-US" sz="2800"/>
              <a:t> </a:t>
            </a:r>
            <a:r>
              <a:rPr lang="sr-Cyrl-CS" altLang="en-US" sz="2800"/>
              <a:t>вазодилататорно</a:t>
            </a:r>
            <a:r>
              <a:rPr lang="sl-SI" altLang="en-US" sz="2800"/>
              <a:t> </a:t>
            </a:r>
            <a:r>
              <a:rPr lang="sr-Cyrl-CS" altLang="en-US" sz="2800"/>
              <a:t>дејство</a:t>
            </a:r>
            <a:r>
              <a:rPr lang="sl-SI" altLang="en-US" sz="2800"/>
              <a:t>. </a:t>
            </a:r>
            <a:r>
              <a:rPr lang="sr-Cyrl-CS" altLang="en-US" sz="2800"/>
              <a:t>Одмах</a:t>
            </a:r>
            <a:r>
              <a:rPr lang="sl-SI" altLang="en-US" sz="2800"/>
              <a:t> </a:t>
            </a:r>
            <a:r>
              <a:rPr lang="sr-Cyrl-CS" altLang="en-US" sz="2800"/>
              <a:t>по</a:t>
            </a:r>
            <a:r>
              <a:rPr lang="sl-SI" altLang="en-US" sz="2800"/>
              <a:t> </a:t>
            </a:r>
            <a:r>
              <a:rPr lang="sr-Cyrl-CS" altLang="en-US" sz="2800"/>
              <a:t>уклањању</a:t>
            </a:r>
            <a:r>
              <a:rPr lang="sl-SI" altLang="en-US" sz="2800"/>
              <a:t> </a:t>
            </a:r>
            <a:r>
              <a:rPr lang="sr-Cyrl-CS" altLang="en-US" sz="2800"/>
              <a:t>узрока&gt;</a:t>
            </a:r>
            <a:r>
              <a:rPr lang="sl-SI" altLang="en-US" sz="2800"/>
              <a:t> </a:t>
            </a:r>
            <a:r>
              <a:rPr lang="sr-Cyrl-CS" altLang="en-US" sz="2800"/>
              <a:t>вазодилатација</a:t>
            </a:r>
            <a:r>
              <a:rPr lang="sl-SI" altLang="en-US" sz="2800"/>
              <a:t> </a:t>
            </a:r>
            <a:r>
              <a:rPr lang="sr-Cyrl-CS" altLang="en-US" sz="2800"/>
              <a:t>артериола</a:t>
            </a:r>
            <a:r>
              <a:rPr lang="sl-SI" altLang="en-US" sz="2800"/>
              <a:t> </a:t>
            </a:r>
            <a:r>
              <a:rPr lang="sr-Cyrl-CS" altLang="en-US" sz="2800"/>
              <a:t>и</a:t>
            </a:r>
            <a:r>
              <a:rPr lang="sl-SI" altLang="en-US" sz="2800"/>
              <a:t> </a:t>
            </a:r>
            <a:r>
              <a:rPr lang="sr-Cyrl-CS" altLang="en-US" sz="2800"/>
              <a:t>капилара</a:t>
            </a:r>
            <a:r>
              <a:rPr lang="sl-SI" altLang="en-US" sz="2800"/>
              <a:t>.</a:t>
            </a:r>
            <a:endParaRPr lang="sl-SI" altLang="en-US" sz="2800" i="1"/>
          </a:p>
          <a:p>
            <a:pPr algn="just" eaLnBrk="1" hangingPunct="1">
              <a:lnSpc>
                <a:spcPct val="80000"/>
              </a:lnSpc>
            </a:pPr>
            <a:endParaRPr lang="sl-SI" altLang="en-US" sz="2800" i="1">
              <a:solidFill>
                <a:srgbClr val="FF3300"/>
              </a:solidFill>
            </a:endParaRPr>
          </a:p>
          <a:p>
            <a:pPr algn="just" eaLnBrk="1" hangingPunct="1">
              <a:lnSpc>
                <a:spcPct val="80000"/>
              </a:lnSpc>
            </a:pPr>
            <a:r>
              <a:rPr lang="sr-Cyrl-CS" altLang="en-US" sz="2800">
                <a:solidFill>
                  <a:srgbClr val="FF3300"/>
                </a:solidFill>
              </a:rPr>
              <a:t>Таква</a:t>
            </a:r>
            <a:r>
              <a:rPr lang="sl-SI" altLang="en-US" sz="2800">
                <a:solidFill>
                  <a:srgbClr val="FF3300"/>
                </a:solidFill>
              </a:rPr>
              <a:t> </a:t>
            </a:r>
            <a:r>
              <a:rPr lang="sr-Cyrl-CS" altLang="en-US" sz="2800">
                <a:solidFill>
                  <a:srgbClr val="FF3300"/>
                </a:solidFill>
              </a:rPr>
              <a:t>реакција</a:t>
            </a:r>
            <a:r>
              <a:rPr lang="sl-SI" altLang="en-US" sz="2800">
                <a:solidFill>
                  <a:srgbClr val="FF3300"/>
                </a:solidFill>
              </a:rPr>
              <a:t> </a:t>
            </a:r>
            <a:r>
              <a:rPr lang="sr-Cyrl-CS" altLang="en-US" sz="2800">
                <a:solidFill>
                  <a:srgbClr val="FF3300"/>
                </a:solidFill>
              </a:rPr>
              <a:t>изостаје</a:t>
            </a:r>
            <a:r>
              <a:rPr lang="sl-SI" altLang="en-US" sz="2800">
                <a:solidFill>
                  <a:srgbClr val="FF3300"/>
                </a:solidFill>
              </a:rPr>
              <a:t> </a:t>
            </a:r>
            <a:r>
              <a:rPr lang="sr-Cyrl-CS" altLang="en-US" sz="2800">
                <a:solidFill>
                  <a:srgbClr val="FF3300"/>
                </a:solidFill>
              </a:rPr>
              <a:t>код</a:t>
            </a:r>
            <a:r>
              <a:rPr lang="sl-SI" altLang="en-US" sz="2800">
                <a:solidFill>
                  <a:srgbClr val="FF3300"/>
                </a:solidFill>
              </a:rPr>
              <a:t> </a:t>
            </a:r>
            <a:r>
              <a:rPr lang="sr-Cyrl-CS" altLang="en-US" sz="2800">
                <a:solidFill>
                  <a:srgbClr val="FF3300"/>
                </a:solidFill>
              </a:rPr>
              <a:t>старијих</a:t>
            </a:r>
            <a:r>
              <a:rPr lang="sl-SI" altLang="en-US" sz="2800">
                <a:solidFill>
                  <a:srgbClr val="FF3300"/>
                </a:solidFill>
              </a:rPr>
              <a:t> </a:t>
            </a:r>
            <a:r>
              <a:rPr lang="sr-Cyrl-CS" altLang="en-US" sz="2800">
                <a:solidFill>
                  <a:srgbClr val="FF3300"/>
                </a:solidFill>
              </a:rPr>
              <a:t>особа</a:t>
            </a:r>
            <a:r>
              <a:rPr lang="sl-SI" altLang="en-US" sz="2800"/>
              <a:t> </a:t>
            </a:r>
            <a:r>
              <a:rPr lang="sr-Cyrl-CS" altLang="en-US" sz="2800"/>
              <a:t>(атеросклеротички</a:t>
            </a:r>
            <a:r>
              <a:rPr lang="sl-SI" altLang="en-US" sz="2800"/>
              <a:t> </a:t>
            </a:r>
            <a:r>
              <a:rPr lang="sr-Cyrl-CS" altLang="en-US" sz="2800"/>
              <a:t>измењени</a:t>
            </a:r>
            <a:r>
              <a:rPr lang="sl-SI" altLang="en-US" sz="2800"/>
              <a:t>  </a:t>
            </a:r>
            <a:r>
              <a:rPr lang="sr-Cyrl-CS" altLang="en-US" sz="2800"/>
              <a:t>артеријски</a:t>
            </a:r>
            <a:r>
              <a:rPr lang="sl-SI" altLang="en-US" sz="2800"/>
              <a:t> </a:t>
            </a:r>
            <a:r>
              <a:rPr lang="sr-Cyrl-CS" altLang="en-US" sz="2800"/>
              <a:t>крвни</a:t>
            </a:r>
            <a:r>
              <a:rPr lang="sl-SI" altLang="en-US" sz="2800"/>
              <a:t> </a:t>
            </a:r>
            <a:r>
              <a:rPr lang="sr-Cyrl-CS" altLang="en-US" sz="2800"/>
              <a:t>судови</a:t>
            </a:r>
            <a:r>
              <a:rPr lang="sl-SI" altLang="en-US" sz="2800"/>
              <a:t> </a:t>
            </a:r>
            <a:r>
              <a:rPr lang="sr-Cyrl-CS" altLang="en-US" sz="2800"/>
              <a:t>крути</a:t>
            </a:r>
            <a:r>
              <a:rPr lang="sl-SI" altLang="en-US" sz="2800"/>
              <a:t> </a:t>
            </a:r>
            <a:r>
              <a:rPr lang="sr-Cyrl-CS" altLang="en-US" sz="2800"/>
              <a:t>и</a:t>
            </a:r>
            <a:r>
              <a:rPr lang="sl-SI" altLang="en-US" sz="2800"/>
              <a:t> </a:t>
            </a:r>
            <a:r>
              <a:rPr lang="sr-Cyrl-CS" altLang="en-US" sz="2800"/>
              <a:t>не</a:t>
            </a:r>
            <a:r>
              <a:rPr lang="sl-SI" altLang="en-US" sz="2800"/>
              <a:t> </a:t>
            </a:r>
            <a:r>
              <a:rPr lang="sr-Cyrl-CS" altLang="en-US" sz="2800"/>
              <a:t>могу</a:t>
            </a:r>
            <a:r>
              <a:rPr lang="sl-SI" altLang="en-US" sz="2800"/>
              <a:t> </a:t>
            </a:r>
            <a:r>
              <a:rPr lang="sr-Cyrl-CS" altLang="en-US" sz="2800"/>
              <a:t>се</a:t>
            </a:r>
            <a:r>
              <a:rPr lang="sl-SI" altLang="en-US" sz="2800"/>
              <a:t> </a:t>
            </a:r>
            <a:r>
              <a:rPr lang="sr-Cyrl-CS" altLang="en-US" sz="2800"/>
              <a:t>дилатирати</a:t>
            </a:r>
            <a:r>
              <a:rPr lang="sl-SI" altLang="en-US" sz="2800"/>
              <a:t>)</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39994"/>
    </mc:Choice>
    <mc:Fallback xmlns="">
      <p:transition spd="slow" advTm="39994"/>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FE2F7B92-7290-4486-BCDA-B20CBC3C04CA}"/>
              </a:ext>
            </a:extLst>
          </p:cNvPr>
          <p:cNvSpPr>
            <a:spLocks noGrp="1" noChangeArrowheads="1"/>
          </p:cNvSpPr>
          <p:nvPr>
            <p:ph type="title"/>
          </p:nvPr>
        </p:nvSpPr>
        <p:spPr>
          <a:xfrm>
            <a:off x="457200" y="228600"/>
            <a:ext cx="8229600" cy="563563"/>
          </a:xfrm>
        </p:spPr>
        <p:txBody>
          <a:bodyPr/>
          <a:lstStyle/>
          <a:p>
            <a:pPr eaLnBrk="1" hangingPunct="1"/>
            <a:r>
              <a:rPr lang="sr-Cyrl-CS" altLang="en-US" sz="3600" b="1"/>
              <a:t>Електротерапија</a:t>
            </a:r>
            <a:endParaRPr lang="en-US" altLang="en-US" sz="3600" b="1"/>
          </a:p>
        </p:txBody>
      </p:sp>
      <p:sp>
        <p:nvSpPr>
          <p:cNvPr id="95235" name="Rectangle 3">
            <a:extLst>
              <a:ext uri="{FF2B5EF4-FFF2-40B4-BE49-F238E27FC236}">
                <a16:creationId xmlns:a16="http://schemas.microsoft.com/office/drawing/2014/main" id="{0A7262FC-06EE-49BF-93DA-199BA3B34C4A}"/>
              </a:ext>
            </a:extLst>
          </p:cNvPr>
          <p:cNvSpPr>
            <a:spLocks noGrp="1" noChangeArrowheads="1"/>
          </p:cNvSpPr>
          <p:nvPr>
            <p:ph idx="1"/>
          </p:nvPr>
        </p:nvSpPr>
        <p:spPr>
          <a:xfrm>
            <a:off x="381000" y="914400"/>
            <a:ext cx="8382000" cy="5943600"/>
          </a:xfrm>
        </p:spPr>
        <p:txBody>
          <a:bodyPr/>
          <a:lstStyle/>
          <a:p>
            <a:pPr algn="just" eaLnBrk="1" hangingPunct="1">
              <a:lnSpc>
                <a:spcPct val="80000"/>
              </a:lnSpc>
            </a:pPr>
            <a:r>
              <a:rPr lang="sr-Cyrl-CS" altLang="en-US" sz="2800" b="1"/>
              <a:t>Галванска</a:t>
            </a:r>
            <a:r>
              <a:rPr lang="sr-Latn-CS" altLang="en-US" sz="2800" b="1"/>
              <a:t> </a:t>
            </a:r>
            <a:r>
              <a:rPr lang="sr-Cyrl-CS" altLang="en-US" sz="2800" b="1"/>
              <a:t>струја</a:t>
            </a:r>
            <a:endParaRPr lang="sr-Latn-CS" altLang="en-US" sz="2800" b="1"/>
          </a:p>
          <a:p>
            <a:pPr lvl="1" algn="just" eaLnBrk="1" hangingPunct="1">
              <a:lnSpc>
                <a:spcPct val="80000"/>
              </a:lnSpc>
            </a:pPr>
            <a:r>
              <a:rPr lang="sr-Cyrl-CS" altLang="en-US" sz="2400" b="1"/>
              <a:t>Стабилна</a:t>
            </a:r>
            <a:r>
              <a:rPr lang="en-US" altLang="en-US" sz="2400" b="1"/>
              <a:t> </a:t>
            </a:r>
            <a:r>
              <a:rPr lang="sr-Cyrl-CS" altLang="en-US" sz="2400" b="1"/>
              <a:t>галванизација</a:t>
            </a:r>
            <a:r>
              <a:rPr lang="en-US" altLang="en-US" sz="2400"/>
              <a:t> </a:t>
            </a:r>
            <a:endParaRPr lang="sr-Latn-CS" altLang="en-US" sz="2400"/>
          </a:p>
          <a:p>
            <a:pPr lvl="1" algn="just" eaLnBrk="1" hangingPunct="1">
              <a:lnSpc>
                <a:spcPct val="80000"/>
              </a:lnSpc>
            </a:pPr>
            <a:r>
              <a:rPr lang="sr-Cyrl-CS" altLang="en-US" sz="2400" b="1"/>
              <a:t>Електрофорезом</a:t>
            </a:r>
            <a:r>
              <a:rPr lang="en-US" altLang="en-US" sz="2400" b="1"/>
              <a:t> </a:t>
            </a:r>
            <a:r>
              <a:rPr lang="sr-Cyrl-CS" altLang="en-US" sz="2400" b="1"/>
              <a:t>лекова</a:t>
            </a:r>
            <a:r>
              <a:rPr lang="en-US" altLang="en-US" sz="2400"/>
              <a:t> (</a:t>
            </a:r>
            <a:r>
              <a:rPr lang="sr-Cyrl-CS" altLang="en-US" sz="2400"/>
              <a:t>хистамин</a:t>
            </a:r>
            <a:r>
              <a:rPr lang="en-US" altLang="en-US" sz="2400"/>
              <a:t>, </a:t>
            </a:r>
            <a:r>
              <a:rPr lang="sr-Cyrl-CS" altLang="en-US" sz="2400"/>
              <a:t>вазодилататори</a:t>
            </a:r>
            <a:r>
              <a:rPr lang="en-US" altLang="en-US" sz="2400"/>
              <a:t>) </a:t>
            </a:r>
            <a:endParaRPr lang="sr-Latn-CS" altLang="en-US" sz="2400"/>
          </a:p>
          <a:p>
            <a:pPr lvl="1" algn="just" eaLnBrk="1" hangingPunct="1">
              <a:lnSpc>
                <a:spcPct val="80000"/>
              </a:lnSpc>
            </a:pPr>
            <a:r>
              <a:rPr lang="sr-Cyrl-CS" altLang="en-US" sz="2400" b="1"/>
              <a:t>Хидроелектричне</a:t>
            </a:r>
            <a:r>
              <a:rPr lang="sr-Latn-CS" altLang="en-US" sz="2400"/>
              <a:t> </a:t>
            </a:r>
            <a:r>
              <a:rPr lang="sr-Cyrl-CS" altLang="en-US" sz="2400"/>
              <a:t>четвороћеличне</a:t>
            </a:r>
            <a:r>
              <a:rPr lang="sr-Latn-CS" altLang="en-US" sz="2400"/>
              <a:t> </a:t>
            </a:r>
            <a:r>
              <a:rPr lang="sr-Cyrl-CS" altLang="en-US" sz="2400"/>
              <a:t>купке</a:t>
            </a:r>
            <a:endParaRPr lang="sr-Latn-CS" altLang="en-US" sz="2400"/>
          </a:p>
          <a:p>
            <a:pPr algn="just" eaLnBrk="1" hangingPunct="1">
              <a:lnSpc>
                <a:spcPct val="80000"/>
              </a:lnSpc>
              <a:buFont typeface="Symbol" panose="05050102010706020507" pitchFamily="18" charset="2"/>
              <a:buChar char=""/>
            </a:pPr>
            <a:r>
              <a:rPr lang="sr-Cyrl-CS" altLang="en-US" sz="2800" b="1"/>
              <a:t>ДДС</a:t>
            </a:r>
            <a:r>
              <a:rPr lang="en-US" altLang="en-US" sz="2800"/>
              <a:t>: </a:t>
            </a:r>
            <a:r>
              <a:rPr lang="sr-Cyrl-CS" altLang="en-US" sz="2800"/>
              <a:t>ДФ</a:t>
            </a:r>
            <a:r>
              <a:rPr lang="en-US" altLang="en-US" sz="2800"/>
              <a:t> (</a:t>
            </a:r>
            <a:r>
              <a:rPr lang="sr-Cyrl-CS" altLang="en-US" sz="2800"/>
              <a:t>симпатиколитички</a:t>
            </a:r>
            <a:r>
              <a:rPr lang="en-US" altLang="en-US" sz="2800"/>
              <a:t>), </a:t>
            </a:r>
            <a:r>
              <a:rPr lang="sr-Cyrl-CS" altLang="en-US" sz="2800"/>
              <a:t>ЦП</a:t>
            </a:r>
            <a:r>
              <a:rPr lang="en-US" altLang="en-US" sz="2800"/>
              <a:t> </a:t>
            </a:r>
            <a:r>
              <a:rPr lang="sr-Cyrl-CS" altLang="en-US" sz="2800"/>
              <a:t>и</a:t>
            </a:r>
            <a:r>
              <a:rPr lang="en-US" altLang="en-US" sz="2800"/>
              <a:t> </a:t>
            </a:r>
            <a:r>
              <a:rPr lang="sr-Cyrl-CS" altLang="en-US" sz="2800"/>
              <a:t>ДФ</a:t>
            </a:r>
            <a:r>
              <a:rPr lang="en-US" altLang="en-US" sz="2800"/>
              <a:t> (</a:t>
            </a:r>
            <a:r>
              <a:rPr lang="sr-Cyrl-CS" altLang="en-US" sz="2800"/>
              <a:t>аналгетски</a:t>
            </a:r>
            <a:r>
              <a:rPr lang="en-US" altLang="en-US" sz="2800"/>
              <a:t>, </a:t>
            </a:r>
            <a:r>
              <a:rPr lang="sr-Cyrl-CS" altLang="en-US" sz="2800"/>
              <a:t>вазодилататорно</a:t>
            </a:r>
            <a:r>
              <a:rPr lang="en-US" altLang="en-US" sz="2800"/>
              <a:t>, </a:t>
            </a:r>
            <a:r>
              <a:rPr lang="sr-Cyrl-CS" altLang="en-US" sz="2800"/>
              <a:t>спазмолитички</a:t>
            </a:r>
            <a:r>
              <a:rPr lang="en-US" altLang="en-US" sz="2800"/>
              <a:t>, </a:t>
            </a:r>
            <a:r>
              <a:rPr lang="sr-Cyrl-CS" altLang="en-US" sz="2800"/>
              <a:t>ресорптивно</a:t>
            </a:r>
            <a:r>
              <a:rPr lang="en-US" altLang="en-US" sz="2800"/>
              <a:t>). </a:t>
            </a:r>
          </a:p>
          <a:p>
            <a:pPr algn="just" eaLnBrk="1" hangingPunct="1">
              <a:lnSpc>
                <a:spcPct val="80000"/>
              </a:lnSpc>
            </a:pPr>
            <a:r>
              <a:rPr lang="sr-Cyrl-CS" altLang="en-US" sz="2800" b="1"/>
              <a:t>Експоненцијалне</a:t>
            </a:r>
            <a:r>
              <a:rPr lang="en-US" altLang="en-US" sz="2800" b="1"/>
              <a:t> </a:t>
            </a:r>
            <a:r>
              <a:rPr lang="sr-Cyrl-CS" altLang="en-US" sz="2800" b="1"/>
              <a:t>струје</a:t>
            </a:r>
            <a:r>
              <a:rPr lang="en-US" altLang="en-US" sz="2800"/>
              <a:t> </a:t>
            </a:r>
            <a:endParaRPr lang="sr-Latn-CS" altLang="en-US" sz="2800"/>
          </a:p>
          <a:p>
            <a:pPr algn="just" eaLnBrk="1" hangingPunct="1">
              <a:lnSpc>
                <a:spcPct val="80000"/>
              </a:lnSpc>
            </a:pPr>
            <a:r>
              <a:rPr lang="sr-Cyrl-CS" altLang="en-US" sz="2800" b="1"/>
              <a:t>Модулисане</a:t>
            </a:r>
            <a:r>
              <a:rPr lang="en-US" altLang="en-US" sz="2800" b="1"/>
              <a:t> </a:t>
            </a:r>
            <a:r>
              <a:rPr lang="sr-Cyrl-CS" altLang="en-US" sz="2800" b="1"/>
              <a:t>струје</a:t>
            </a:r>
            <a:r>
              <a:rPr lang="en-US" altLang="en-US" sz="2800" b="1"/>
              <a:t> </a:t>
            </a:r>
            <a:r>
              <a:rPr lang="en-US" altLang="en-US" sz="2800"/>
              <a:t> </a:t>
            </a:r>
            <a:endParaRPr lang="sr-Latn-CS" altLang="en-US" sz="2800"/>
          </a:p>
          <a:p>
            <a:pPr algn="just" eaLnBrk="1" hangingPunct="1">
              <a:lnSpc>
                <a:spcPct val="80000"/>
              </a:lnSpc>
              <a:buFont typeface="Symbol" panose="05050102010706020507" pitchFamily="18" charset="2"/>
              <a:buChar char=""/>
            </a:pPr>
            <a:r>
              <a:rPr lang="sr-Cyrl-CS" altLang="en-US" sz="2800" b="1"/>
              <a:t>И</a:t>
            </a:r>
            <a:r>
              <a:rPr lang="en-US" altLang="en-US" sz="2800" b="1"/>
              <a:t> </a:t>
            </a:r>
            <a:r>
              <a:rPr lang="sr-Cyrl-CS" altLang="en-US" sz="2800" b="1"/>
              <a:t>Ф</a:t>
            </a:r>
            <a:r>
              <a:rPr lang="en-US" altLang="en-US" sz="2800" b="1"/>
              <a:t> </a:t>
            </a:r>
            <a:r>
              <a:rPr lang="sr-Cyrl-CS" altLang="en-US" sz="2800" b="1"/>
              <a:t>С</a:t>
            </a:r>
            <a:r>
              <a:rPr lang="en-US" altLang="en-US" sz="2800" b="1"/>
              <a:t> </a:t>
            </a:r>
            <a:endParaRPr lang="sr-Latn-CS" altLang="en-US" sz="2800" b="1"/>
          </a:p>
          <a:p>
            <a:pPr lvl="1" algn="just" eaLnBrk="1" hangingPunct="1">
              <a:lnSpc>
                <a:spcPct val="80000"/>
              </a:lnSpc>
              <a:buFont typeface="Symbol" panose="05050102010706020507" pitchFamily="18" charset="2"/>
              <a:buChar char=""/>
            </a:pPr>
            <a:r>
              <a:rPr lang="sr-Cyrl-CS" altLang="en-US" sz="2400"/>
              <a:t>ритмичка</a:t>
            </a:r>
            <a:r>
              <a:rPr lang="en-US" altLang="en-US" sz="2400"/>
              <a:t> </a:t>
            </a:r>
            <a:r>
              <a:rPr lang="sr-Cyrl-CS" altLang="en-US" sz="2400"/>
              <a:t>фреквенција</a:t>
            </a:r>
            <a:r>
              <a:rPr lang="en-US" altLang="en-US" sz="2400"/>
              <a:t> </a:t>
            </a:r>
            <a:r>
              <a:rPr lang="sr-Cyrl-CS" altLang="en-US" sz="2400"/>
              <a:t>од</a:t>
            </a:r>
            <a:r>
              <a:rPr lang="en-US" altLang="en-US" sz="2400"/>
              <a:t> 1 </a:t>
            </a:r>
            <a:r>
              <a:rPr lang="sr-Cyrl-CS" altLang="en-US" sz="2400"/>
              <a:t>до</a:t>
            </a:r>
            <a:r>
              <a:rPr lang="en-US" altLang="en-US" sz="2400"/>
              <a:t> 100 </a:t>
            </a:r>
            <a:r>
              <a:rPr lang="sr-Cyrl-CS" altLang="en-US" sz="2400"/>
              <a:t>Хз</a:t>
            </a:r>
            <a:r>
              <a:rPr lang="en-US" altLang="en-US" sz="2400"/>
              <a:t> </a:t>
            </a:r>
            <a:r>
              <a:rPr lang="sr-Cyrl-CS" altLang="en-US" sz="2400"/>
              <a:t>има</a:t>
            </a:r>
            <a:r>
              <a:rPr lang="en-US" altLang="en-US" sz="2400"/>
              <a:t> </a:t>
            </a:r>
            <a:r>
              <a:rPr lang="sr-Cyrl-CS" altLang="en-US" sz="2400"/>
              <a:t>изразито</a:t>
            </a:r>
            <a:r>
              <a:rPr lang="en-US" altLang="en-US" sz="2400"/>
              <a:t> </a:t>
            </a:r>
            <a:r>
              <a:rPr lang="sr-Cyrl-CS" altLang="en-US" sz="2400"/>
              <a:t>трофичко</a:t>
            </a:r>
            <a:r>
              <a:rPr lang="en-US" altLang="en-US" sz="2400"/>
              <a:t> </a:t>
            </a:r>
            <a:r>
              <a:rPr lang="sr-Cyrl-CS" altLang="en-US" sz="2400"/>
              <a:t>дејство</a:t>
            </a:r>
            <a:r>
              <a:rPr lang="en-US" altLang="en-US" sz="2400"/>
              <a:t>. </a:t>
            </a:r>
            <a:r>
              <a:rPr lang="sr-Cyrl-CS" altLang="en-US" sz="2400"/>
              <a:t>Она</a:t>
            </a:r>
            <a:r>
              <a:rPr lang="en-US" altLang="en-US" sz="2400"/>
              <a:t> </a:t>
            </a:r>
            <a:r>
              <a:rPr lang="sr-Cyrl-CS" altLang="en-US" sz="2400"/>
              <a:t>изазива</a:t>
            </a:r>
            <a:r>
              <a:rPr lang="en-US" altLang="en-US" sz="2400"/>
              <a:t> </a:t>
            </a:r>
            <a:r>
              <a:rPr lang="sr-Cyrl-CS" altLang="en-US" sz="2400"/>
              <a:t>ресорпцију</a:t>
            </a:r>
            <a:r>
              <a:rPr lang="en-US" altLang="en-US" sz="2400"/>
              <a:t> </a:t>
            </a:r>
            <a:r>
              <a:rPr lang="sr-Cyrl-CS" altLang="en-US" sz="2400"/>
              <a:t>патолошких</a:t>
            </a:r>
            <a:r>
              <a:rPr lang="en-US" altLang="en-US" sz="2400"/>
              <a:t> </a:t>
            </a:r>
            <a:r>
              <a:rPr lang="sr-Cyrl-CS" altLang="en-US" sz="2400"/>
              <a:t>продуката</a:t>
            </a:r>
            <a:r>
              <a:rPr lang="en-US" altLang="en-US" sz="2400"/>
              <a:t> </a:t>
            </a:r>
            <a:r>
              <a:rPr lang="sr-Cyrl-CS" altLang="en-US" sz="2400"/>
              <a:t>и</a:t>
            </a:r>
            <a:r>
              <a:rPr lang="en-US" altLang="en-US" sz="2400"/>
              <a:t> </a:t>
            </a:r>
            <a:r>
              <a:rPr lang="sr-Cyrl-CS" altLang="en-US" sz="2400"/>
              <a:t>отока</a:t>
            </a:r>
            <a:r>
              <a:rPr lang="en-US" altLang="en-US" sz="2400"/>
              <a:t>, </a:t>
            </a:r>
            <a:r>
              <a:rPr lang="sr-Cyrl-CS" altLang="en-US" sz="2400"/>
              <a:t>активира</a:t>
            </a:r>
            <a:r>
              <a:rPr lang="en-US" altLang="en-US" sz="2400"/>
              <a:t> </a:t>
            </a:r>
            <a:r>
              <a:rPr lang="sr-Cyrl-CS" altLang="en-US" sz="2400"/>
              <a:t>ћелијске</a:t>
            </a:r>
            <a:r>
              <a:rPr lang="en-US" altLang="en-US" sz="2400"/>
              <a:t> </a:t>
            </a:r>
            <a:r>
              <a:rPr lang="sr-Cyrl-CS" altLang="en-US" sz="2400"/>
              <a:t>функције</a:t>
            </a:r>
            <a:r>
              <a:rPr lang="en-US" altLang="en-US" sz="2400"/>
              <a:t>, </a:t>
            </a:r>
            <a:r>
              <a:rPr lang="sr-Cyrl-CS" altLang="en-US" sz="2400"/>
              <a:t>побољшава</a:t>
            </a:r>
            <a:r>
              <a:rPr lang="en-US" altLang="en-US" sz="2400"/>
              <a:t> </a:t>
            </a:r>
            <a:r>
              <a:rPr lang="sr-Cyrl-CS" altLang="en-US" sz="2400"/>
              <a:t>метаболичке</a:t>
            </a:r>
            <a:r>
              <a:rPr lang="en-US" altLang="en-US" sz="2400"/>
              <a:t> </a:t>
            </a:r>
            <a:r>
              <a:rPr lang="sr-Cyrl-CS" altLang="en-US" sz="2400"/>
              <a:t>процесе</a:t>
            </a:r>
            <a:r>
              <a:rPr lang="en-US" altLang="en-US" sz="2400"/>
              <a:t>. </a:t>
            </a:r>
            <a:endParaRPr lang="sr-Latn-CS" altLang="en-US" sz="2400"/>
          </a:p>
          <a:p>
            <a:pPr lvl="1" algn="just" eaLnBrk="1" hangingPunct="1">
              <a:lnSpc>
                <a:spcPct val="80000"/>
              </a:lnSpc>
              <a:buFont typeface="Symbol" panose="05050102010706020507" pitchFamily="18" charset="2"/>
              <a:buChar char=""/>
            </a:pPr>
            <a:r>
              <a:rPr lang="sr-Cyrl-CS" altLang="en-US" sz="2400"/>
              <a:t>ритмичка</a:t>
            </a:r>
            <a:r>
              <a:rPr lang="en-US" altLang="en-US" sz="2400"/>
              <a:t> </a:t>
            </a:r>
            <a:r>
              <a:rPr lang="sr-Cyrl-CS" altLang="en-US" sz="2400"/>
              <a:t>фреквенција</a:t>
            </a:r>
            <a:r>
              <a:rPr lang="en-US" altLang="en-US" sz="2400"/>
              <a:t> </a:t>
            </a:r>
            <a:r>
              <a:rPr lang="sr-Cyrl-CS" altLang="en-US" sz="2400"/>
              <a:t>од</a:t>
            </a:r>
            <a:r>
              <a:rPr lang="en-US" altLang="en-US" sz="2400"/>
              <a:t> 90 </a:t>
            </a:r>
            <a:r>
              <a:rPr lang="sr-Cyrl-CS" altLang="en-US" sz="2400"/>
              <a:t>до</a:t>
            </a:r>
            <a:r>
              <a:rPr lang="en-US" altLang="en-US" sz="2400"/>
              <a:t> 100 </a:t>
            </a:r>
            <a:r>
              <a:rPr lang="sr-Cyrl-CS" altLang="en-US" sz="2400"/>
              <a:t>Хз</a:t>
            </a:r>
            <a:r>
              <a:rPr lang="en-US" altLang="en-US" sz="2400"/>
              <a:t> </a:t>
            </a:r>
            <a:r>
              <a:rPr lang="sr-Cyrl-CS" altLang="en-US" sz="2400"/>
              <a:t>симпатиколитичко</a:t>
            </a:r>
            <a:r>
              <a:rPr lang="en-US" altLang="en-US" sz="2400"/>
              <a:t> </a:t>
            </a:r>
            <a:r>
              <a:rPr lang="sr-Cyrl-CS" altLang="en-US" sz="2400"/>
              <a:t>и</a:t>
            </a:r>
            <a:r>
              <a:rPr lang="en-US" altLang="en-US" sz="2400"/>
              <a:t> </a:t>
            </a:r>
            <a:r>
              <a:rPr lang="sr-Cyrl-CS" altLang="en-US" sz="2400"/>
              <a:t>аналгетичко</a:t>
            </a:r>
            <a:r>
              <a:rPr lang="en-US" altLang="en-US" sz="2400"/>
              <a:t> </a:t>
            </a:r>
            <a:r>
              <a:rPr lang="sr-Cyrl-CS" altLang="en-US" sz="2400"/>
              <a:t>дејство</a:t>
            </a:r>
            <a:r>
              <a:rPr lang="en-US" altLang="en-US" sz="2400"/>
              <a:t>. </a:t>
            </a:r>
            <a:endParaRPr lang="sr-Latn-CS" altLang="en-US" sz="2400"/>
          </a:p>
          <a:p>
            <a:pPr algn="just" eaLnBrk="1" hangingPunct="1">
              <a:lnSpc>
                <a:spcPct val="80000"/>
              </a:lnSpc>
              <a:buFont typeface="Symbol" panose="05050102010706020507" pitchFamily="18" charset="2"/>
              <a:buChar char=""/>
            </a:pPr>
            <a:r>
              <a:rPr lang="sr-Cyrl-CS" altLang="en-US" sz="2800" b="1"/>
              <a:t>КТД</a:t>
            </a:r>
            <a:r>
              <a:rPr lang="en-US" altLang="en-US" sz="2800"/>
              <a:t> </a:t>
            </a:r>
          </a:p>
        </p:txBody>
      </p:sp>
    </p:spTree>
  </p:cSld>
  <p:clrMapOvr>
    <a:masterClrMapping/>
  </p:clrMapOvr>
  <mc:AlternateContent xmlns:mc="http://schemas.openxmlformats.org/markup-compatibility/2006" xmlns:p14="http://schemas.microsoft.com/office/powerpoint/2010/main">
    <mc:Choice Requires="p14">
      <p:transition spd="slow" p14:dur="2000" advTm="34027"/>
    </mc:Choice>
    <mc:Fallback xmlns="">
      <p:transition spd="slow" advTm="34027"/>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C3584441-ECC3-4DBB-B0FF-479F0B118B99}"/>
              </a:ext>
            </a:extLst>
          </p:cNvPr>
          <p:cNvSpPr>
            <a:spLocks noGrp="1" noChangeArrowheads="1"/>
          </p:cNvSpPr>
          <p:nvPr>
            <p:ph type="title"/>
          </p:nvPr>
        </p:nvSpPr>
        <p:spPr>
          <a:xfrm>
            <a:off x="228600" y="0"/>
            <a:ext cx="8915400" cy="2133600"/>
          </a:xfrm>
        </p:spPr>
        <p:txBody>
          <a:bodyPr/>
          <a:lstStyle/>
          <a:p>
            <a:pPr eaLnBrk="1" hangingPunct="1"/>
            <a:r>
              <a:rPr lang="sr-Cyrl-CS" altLang="en-US" sz="4000" b="1" u="sng">
                <a:solidFill>
                  <a:srgbClr val="FFFF00"/>
                </a:solidFill>
              </a:rPr>
              <a:t>Дијадинамичне</a:t>
            </a:r>
            <a:r>
              <a:rPr lang="en-US" altLang="en-US" sz="4000" b="1" u="sng">
                <a:solidFill>
                  <a:srgbClr val="FFFF00"/>
                </a:solidFill>
              </a:rPr>
              <a:t> </a:t>
            </a:r>
            <a:r>
              <a:rPr lang="sr-Cyrl-CS" altLang="en-US" sz="4000" b="1" u="sng">
                <a:solidFill>
                  <a:srgbClr val="FFFF00"/>
                </a:solidFill>
              </a:rPr>
              <a:t>струје</a:t>
            </a:r>
            <a:r>
              <a:rPr lang="en-US" altLang="en-US" sz="4000"/>
              <a:t> </a:t>
            </a:r>
            <a:r>
              <a:rPr lang="sr-Cyrl-CS" altLang="en-US" sz="4000"/>
              <a:t>се</a:t>
            </a:r>
            <a:r>
              <a:rPr lang="en-US" altLang="en-US" sz="4000"/>
              <a:t> </a:t>
            </a:r>
            <a:r>
              <a:rPr lang="sr-Cyrl-CS" altLang="en-US" sz="4000"/>
              <a:t>користе</a:t>
            </a:r>
            <a:r>
              <a:rPr lang="en-US" altLang="en-US" sz="4000"/>
              <a:t> </a:t>
            </a:r>
            <a:r>
              <a:rPr lang="sr-Cyrl-CS" altLang="en-US" sz="4000"/>
              <a:t>због</a:t>
            </a:r>
            <a:r>
              <a:rPr lang="en-US" altLang="en-US" sz="4000"/>
              <a:t> </a:t>
            </a:r>
            <a:r>
              <a:rPr lang="sr-Cyrl-CS" altLang="en-US" sz="4000"/>
              <a:t>свог</a:t>
            </a:r>
            <a:r>
              <a:rPr lang="en-US" altLang="en-US" sz="4000"/>
              <a:t> </a:t>
            </a:r>
            <a:r>
              <a:rPr lang="sr-Cyrl-CS" altLang="en-US" sz="4000"/>
              <a:t>вазодилататорног,ресорптивног</a:t>
            </a:r>
            <a:r>
              <a:rPr lang="en-US" altLang="en-US" sz="4000"/>
              <a:t> </a:t>
            </a:r>
            <a:r>
              <a:rPr lang="sr-Cyrl-CS" altLang="en-US" sz="4000"/>
              <a:t>и</a:t>
            </a:r>
            <a:r>
              <a:rPr lang="en-US" altLang="en-US" sz="4000"/>
              <a:t> </a:t>
            </a:r>
            <a:r>
              <a:rPr lang="sr-Cyrl-CS" altLang="en-US" sz="4000"/>
              <a:t>аналгетског</a:t>
            </a:r>
            <a:r>
              <a:rPr lang="en-US" altLang="en-US" sz="4000"/>
              <a:t> </a:t>
            </a:r>
            <a:r>
              <a:rPr lang="sr-Cyrl-CS" altLang="en-US" sz="4000"/>
              <a:t>ефекта</a:t>
            </a:r>
            <a:r>
              <a:rPr lang="en-US" altLang="en-US" sz="4000"/>
              <a:t>.</a:t>
            </a:r>
          </a:p>
        </p:txBody>
      </p:sp>
      <p:sp>
        <p:nvSpPr>
          <p:cNvPr id="96259" name="Rectangle 3">
            <a:extLst>
              <a:ext uri="{FF2B5EF4-FFF2-40B4-BE49-F238E27FC236}">
                <a16:creationId xmlns:a16="http://schemas.microsoft.com/office/drawing/2014/main" id="{536F9EBA-3392-49B0-A4D3-CA63E6763E15}"/>
              </a:ext>
            </a:extLst>
          </p:cNvPr>
          <p:cNvSpPr>
            <a:spLocks noGrp="1" noChangeArrowheads="1"/>
          </p:cNvSpPr>
          <p:nvPr>
            <p:ph idx="1"/>
          </p:nvPr>
        </p:nvSpPr>
        <p:spPr>
          <a:xfrm>
            <a:off x="609600" y="2590800"/>
            <a:ext cx="8229600" cy="4267200"/>
          </a:xfrm>
        </p:spPr>
        <p:txBody>
          <a:bodyPr/>
          <a:lstStyle/>
          <a:p>
            <a:pPr eaLnBrk="1" hangingPunct="1">
              <a:lnSpc>
                <a:spcPct val="90000"/>
              </a:lnSpc>
            </a:pPr>
            <a:r>
              <a:rPr lang="sr-Cyrl-CS" altLang="en-US" sz="2800"/>
              <a:t>Углавном</a:t>
            </a:r>
            <a:r>
              <a:rPr lang="en-US" altLang="en-US" sz="2800"/>
              <a:t> </a:t>
            </a:r>
            <a:r>
              <a:rPr lang="sr-Cyrl-CS" altLang="en-US" sz="2800"/>
              <a:t>се</a:t>
            </a:r>
            <a:r>
              <a:rPr lang="en-US" altLang="en-US" sz="2800"/>
              <a:t> </a:t>
            </a:r>
            <a:r>
              <a:rPr lang="sr-Cyrl-CS" altLang="en-US" sz="2800"/>
              <a:t>користе</a:t>
            </a:r>
            <a:r>
              <a:rPr lang="en-US" altLang="en-US" sz="2800"/>
              <a:t> </a:t>
            </a:r>
            <a:r>
              <a:rPr lang="sr-Cyrl-CS" altLang="en-US" sz="2800"/>
              <a:t>модулација</a:t>
            </a:r>
            <a:r>
              <a:rPr lang="en-US" altLang="en-US" sz="2800"/>
              <a:t> </a:t>
            </a:r>
            <a:r>
              <a:rPr lang="sr-Cyrl-CS" altLang="en-US" sz="2800"/>
              <a:t>кратких</a:t>
            </a:r>
            <a:r>
              <a:rPr lang="en-US" altLang="en-US" sz="2800"/>
              <a:t> </a:t>
            </a:r>
            <a:r>
              <a:rPr lang="sr-Cyrl-CS" altLang="en-US" sz="2800"/>
              <a:t>периода</a:t>
            </a:r>
            <a:r>
              <a:rPr lang="en-US" altLang="en-US" sz="2800"/>
              <a:t> (</a:t>
            </a:r>
            <a:r>
              <a:rPr lang="sr-Cyrl-CS" altLang="en-US" sz="2800"/>
              <a:t>ЦП</a:t>
            </a:r>
            <a:r>
              <a:rPr lang="en-US" altLang="en-US" sz="2800"/>
              <a:t>) </a:t>
            </a:r>
            <a:r>
              <a:rPr lang="sr-Cyrl-CS" altLang="en-US" sz="2800"/>
              <a:t>и</a:t>
            </a:r>
            <a:r>
              <a:rPr lang="en-US" altLang="en-US" sz="2800"/>
              <a:t> </a:t>
            </a:r>
            <a:r>
              <a:rPr lang="sr-Cyrl-CS" altLang="en-US" sz="2800"/>
              <a:t>модулација</a:t>
            </a:r>
            <a:r>
              <a:rPr lang="en-US" altLang="en-US" sz="2800"/>
              <a:t> </a:t>
            </a:r>
            <a:r>
              <a:rPr lang="sr-Cyrl-CS" altLang="en-US" sz="2800"/>
              <a:t>дугих</a:t>
            </a:r>
            <a:r>
              <a:rPr lang="en-US" altLang="en-US" sz="2800"/>
              <a:t> </a:t>
            </a:r>
            <a:r>
              <a:rPr lang="sr-Cyrl-CS" altLang="en-US" sz="2800"/>
              <a:t>периода</a:t>
            </a:r>
            <a:r>
              <a:rPr lang="en-US" altLang="en-US" sz="2800"/>
              <a:t> ( </a:t>
            </a:r>
            <a:r>
              <a:rPr lang="sr-Cyrl-CS" altLang="en-US" sz="2800"/>
              <a:t>ЛП</a:t>
            </a:r>
            <a:r>
              <a:rPr lang="en-US" altLang="en-US" sz="2800"/>
              <a:t>). </a:t>
            </a:r>
          </a:p>
          <a:p>
            <a:pPr eaLnBrk="1" hangingPunct="1">
              <a:lnSpc>
                <a:spcPct val="90000"/>
              </a:lnSpc>
            </a:pPr>
            <a:r>
              <a:rPr lang="sr-Cyrl-CS" altLang="en-US" sz="2800"/>
              <a:t>Да</a:t>
            </a:r>
            <a:r>
              <a:rPr lang="en-US" altLang="en-US" sz="2800"/>
              <a:t> </a:t>
            </a:r>
            <a:r>
              <a:rPr lang="sr-Cyrl-CS" altLang="en-US" sz="2800"/>
              <a:t>би</a:t>
            </a:r>
            <a:r>
              <a:rPr lang="en-US" altLang="en-US" sz="2800"/>
              <a:t> </a:t>
            </a:r>
            <a:r>
              <a:rPr lang="sr-Cyrl-CS" altLang="en-US" sz="2800"/>
              <a:t>се</a:t>
            </a:r>
            <a:r>
              <a:rPr lang="en-US" altLang="en-US" sz="2800"/>
              <a:t> </a:t>
            </a:r>
            <a:r>
              <a:rPr lang="sr-Cyrl-CS" altLang="en-US" sz="2800"/>
              <a:t>спречила</a:t>
            </a:r>
            <a:r>
              <a:rPr lang="en-US" altLang="en-US" sz="2800"/>
              <a:t> </a:t>
            </a:r>
            <a:r>
              <a:rPr lang="sr-Cyrl-CS" altLang="en-US" sz="2800"/>
              <a:t>адаптација</a:t>
            </a:r>
            <a:r>
              <a:rPr lang="en-US" altLang="en-US" sz="2800"/>
              <a:t> </a:t>
            </a:r>
            <a:r>
              <a:rPr lang="sr-Cyrl-CS" altLang="en-US" sz="2800"/>
              <a:t>ткива</a:t>
            </a:r>
            <a:r>
              <a:rPr lang="en-US" altLang="en-US" sz="2800"/>
              <a:t>, </a:t>
            </a:r>
            <a:r>
              <a:rPr lang="sr-Cyrl-CS" altLang="en-US" sz="2800"/>
              <a:t>свака</a:t>
            </a:r>
            <a:r>
              <a:rPr lang="en-US" altLang="en-US" sz="2800"/>
              <a:t> </a:t>
            </a:r>
            <a:r>
              <a:rPr lang="sr-Cyrl-CS" altLang="en-US" sz="2800"/>
              <a:t>модулација</a:t>
            </a:r>
            <a:r>
              <a:rPr lang="en-US" altLang="en-US" sz="2800"/>
              <a:t> </a:t>
            </a:r>
            <a:r>
              <a:rPr lang="sr-Cyrl-CS" altLang="en-US" sz="2800"/>
              <a:t>треба</a:t>
            </a:r>
            <a:r>
              <a:rPr lang="en-US" altLang="en-US" sz="2800"/>
              <a:t> </a:t>
            </a:r>
            <a:r>
              <a:rPr lang="sr-Cyrl-CS" altLang="en-US" sz="2800"/>
              <a:t>да</a:t>
            </a:r>
            <a:r>
              <a:rPr lang="en-US" altLang="en-US" sz="2800"/>
              <a:t> </a:t>
            </a:r>
            <a:r>
              <a:rPr lang="sr-Cyrl-CS" altLang="en-US" sz="2800"/>
              <a:t>траје</a:t>
            </a:r>
            <a:r>
              <a:rPr lang="en-US" altLang="en-US" sz="2800"/>
              <a:t> </a:t>
            </a:r>
            <a:r>
              <a:rPr lang="sr-Cyrl-CS" altLang="en-US" sz="2800"/>
              <a:t>одређено</a:t>
            </a:r>
            <a:r>
              <a:rPr lang="en-US" altLang="en-US" sz="2800"/>
              <a:t> </a:t>
            </a:r>
            <a:r>
              <a:rPr lang="sr-Cyrl-CS" altLang="en-US" sz="2800"/>
              <a:t>време</a:t>
            </a:r>
            <a:r>
              <a:rPr lang="en-US" altLang="en-US" sz="2800"/>
              <a:t> (</a:t>
            </a:r>
            <a:r>
              <a:rPr lang="sr-Cyrl-CS" altLang="en-US" sz="2800"/>
              <a:t>ЦП</a:t>
            </a:r>
            <a:r>
              <a:rPr lang="en-US" altLang="en-US" sz="2800"/>
              <a:t> </a:t>
            </a:r>
            <a:r>
              <a:rPr lang="sr-Cyrl-CS" altLang="en-US" sz="2800"/>
              <a:t>и</a:t>
            </a:r>
            <a:r>
              <a:rPr lang="en-US" altLang="en-US" sz="2800"/>
              <a:t> </a:t>
            </a:r>
            <a:r>
              <a:rPr lang="sr-Cyrl-CS" altLang="en-US" sz="2800"/>
              <a:t>ЛП</a:t>
            </a:r>
            <a:r>
              <a:rPr lang="en-US" altLang="en-US" sz="2800"/>
              <a:t> 2-4 </a:t>
            </a:r>
            <a:r>
              <a:rPr lang="sr-Cyrl-CS" altLang="en-US" sz="2800"/>
              <a:t>минута</a:t>
            </a:r>
            <a:r>
              <a:rPr lang="en-US" altLang="en-US" sz="2800"/>
              <a:t>), </a:t>
            </a:r>
            <a:r>
              <a:rPr lang="sr-Cyrl-CS" altLang="en-US" sz="2800"/>
              <a:t>у</a:t>
            </a:r>
            <a:r>
              <a:rPr lang="en-US" altLang="en-US" sz="2800"/>
              <a:t> </a:t>
            </a:r>
            <a:r>
              <a:rPr lang="sr-Cyrl-CS" altLang="en-US" sz="2800"/>
              <a:t>току</a:t>
            </a:r>
            <a:r>
              <a:rPr lang="en-US" altLang="en-US" sz="2800"/>
              <a:t> </a:t>
            </a:r>
            <a:r>
              <a:rPr lang="sr-Cyrl-CS" altLang="en-US" sz="2800"/>
              <a:t>сеансе</a:t>
            </a:r>
            <a:r>
              <a:rPr lang="en-US" altLang="en-US" sz="2800"/>
              <a:t> </a:t>
            </a:r>
            <a:r>
              <a:rPr lang="sr-Cyrl-CS" altLang="en-US" sz="2800"/>
              <a:t>препоручује</a:t>
            </a:r>
            <a:r>
              <a:rPr lang="en-US" altLang="en-US" sz="2800"/>
              <a:t> </a:t>
            </a:r>
            <a:r>
              <a:rPr lang="sr-Cyrl-CS" altLang="en-US" sz="2800"/>
              <a:t>се</a:t>
            </a:r>
            <a:r>
              <a:rPr lang="en-US" altLang="en-US" sz="2800"/>
              <a:t> </a:t>
            </a:r>
            <a:r>
              <a:rPr lang="sr-Cyrl-CS" altLang="en-US" sz="2800"/>
              <a:t>промена</a:t>
            </a:r>
            <a:r>
              <a:rPr lang="en-US" altLang="en-US" sz="2800"/>
              <a:t> </a:t>
            </a:r>
            <a:r>
              <a:rPr lang="sr-Cyrl-CS" altLang="en-US" sz="2800"/>
              <a:t>поларитета</a:t>
            </a:r>
            <a:r>
              <a:rPr lang="en-US" altLang="en-US" sz="2800"/>
              <a:t> </a:t>
            </a:r>
            <a:r>
              <a:rPr lang="sr-Cyrl-CS" altLang="en-US" sz="2800"/>
              <a:t>електрода</a:t>
            </a:r>
            <a:r>
              <a:rPr lang="en-US" altLang="en-US" sz="2800"/>
              <a:t>. </a:t>
            </a:r>
            <a:r>
              <a:rPr lang="sr-Cyrl-CS" altLang="en-US" sz="2800"/>
              <a:t>У</a:t>
            </a:r>
            <a:r>
              <a:rPr lang="en-US" altLang="en-US" sz="2800"/>
              <a:t> </a:t>
            </a:r>
            <a:r>
              <a:rPr lang="sr-Cyrl-CS" altLang="en-US" sz="2800"/>
              <a:t>том</a:t>
            </a:r>
            <a:r>
              <a:rPr lang="en-US" altLang="en-US" sz="2800"/>
              <a:t> </a:t>
            </a:r>
            <a:r>
              <a:rPr lang="sr-Cyrl-CS" altLang="en-US" sz="2800"/>
              <a:t>слушају</a:t>
            </a:r>
            <a:r>
              <a:rPr lang="en-US" altLang="en-US" sz="2800"/>
              <a:t> </a:t>
            </a:r>
            <a:r>
              <a:rPr lang="sr-Cyrl-CS" altLang="en-US" sz="2800"/>
              <a:t>сваки</a:t>
            </a:r>
            <a:r>
              <a:rPr lang="en-US" altLang="en-US" sz="2800"/>
              <a:t> </a:t>
            </a:r>
            <a:r>
              <a:rPr lang="sr-Cyrl-CS" altLang="en-US" sz="2800"/>
              <a:t>облик</a:t>
            </a:r>
            <a:r>
              <a:rPr lang="en-US" altLang="en-US" sz="2800"/>
              <a:t> </a:t>
            </a:r>
            <a:r>
              <a:rPr lang="sr-Cyrl-CS" altLang="en-US" sz="2800"/>
              <a:t>и</a:t>
            </a:r>
            <a:r>
              <a:rPr lang="en-US" altLang="en-US" sz="2800"/>
              <a:t> </a:t>
            </a:r>
            <a:r>
              <a:rPr lang="sr-Cyrl-CS" altLang="en-US" sz="2800"/>
              <a:t>модулација</a:t>
            </a:r>
            <a:r>
              <a:rPr lang="en-US" altLang="en-US" sz="2800"/>
              <a:t> </a:t>
            </a:r>
            <a:r>
              <a:rPr lang="sr-Cyrl-CS" altLang="en-US" sz="2800"/>
              <a:t>треба</a:t>
            </a:r>
            <a:r>
              <a:rPr lang="en-US" altLang="en-US" sz="2800"/>
              <a:t> </a:t>
            </a:r>
            <a:r>
              <a:rPr lang="sr-Cyrl-CS" altLang="en-US" sz="2800"/>
              <a:t>да</a:t>
            </a:r>
            <a:r>
              <a:rPr lang="en-US" altLang="en-US" sz="2800"/>
              <a:t> </a:t>
            </a:r>
            <a:r>
              <a:rPr lang="sr-Cyrl-CS" altLang="en-US" sz="2800"/>
              <a:t>трају</a:t>
            </a:r>
            <a:r>
              <a:rPr lang="en-US" altLang="en-US" sz="2800"/>
              <a:t> </a:t>
            </a:r>
            <a:r>
              <a:rPr lang="sr-Cyrl-CS" altLang="en-US" sz="2800"/>
              <a:t>двоструко</a:t>
            </a:r>
            <a:r>
              <a:rPr lang="en-US" altLang="en-US" sz="2800"/>
              <a:t> </a:t>
            </a:r>
            <a:r>
              <a:rPr lang="sr-Cyrl-CS" altLang="en-US" sz="2800"/>
              <a:t>више</a:t>
            </a:r>
            <a:r>
              <a:rPr lang="en-US" altLang="en-US" sz="2800"/>
              <a:t>. </a:t>
            </a:r>
          </a:p>
          <a:p>
            <a:pPr eaLnBrk="1" hangingPunct="1">
              <a:lnSpc>
                <a:spcPct val="90000"/>
              </a:lnSpc>
            </a:pPr>
            <a:r>
              <a:rPr lang="sr-Cyrl-CS" altLang="en-US" sz="2800"/>
              <a:t>Трајање</a:t>
            </a:r>
            <a:r>
              <a:rPr lang="en-US" altLang="en-US" sz="2800"/>
              <a:t> </a:t>
            </a:r>
            <a:r>
              <a:rPr lang="sr-Cyrl-CS" altLang="en-US" sz="2800"/>
              <a:t>једне</a:t>
            </a:r>
            <a:r>
              <a:rPr lang="en-US" altLang="en-US" sz="2800"/>
              <a:t> </a:t>
            </a:r>
            <a:r>
              <a:rPr lang="sr-Cyrl-CS" altLang="en-US" sz="2800"/>
              <a:t>сеансе</a:t>
            </a:r>
            <a:r>
              <a:rPr lang="en-US" altLang="en-US" sz="2800"/>
              <a:t> </a:t>
            </a:r>
            <a:r>
              <a:rPr lang="sr-Cyrl-CS" altLang="en-US" sz="2800"/>
              <a:t>је до</a:t>
            </a:r>
            <a:r>
              <a:rPr lang="en-US" altLang="en-US" sz="2800"/>
              <a:t> 12 </a:t>
            </a:r>
            <a:r>
              <a:rPr lang="sr-Cyrl-CS" altLang="en-US" sz="2800"/>
              <a:t>минута</a:t>
            </a:r>
            <a:r>
              <a:rPr lang="en-US" altLang="en-US" sz="2800"/>
              <a:t>, </a:t>
            </a:r>
            <a:r>
              <a:rPr lang="sr-Cyrl-CS" altLang="en-US" sz="2800"/>
              <a:t>а</a:t>
            </a:r>
            <a:r>
              <a:rPr lang="en-US" altLang="en-US" sz="2800"/>
              <a:t> </a:t>
            </a:r>
            <a:r>
              <a:rPr lang="sr-Cyrl-CS" altLang="en-US" sz="2800"/>
              <a:t>једна</a:t>
            </a:r>
            <a:r>
              <a:rPr lang="en-US" altLang="en-US" sz="2800"/>
              <a:t> </a:t>
            </a:r>
            <a:r>
              <a:rPr lang="sr-Cyrl-CS" altLang="en-US" sz="2800"/>
              <a:t>серија</a:t>
            </a:r>
            <a:r>
              <a:rPr lang="en-US" altLang="en-US" sz="2800"/>
              <a:t> </a:t>
            </a:r>
            <a:r>
              <a:rPr lang="sr-Cyrl-CS" altLang="en-US" sz="2800"/>
              <a:t>лечења</a:t>
            </a:r>
            <a:r>
              <a:rPr lang="en-US" altLang="en-US" sz="2800"/>
              <a:t> </a:t>
            </a:r>
            <a:r>
              <a:rPr lang="sr-Cyrl-CS" altLang="en-US" sz="2800"/>
              <a:t>се</a:t>
            </a:r>
            <a:r>
              <a:rPr lang="en-US" altLang="en-US" sz="2800"/>
              <a:t> </a:t>
            </a:r>
            <a:r>
              <a:rPr lang="sr-Cyrl-CS" altLang="en-US" sz="2800"/>
              <a:t>састоји</a:t>
            </a:r>
            <a:r>
              <a:rPr lang="en-US" altLang="en-US" sz="2800"/>
              <a:t> </a:t>
            </a:r>
            <a:r>
              <a:rPr lang="sr-Cyrl-CS" altLang="en-US" sz="2800"/>
              <a:t>од</a:t>
            </a:r>
            <a:r>
              <a:rPr lang="en-US" altLang="en-US" sz="2800"/>
              <a:t> </a:t>
            </a:r>
            <a:r>
              <a:rPr lang="sr-Cyrl-CS" altLang="en-US" sz="2800"/>
              <a:t>7</a:t>
            </a:r>
            <a:r>
              <a:rPr lang="en-US" altLang="en-US" sz="2800"/>
              <a:t> </a:t>
            </a:r>
            <a:r>
              <a:rPr lang="sr-Cyrl-CS" altLang="en-US" sz="2800"/>
              <a:t>сеанси</a:t>
            </a:r>
            <a:r>
              <a:rPr lang="en-US" altLang="en-US" sz="2800"/>
              <a:t>.</a:t>
            </a:r>
          </a:p>
        </p:txBody>
      </p:sp>
    </p:spTree>
  </p:cSld>
  <p:clrMapOvr>
    <a:masterClrMapping/>
  </p:clrMapOvr>
  <mc:AlternateContent xmlns:mc="http://schemas.openxmlformats.org/markup-compatibility/2006" xmlns:p14="http://schemas.microsoft.com/office/powerpoint/2010/main">
    <mc:Choice Requires="p14">
      <p:transition spd="slow" p14:dur="2000" advTm="4700"/>
    </mc:Choice>
    <mc:Fallback xmlns="">
      <p:transition spd="slow" advTm="47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394A4A2E-6A42-4246-931D-F19E608A877C}"/>
              </a:ext>
            </a:extLst>
          </p:cNvPr>
          <p:cNvSpPr>
            <a:spLocks noGrp="1" noChangeArrowheads="1"/>
          </p:cNvSpPr>
          <p:nvPr>
            <p:ph type="title"/>
          </p:nvPr>
        </p:nvSpPr>
        <p:spPr/>
        <p:txBody>
          <a:bodyPr/>
          <a:lstStyle/>
          <a:p>
            <a:pPr eaLnBrk="1" hangingPunct="1"/>
            <a:r>
              <a:rPr lang="sr-Cyrl-CS" altLang="en-US" sz="4000"/>
              <a:t>ИФС</a:t>
            </a:r>
            <a:r>
              <a:rPr lang="en-GB" altLang="en-US" sz="4000"/>
              <a:t> (</a:t>
            </a:r>
            <a:r>
              <a:rPr lang="en-US" altLang="en-US" sz="4000"/>
              <a:t>1 - 100 </a:t>
            </a:r>
            <a:r>
              <a:rPr lang="sr-Cyrl-CS" altLang="en-US" sz="4000"/>
              <a:t>Хз</a:t>
            </a:r>
            <a:r>
              <a:rPr lang="en-US" altLang="en-US" sz="4000"/>
              <a:t> )- </a:t>
            </a:r>
            <a:r>
              <a:rPr lang="sr-Cyrl-CS" altLang="en-US" sz="4000"/>
              <a:t>за</a:t>
            </a:r>
            <a:r>
              <a:rPr lang="en-US" altLang="en-US" sz="4000"/>
              <a:t> </a:t>
            </a:r>
            <a:r>
              <a:rPr lang="sr-Cyrl-CS" altLang="en-US" sz="4000"/>
              <a:t>побољшање</a:t>
            </a:r>
            <a:r>
              <a:rPr lang="en-US" altLang="en-US" sz="4000"/>
              <a:t> </a:t>
            </a:r>
            <a:r>
              <a:rPr lang="sr-Cyrl-CS" altLang="en-US" sz="4000"/>
              <a:t>циркулације</a:t>
            </a:r>
            <a:r>
              <a:rPr lang="en-US" altLang="en-US" sz="4000"/>
              <a:t> </a:t>
            </a:r>
          </a:p>
        </p:txBody>
      </p:sp>
      <p:sp>
        <p:nvSpPr>
          <p:cNvPr id="97283" name="Rectangle 3">
            <a:extLst>
              <a:ext uri="{FF2B5EF4-FFF2-40B4-BE49-F238E27FC236}">
                <a16:creationId xmlns:a16="http://schemas.microsoft.com/office/drawing/2014/main" id="{10D3A1C5-B7E1-4D27-BF3B-4A08632C7994}"/>
              </a:ext>
            </a:extLst>
          </p:cNvPr>
          <p:cNvSpPr>
            <a:spLocks noGrp="1" noChangeArrowheads="1"/>
          </p:cNvSpPr>
          <p:nvPr>
            <p:ph idx="1"/>
          </p:nvPr>
        </p:nvSpPr>
        <p:spPr>
          <a:xfrm>
            <a:off x="914400" y="1600200"/>
            <a:ext cx="8229600" cy="5257800"/>
          </a:xfrm>
        </p:spPr>
        <p:txBody>
          <a:bodyPr/>
          <a:lstStyle/>
          <a:p>
            <a:pPr eaLnBrk="1" hangingPunct="1"/>
            <a:r>
              <a:rPr lang="sr-Cyrl-CS" altLang="en-US"/>
              <a:t>изазивају</a:t>
            </a:r>
            <a:r>
              <a:rPr lang="en-US" altLang="en-US"/>
              <a:t> </a:t>
            </a:r>
            <a:r>
              <a:rPr lang="sr-Cyrl-CS" altLang="en-US"/>
              <a:t>дилатацију</a:t>
            </a:r>
            <a:r>
              <a:rPr lang="en-US" altLang="en-US"/>
              <a:t> </a:t>
            </a:r>
            <a:r>
              <a:rPr lang="sr-Cyrl-CS" altLang="en-US"/>
              <a:t>артериола</a:t>
            </a:r>
            <a:r>
              <a:rPr lang="en-US" altLang="en-US"/>
              <a:t> </a:t>
            </a:r>
            <a:r>
              <a:rPr lang="sr-Cyrl-CS" altLang="en-US"/>
              <a:t>и</a:t>
            </a:r>
            <a:r>
              <a:rPr lang="en-US" altLang="en-US"/>
              <a:t> </a:t>
            </a:r>
            <a:r>
              <a:rPr lang="sr-Cyrl-CS" altLang="en-US"/>
              <a:t>капилара</a:t>
            </a:r>
            <a:r>
              <a:rPr lang="en-US" altLang="en-US"/>
              <a:t> </a:t>
            </a:r>
          </a:p>
          <a:p>
            <a:pPr eaLnBrk="1" hangingPunct="1"/>
            <a:endParaRPr lang="en-US" altLang="en-US"/>
          </a:p>
          <a:p>
            <a:pPr eaLnBrk="1" hangingPunct="1"/>
            <a:r>
              <a:rPr lang="sr-Cyrl-CS" altLang="en-US"/>
              <a:t>повећавају</a:t>
            </a:r>
            <a:r>
              <a:rPr lang="en-US" altLang="en-US"/>
              <a:t> </a:t>
            </a:r>
            <a:r>
              <a:rPr lang="sr-Cyrl-CS" altLang="en-US"/>
              <a:t>циркулацију</a:t>
            </a:r>
            <a:r>
              <a:rPr lang="en-US" altLang="en-US"/>
              <a:t> </a:t>
            </a:r>
            <a:r>
              <a:rPr lang="sr-Cyrl-CS" altLang="en-US"/>
              <a:t>крви</a:t>
            </a:r>
            <a:r>
              <a:rPr lang="en-US" altLang="en-US"/>
              <a:t> </a:t>
            </a:r>
            <a:r>
              <a:rPr lang="sr-Cyrl-CS" altLang="en-US"/>
              <a:t>и</a:t>
            </a:r>
            <a:r>
              <a:rPr lang="en-US" altLang="en-US"/>
              <a:t> </a:t>
            </a:r>
            <a:r>
              <a:rPr lang="sr-Cyrl-CS" altLang="en-US"/>
              <a:t>лимфе</a:t>
            </a:r>
            <a:r>
              <a:rPr lang="en-US" altLang="en-US"/>
              <a:t> </a:t>
            </a:r>
          </a:p>
          <a:p>
            <a:pPr eaLnBrk="1" hangingPunct="1"/>
            <a:endParaRPr lang="en-US" altLang="en-US"/>
          </a:p>
          <a:p>
            <a:pPr eaLnBrk="1" hangingPunct="1"/>
            <a:r>
              <a:rPr lang="sr-Cyrl-CS" altLang="en-US"/>
              <a:t>делују</a:t>
            </a:r>
            <a:r>
              <a:rPr lang="en-US" altLang="en-US"/>
              <a:t> </a:t>
            </a:r>
            <a:r>
              <a:rPr lang="sr-Cyrl-CS" altLang="en-US"/>
              <a:t>на</a:t>
            </a:r>
            <a:r>
              <a:rPr lang="en-US" altLang="en-US"/>
              <a:t> </a:t>
            </a:r>
            <a:r>
              <a:rPr lang="sr-Cyrl-CS" altLang="en-US"/>
              <a:t>симпатикус</a:t>
            </a:r>
            <a:r>
              <a:rPr lang="en-US" altLang="en-US"/>
              <a:t>  </a:t>
            </a:r>
          </a:p>
          <a:p>
            <a:pPr eaLnBrk="1" hangingPunct="1"/>
            <a:endParaRPr lang="en-US" altLang="en-US"/>
          </a:p>
          <a:p>
            <a:pPr eaLnBrk="1" hangingPunct="1"/>
            <a:r>
              <a:rPr lang="sr-Cyrl-CS" altLang="en-US"/>
              <a:t>ослобађају</a:t>
            </a:r>
            <a:r>
              <a:rPr lang="en-US" altLang="en-US"/>
              <a:t> </a:t>
            </a:r>
            <a:r>
              <a:rPr lang="sr-Cyrl-CS" altLang="en-US"/>
              <a:t>вазоактивне</a:t>
            </a:r>
            <a:r>
              <a:rPr lang="en-US" altLang="en-US"/>
              <a:t> </a:t>
            </a:r>
            <a:r>
              <a:rPr lang="sr-Cyrl-CS" altLang="en-US"/>
              <a:t>материје</a:t>
            </a:r>
            <a:r>
              <a:rPr lang="en-US" altLang="en-US"/>
              <a:t> </a:t>
            </a:r>
          </a:p>
        </p:txBody>
      </p:sp>
    </p:spTree>
  </p:cSld>
  <p:clrMapOvr>
    <a:masterClrMapping/>
  </p:clrMapOvr>
  <mc:AlternateContent xmlns:mc="http://schemas.openxmlformats.org/markup-compatibility/2006" xmlns:p14="http://schemas.microsoft.com/office/powerpoint/2010/main">
    <mc:Choice Requires="p14">
      <p:transition spd="slow" p14:dur="2000" advTm="1774"/>
    </mc:Choice>
    <mc:Fallback xmlns="">
      <p:transition spd="slow" advTm="1774"/>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85918FB0-D9A0-4D60-A538-A7F241D02EE9}"/>
              </a:ext>
            </a:extLst>
          </p:cNvPr>
          <p:cNvSpPr>
            <a:spLocks noGrp="1" noChangeArrowheads="1"/>
          </p:cNvSpPr>
          <p:nvPr>
            <p:ph type="title"/>
          </p:nvPr>
        </p:nvSpPr>
        <p:spPr>
          <a:xfrm>
            <a:off x="457200" y="0"/>
            <a:ext cx="8229600" cy="487363"/>
          </a:xfrm>
        </p:spPr>
        <p:txBody>
          <a:bodyPr/>
          <a:lstStyle/>
          <a:p>
            <a:pPr eaLnBrk="1" hangingPunct="1"/>
            <a:r>
              <a:rPr lang="sr-Cyrl-CS" altLang="en-US" sz="3600" b="1"/>
              <a:t>Фототерапија</a:t>
            </a:r>
            <a:endParaRPr lang="en-US" altLang="en-US" sz="3600" b="1"/>
          </a:p>
        </p:txBody>
      </p:sp>
      <p:sp>
        <p:nvSpPr>
          <p:cNvPr id="98307" name="Rectangle 3">
            <a:extLst>
              <a:ext uri="{FF2B5EF4-FFF2-40B4-BE49-F238E27FC236}">
                <a16:creationId xmlns:a16="http://schemas.microsoft.com/office/drawing/2014/main" id="{6E4EA136-7590-4CB4-BD0C-82213F4B75B8}"/>
              </a:ext>
            </a:extLst>
          </p:cNvPr>
          <p:cNvSpPr>
            <a:spLocks noGrp="1" noChangeArrowheads="1"/>
          </p:cNvSpPr>
          <p:nvPr>
            <p:ph idx="1"/>
          </p:nvPr>
        </p:nvSpPr>
        <p:spPr>
          <a:xfrm>
            <a:off x="0" y="914400"/>
            <a:ext cx="8991600" cy="5943600"/>
          </a:xfrm>
        </p:spPr>
        <p:txBody>
          <a:bodyPr/>
          <a:lstStyle/>
          <a:p>
            <a:pPr marL="381000" indent="-381000" algn="just" eaLnBrk="1" hangingPunct="1">
              <a:lnSpc>
                <a:spcPct val="80000"/>
              </a:lnSpc>
              <a:buFontTx/>
              <a:buAutoNum type="arabicPeriod"/>
            </a:pPr>
            <a:r>
              <a:rPr lang="sr-Cyrl-CS" altLang="en-US" sz="2400" b="1"/>
              <a:t>УВ</a:t>
            </a:r>
            <a:r>
              <a:rPr lang="en-US" altLang="en-US" sz="2400" b="1"/>
              <a:t> </a:t>
            </a:r>
            <a:r>
              <a:rPr lang="sr-Cyrl-CS" altLang="en-US" sz="2400" b="1"/>
              <a:t>зраци</a:t>
            </a:r>
            <a:r>
              <a:rPr lang="en-US" altLang="en-US" sz="2400" b="1"/>
              <a:t> </a:t>
            </a:r>
            <a:r>
              <a:rPr lang="sr-Cyrl-CS" altLang="en-US" sz="2400"/>
              <a:t>локално</a:t>
            </a:r>
            <a:r>
              <a:rPr lang="en-US" altLang="en-US" sz="2400"/>
              <a:t> </a:t>
            </a:r>
            <a:r>
              <a:rPr lang="sr-Cyrl-CS" altLang="en-US" sz="2400"/>
              <a:t>изазивају</a:t>
            </a:r>
            <a:r>
              <a:rPr lang="en-US" altLang="en-US" sz="2400"/>
              <a:t> </a:t>
            </a:r>
            <a:r>
              <a:rPr lang="sr-Cyrl-CS" altLang="en-US" sz="2400"/>
              <a:t>еритем.</a:t>
            </a:r>
            <a:r>
              <a:rPr lang="en-US" altLang="en-US" sz="2400"/>
              <a:t> </a:t>
            </a:r>
            <a:r>
              <a:rPr lang="sr-Cyrl-CS" altLang="en-US" sz="2400"/>
              <a:t>Рефлексно</a:t>
            </a:r>
            <a:r>
              <a:rPr lang="en-US" altLang="en-US" sz="2400"/>
              <a:t> </a:t>
            </a:r>
            <a:r>
              <a:rPr lang="sr-Cyrl-CS" altLang="en-US" sz="2400"/>
              <a:t>на</a:t>
            </a:r>
            <a:r>
              <a:rPr lang="en-US" altLang="en-US" sz="2400"/>
              <a:t> </a:t>
            </a:r>
            <a:r>
              <a:rPr lang="sr-Cyrl-CS" altLang="en-US" sz="2400"/>
              <a:t>удаљене</a:t>
            </a:r>
            <a:r>
              <a:rPr lang="en-US" altLang="en-US" sz="2400"/>
              <a:t> </a:t>
            </a:r>
            <a:r>
              <a:rPr lang="sr-Cyrl-CS" altLang="en-US" sz="2400"/>
              <a:t>органе</a:t>
            </a:r>
            <a:r>
              <a:rPr lang="en-US" altLang="en-US" sz="2400"/>
              <a:t> </a:t>
            </a:r>
            <a:r>
              <a:rPr lang="sr-Cyrl-CS" altLang="en-US" sz="2400"/>
              <a:t>и</a:t>
            </a:r>
            <a:r>
              <a:rPr lang="en-US" altLang="en-US" sz="2400"/>
              <a:t> </a:t>
            </a:r>
            <a:r>
              <a:rPr lang="sr-Cyrl-CS" altLang="en-US" sz="2400"/>
              <a:t>ткива</a:t>
            </a:r>
            <a:r>
              <a:rPr lang="en-US" altLang="en-US" sz="2400"/>
              <a:t>, </a:t>
            </a:r>
            <a:r>
              <a:rPr lang="sr-Cyrl-CS" altLang="en-US" sz="2400"/>
              <a:t>путем</a:t>
            </a:r>
            <a:r>
              <a:rPr lang="en-US" altLang="en-US" sz="2400"/>
              <a:t> </a:t>
            </a:r>
            <a:r>
              <a:rPr lang="sr-Cyrl-CS" altLang="en-US" sz="2400"/>
              <a:t>кутивисцералних</a:t>
            </a:r>
            <a:r>
              <a:rPr lang="en-US" altLang="en-US" sz="2400"/>
              <a:t> </a:t>
            </a:r>
            <a:r>
              <a:rPr lang="sr-Cyrl-CS" altLang="en-US" sz="2400"/>
              <a:t>рефлекса</a:t>
            </a:r>
            <a:r>
              <a:rPr lang="en-US" altLang="en-US" sz="2400"/>
              <a:t> </a:t>
            </a:r>
            <a:r>
              <a:rPr lang="sr-Cyrl-CS" altLang="en-US" sz="2400"/>
              <a:t>и</a:t>
            </a:r>
            <a:r>
              <a:rPr lang="en-US" altLang="en-US" sz="2400"/>
              <a:t> </a:t>
            </a:r>
            <a:r>
              <a:rPr lang="sr-Cyrl-CS" altLang="en-US" sz="2400"/>
              <a:t>индиректно</a:t>
            </a:r>
            <a:r>
              <a:rPr lang="en-US" altLang="en-US" sz="2400"/>
              <a:t> </a:t>
            </a:r>
            <a:r>
              <a:rPr lang="sr-Cyrl-CS" altLang="en-US" sz="2400"/>
              <a:t>изазивајући</a:t>
            </a:r>
            <a:r>
              <a:rPr lang="en-US" altLang="en-US" sz="2400"/>
              <a:t>: </a:t>
            </a:r>
            <a:r>
              <a:rPr lang="sr-Cyrl-CS" altLang="en-US" sz="2400"/>
              <a:t>ослобађање</a:t>
            </a:r>
            <a:r>
              <a:rPr lang="en-US" altLang="en-US" sz="2400"/>
              <a:t> </a:t>
            </a:r>
            <a:r>
              <a:rPr lang="sr-Cyrl-CS" altLang="en-US" sz="2400"/>
              <a:t>хистамина</a:t>
            </a:r>
            <a:r>
              <a:rPr lang="en-US" altLang="en-US" sz="2400"/>
              <a:t>, </a:t>
            </a:r>
            <a:r>
              <a:rPr lang="sr-Cyrl-CS" altLang="en-US" sz="2400"/>
              <a:t>серотонина</a:t>
            </a:r>
            <a:r>
              <a:rPr lang="en-US" altLang="en-US" sz="2400"/>
              <a:t>, </a:t>
            </a:r>
            <a:r>
              <a:rPr lang="sr-Cyrl-CS" altLang="en-US" sz="2400"/>
              <a:t>АЦХ</a:t>
            </a:r>
            <a:r>
              <a:rPr lang="en-US" altLang="en-US" sz="2400"/>
              <a:t>; </a:t>
            </a:r>
            <a:r>
              <a:rPr lang="sr-Cyrl-CS" altLang="en-US" sz="2400"/>
              <a:t>повећање</a:t>
            </a:r>
            <a:r>
              <a:rPr lang="en-US" altLang="en-US" sz="2400"/>
              <a:t> </a:t>
            </a:r>
            <a:r>
              <a:rPr lang="sr-Cyrl-CS" altLang="en-US" sz="2400"/>
              <a:t>пропустљивости</a:t>
            </a:r>
            <a:r>
              <a:rPr lang="en-US" altLang="en-US" sz="2400"/>
              <a:t> </a:t>
            </a:r>
            <a:r>
              <a:rPr lang="sr-Cyrl-CS" altLang="en-US" sz="2400"/>
              <a:t>мембране</a:t>
            </a:r>
            <a:r>
              <a:rPr lang="en-US" altLang="en-US" sz="2400"/>
              <a:t> </a:t>
            </a:r>
            <a:r>
              <a:rPr lang="sr-Cyrl-CS" altLang="en-US" sz="2400"/>
              <a:t>и</a:t>
            </a:r>
            <a:r>
              <a:rPr lang="en-US" altLang="en-US" sz="2400"/>
              <a:t> </a:t>
            </a:r>
            <a:r>
              <a:rPr lang="sr-Cyrl-CS" altLang="en-US" sz="2400"/>
              <a:t>крвних</a:t>
            </a:r>
            <a:r>
              <a:rPr lang="en-US" altLang="en-US" sz="2400"/>
              <a:t> </a:t>
            </a:r>
            <a:r>
              <a:rPr lang="sr-Cyrl-CS" altLang="en-US" sz="2400"/>
              <a:t>судова</a:t>
            </a:r>
            <a:r>
              <a:rPr lang="en-US" altLang="en-US" sz="2400"/>
              <a:t>; </a:t>
            </a:r>
            <a:r>
              <a:rPr lang="sr-Cyrl-CS" altLang="en-US" sz="2400"/>
              <a:t>убрзање</a:t>
            </a:r>
            <a:r>
              <a:rPr lang="en-US" altLang="en-US" sz="2400"/>
              <a:t> </a:t>
            </a:r>
            <a:r>
              <a:rPr lang="sr-Cyrl-CS" altLang="en-US" sz="2400"/>
              <a:t>дисања</a:t>
            </a:r>
            <a:r>
              <a:rPr lang="en-US" altLang="en-US" sz="2400"/>
              <a:t> </a:t>
            </a:r>
            <a:r>
              <a:rPr lang="sr-Cyrl-CS" altLang="en-US" sz="2400"/>
              <a:t>уз</a:t>
            </a:r>
            <a:r>
              <a:rPr lang="en-US" altLang="en-US" sz="2400"/>
              <a:t> </a:t>
            </a:r>
            <a:r>
              <a:rPr lang="sr-Cyrl-CS" altLang="en-US" sz="2400"/>
              <a:t>повећање</a:t>
            </a:r>
            <a:r>
              <a:rPr lang="en-US" altLang="en-US" sz="2400"/>
              <a:t> </a:t>
            </a:r>
            <a:r>
              <a:rPr lang="sr-Cyrl-CS" altLang="en-US" sz="2400"/>
              <a:t>дубине</a:t>
            </a:r>
            <a:r>
              <a:rPr lang="en-US" altLang="en-US" sz="2400"/>
              <a:t>, </a:t>
            </a:r>
            <a:r>
              <a:rPr lang="sr-Cyrl-CS" altLang="en-US" sz="2400"/>
              <a:t>стимулише</a:t>
            </a:r>
            <a:r>
              <a:rPr lang="en-US" altLang="en-US" sz="2400"/>
              <a:t> </a:t>
            </a:r>
            <a:r>
              <a:rPr lang="sr-Cyrl-CS" altLang="en-US" sz="2400"/>
              <a:t>се</a:t>
            </a:r>
            <a:r>
              <a:rPr lang="en-US" altLang="en-US" sz="2400"/>
              <a:t> </a:t>
            </a:r>
            <a:r>
              <a:rPr lang="sr-Cyrl-CS" altLang="en-US" sz="2400"/>
              <a:t>аеробна</a:t>
            </a:r>
            <a:r>
              <a:rPr lang="en-US" altLang="en-US" sz="2400"/>
              <a:t> </a:t>
            </a:r>
            <a:r>
              <a:rPr lang="sr-Cyrl-CS" altLang="en-US" sz="2400"/>
              <a:t>и</a:t>
            </a:r>
            <a:r>
              <a:rPr lang="en-US" altLang="en-US" sz="2400"/>
              <a:t> </a:t>
            </a:r>
            <a:r>
              <a:rPr lang="sr-Cyrl-CS" altLang="en-US" sz="2400"/>
              <a:t>анаеробна</a:t>
            </a:r>
            <a:r>
              <a:rPr lang="en-US" altLang="en-US" sz="2400"/>
              <a:t> </a:t>
            </a:r>
            <a:r>
              <a:rPr lang="sr-Cyrl-CS" altLang="en-US" sz="2400"/>
              <a:t>фаза</a:t>
            </a:r>
            <a:r>
              <a:rPr lang="en-US" altLang="en-US" sz="2400"/>
              <a:t> </a:t>
            </a:r>
            <a:r>
              <a:rPr lang="sr-Cyrl-CS" altLang="en-US" sz="2400"/>
              <a:t>ткивног</a:t>
            </a:r>
            <a:r>
              <a:rPr lang="en-US" altLang="en-US" sz="2400"/>
              <a:t> </a:t>
            </a:r>
            <a:r>
              <a:rPr lang="sr-Cyrl-CS" altLang="en-US" sz="2400"/>
              <a:t>дисања</a:t>
            </a:r>
            <a:r>
              <a:rPr lang="en-US" altLang="en-US" sz="2400"/>
              <a:t>, </a:t>
            </a:r>
            <a:r>
              <a:rPr lang="sr-Cyrl-CS" altLang="en-US" sz="2400"/>
              <a:t>повећава</a:t>
            </a:r>
            <a:r>
              <a:rPr lang="en-US" altLang="en-US" sz="2400"/>
              <a:t> </a:t>
            </a:r>
            <a:r>
              <a:rPr lang="sr-Cyrl-CS" altLang="en-US" sz="2400"/>
              <a:t>кисеоничка</a:t>
            </a:r>
            <a:r>
              <a:rPr lang="en-US" altLang="en-US" sz="2400"/>
              <a:t> </a:t>
            </a:r>
            <a:r>
              <a:rPr lang="sr-Cyrl-CS" altLang="en-US" sz="2400"/>
              <a:t>потрошња</a:t>
            </a:r>
            <a:r>
              <a:rPr lang="en-US" altLang="en-US" sz="2400"/>
              <a:t>. </a:t>
            </a:r>
            <a:endParaRPr lang="sr-Latn-CS" altLang="en-US" sz="2400"/>
          </a:p>
          <a:p>
            <a:pPr marL="800100" lvl="1" indent="-342900" algn="just" eaLnBrk="1" hangingPunct="1">
              <a:lnSpc>
                <a:spcPct val="80000"/>
              </a:lnSpc>
            </a:pPr>
            <a:r>
              <a:rPr lang="sr-Cyrl-CS" altLang="en-US" sz="2000"/>
              <a:t>Користи</a:t>
            </a:r>
            <a:r>
              <a:rPr lang="en-US" altLang="en-US" sz="2000"/>
              <a:t> </a:t>
            </a:r>
            <a:r>
              <a:rPr lang="sr-Cyrl-CS" altLang="en-US" sz="2000"/>
              <a:t>се</a:t>
            </a:r>
            <a:r>
              <a:rPr lang="en-US" altLang="en-US" sz="2000"/>
              <a:t> </a:t>
            </a:r>
            <a:r>
              <a:rPr lang="sr-Cyrl-CS" altLang="en-US" sz="2000"/>
              <a:t>њихово</a:t>
            </a:r>
            <a:r>
              <a:rPr lang="en-US" altLang="en-US" sz="2000"/>
              <a:t> </a:t>
            </a:r>
            <a:r>
              <a:rPr lang="sr-Cyrl-CS" altLang="en-US" sz="2000" b="1"/>
              <a:t>локално</a:t>
            </a:r>
            <a:r>
              <a:rPr lang="en-US" altLang="en-US" sz="2000" b="1"/>
              <a:t> </a:t>
            </a:r>
            <a:r>
              <a:rPr lang="sr-Cyrl-CS" altLang="en-US" sz="2000" b="1"/>
              <a:t>дејство</a:t>
            </a:r>
            <a:r>
              <a:rPr lang="en-US" altLang="en-US" sz="2000"/>
              <a:t> </a:t>
            </a:r>
            <a:r>
              <a:rPr lang="sr-Cyrl-CS" altLang="en-US" sz="2000"/>
              <a:t>у</a:t>
            </a:r>
            <a:r>
              <a:rPr lang="en-US" altLang="en-US" sz="2000"/>
              <a:t> </a:t>
            </a:r>
            <a:r>
              <a:rPr lang="sr-Cyrl-CS" altLang="en-US" sz="2000"/>
              <a:t>терапији</a:t>
            </a:r>
            <a:r>
              <a:rPr lang="en-US" altLang="en-US" sz="2000"/>
              <a:t>: </a:t>
            </a:r>
            <a:r>
              <a:rPr lang="sr-Cyrl-CS" altLang="en-US" sz="2000"/>
              <a:t>декубитуса</a:t>
            </a:r>
            <a:r>
              <a:rPr lang="en-US" altLang="en-US" sz="2000"/>
              <a:t>, </a:t>
            </a:r>
            <a:r>
              <a:rPr lang="sr-Cyrl-CS" altLang="en-US" sz="2000"/>
              <a:t>улцус</a:t>
            </a:r>
            <a:r>
              <a:rPr lang="en-US" altLang="en-US" sz="2000"/>
              <a:t> </a:t>
            </a:r>
            <a:r>
              <a:rPr lang="sr-Cyrl-CS" altLang="en-US" sz="2000"/>
              <a:t>цруриса</a:t>
            </a:r>
            <a:r>
              <a:rPr lang="en-US" altLang="en-US" sz="2000"/>
              <a:t>, </a:t>
            </a:r>
            <a:r>
              <a:rPr lang="sr-Cyrl-CS" altLang="en-US" sz="2000"/>
              <a:t>торпидних</a:t>
            </a:r>
            <a:r>
              <a:rPr lang="en-US" altLang="en-US" sz="2000"/>
              <a:t> </a:t>
            </a:r>
            <a:r>
              <a:rPr lang="sr-Cyrl-CS" altLang="en-US" sz="2000"/>
              <a:t>рана</a:t>
            </a:r>
            <a:r>
              <a:rPr lang="en-US" altLang="en-US" sz="2000"/>
              <a:t> </a:t>
            </a:r>
            <a:r>
              <a:rPr lang="sr-Cyrl-CS" altLang="en-US" sz="2000"/>
              <a:t>на</a:t>
            </a:r>
            <a:r>
              <a:rPr lang="en-US" altLang="en-US" sz="2000"/>
              <a:t> </a:t>
            </a:r>
            <a:r>
              <a:rPr lang="sr-Cyrl-CS" altLang="en-US" sz="2000"/>
              <a:t>васкуларној</a:t>
            </a:r>
            <a:r>
              <a:rPr lang="en-US" altLang="en-US" sz="2000"/>
              <a:t> </a:t>
            </a:r>
            <a:r>
              <a:rPr lang="sr-Cyrl-CS" altLang="en-US" sz="2000"/>
              <a:t>основи</a:t>
            </a:r>
            <a:r>
              <a:rPr lang="en-US" altLang="en-US" sz="2000"/>
              <a:t>. </a:t>
            </a:r>
            <a:endParaRPr lang="sr-Latn-CS" altLang="en-US" sz="2000"/>
          </a:p>
          <a:p>
            <a:pPr marL="800100" lvl="1" indent="-342900" algn="just" eaLnBrk="1" hangingPunct="1">
              <a:lnSpc>
                <a:spcPct val="80000"/>
              </a:lnSpc>
            </a:pPr>
            <a:r>
              <a:rPr lang="sr-Cyrl-CS" altLang="en-US" sz="2000" b="1"/>
              <a:t>Рефлексно</a:t>
            </a:r>
            <a:r>
              <a:rPr lang="en-US" altLang="en-US" sz="2000" b="1"/>
              <a:t> </a:t>
            </a:r>
            <a:r>
              <a:rPr lang="sr-Cyrl-CS" altLang="en-US" sz="2000" b="1"/>
              <a:t>дејство</a:t>
            </a:r>
            <a:r>
              <a:rPr lang="en-US" altLang="en-US" sz="2000" b="1"/>
              <a:t> </a:t>
            </a:r>
            <a:r>
              <a:rPr lang="sr-Cyrl-CS" altLang="en-US" sz="2000"/>
              <a:t>у</a:t>
            </a:r>
            <a:r>
              <a:rPr lang="en-US" altLang="en-US" sz="2000"/>
              <a:t> </a:t>
            </a:r>
            <a:r>
              <a:rPr lang="sr-Cyrl-CS" altLang="en-US" sz="2000"/>
              <a:t>терапији</a:t>
            </a:r>
            <a:r>
              <a:rPr lang="en-US" altLang="en-US" sz="2000"/>
              <a:t>: </a:t>
            </a:r>
            <a:r>
              <a:rPr lang="sr-Cyrl-CS" altLang="en-US" sz="2000"/>
              <a:t>М</a:t>
            </a:r>
            <a:r>
              <a:rPr lang="en-US" altLang="en-US" sz="2000"/>
              <a:t>.</a:t>
            </a:r>
            <a:r>
              <a:rPr lang="sr-Cyrl-CS" altLang="en-US" sz="2000"/>
              <a:t>Бургера</a:t>
            </a:r>
            <a:r>
              <a:rPr lang="en-US" altLang="en-US" sz="2000"/>
              <a:t>, </a:t>
            </a:r>
            <a:r>
              <a:rPr lang="sr-Cyrl-CS" altLang="en-US" sz="2000"/>
              <a:t>цлаудицатије</a:t>
            </a:r>
            <a:r>
              <a:rPr lang="en-US" altLang="en-US" sz="2000"/>
              <a:t> </a:t>
            </a:r>
            <a:r>
              <a:rPr lang="sr-Cyrl-CS" altLang="en-US" sz="2000"/>
              <a:t>интермитентс</a:t>
            </a:r>
            <a:r>
              <a:rPr lang="en-US" altLang="en-US" sz="2000"/>
              <a:t>, </a:t>
            </a:r>
            <a:r>
              <a:rPr lang="sr-Cyrl-CS" altLang="en-US" sz="2000"/>
              <a:t>оклузивних</a:t>
            </a:r>
            <a:r>
              <a:rPr lang="en-US" altLang="en-US" sz="2000"/>
              <a:t> </a:t>
            </a:r>
            <a:r>
              <a:rPr lang="sr-Cyrl-CS" altLang="en-US" sz="2000"/>
              <a:t>обољања</a:t>
            </a:r>
            <a:r>
              <a:rPr lang="en-US" altLang="en-US" sz="2000"/>
              <a:t> </a:t>
            </a:r>
            <a:r>
              <a:rPr lang="sr-Cyrl-CS" altLang="en-US" sz="2000"/>
              <a:t>код</a:t>
            </a:r>
            <a:r>
              <a:rPr lang="en-US" altLang="en-US" sz="2000"/>
              <a:t> </a:t>
            </a:r>
            <a:r>
              <a:rPr lang="sr-Cyrl-CS" altLang="en-US" sz="2000"/>
              <a:t>диабетес</a:t>
            </a:r>
            <a:r>
              <a:rPr lang="en-US" altLang="en-US" sz="2000"/>
              <a:t> </a:t>
            </a:r>
            <a:r>
              <a:rPr lang="sr-Cyrl-CS" altLang="en-US" sz="2000"/>
              <a:t>мелитуса</a:t>
            </a:r>
            <a:r>
              <a:rPr lang="en-US" altLang="en-US" sz="2000"/>
              <a:t>.</a:t>
            </a:r>
          </a:p>
          <a:p>
            <a:pPr marL="381000" indent="-381000" algn="just" eaLnBrk="1" hangingPunct="1">
              <a:lnSpc>
                <a:spcPct val="80000"/>
              </a:lnSpc>
              <a:buFontTx/>
              <a:buAutoNum type="arabicPeriod"/>
            </a:pPr>
            <a:endParaRPr lang="sr-Latn-CS" altLang="en-US" sz="2400" b="1"/>
          </a:p>
          <a:p>
            <a:pPr marL="381000" indent="-381000" algn="just" eaLnBrk="1" hangingPunct="1">
              <a:lnSpc>
                <a:spcPct val="80000"/>
              </a:lnSpc>
              <a:buFontTx/>
              <a:buAutoNum type="arabicPeriod"/>
            </a:pPr>
            <a:r>
              <a:rPr lang="sr-Cyrl-CS" altLang="en-US" sz="2400" b="1"/>
              <a:t>Инфрацрвени</a:t>
            </a:r>
            <a:r>
              <a:rPr lang="en-US" altLang="en-US" sz="2400" b="1"/>
              <a:t> </a:t>
            </a:r>
            <a:r>
              <a:rPr lang="sr-Cyrl-CS" altLang="en-US" sz="2400" b="1"/>
              <a:t>зраци:</a:t>
            </a:r>
            <a:r>
              <a:rPr lang="en-US" altLang="en-US" sz="2400"/>
              <a:t> </a:t>
            </a:r>
            <a:r>
              <a:rPr lang="sr-Cyrl-CS" altLang="en-US" sz="2400"/>
              <a:t>топлотни</a:t>
            </a:r>
            <a:r>
              <a:rPr lang="en-US" altLang="en-US" sz="2400"/>
              <a:t> </a:t>
            </a:r>
            <a:r>
              <a:rPr lang="sr-Cyrl-CS" altLang="en-US" sz="2400"/>
              <a:t>зраци.Делују</a:t>
            </a:r>
            <a:r>
              <a:rPr lang="en-US" altLang="en-US" sz="2400"/>
              <a:t> </a:t>
            </a:r>
            <a:r>
              <a:rPr lang="sr-Cyrl-CS" altLang="en-US" sz="2400"/>
              <a:t>физиолошки</a:t>
            </a:r>
            <a:r>
              <a:rPr lang="en-US" altLang="en-US" sz="2400"/>
              <a:t> </a:t>
            </a:r>
            <a:r>
              <a:rPr lang="sr-Cyrl-CS" altLang="en-US" sz="2400"/>
              <a:t>локално</a:t>
            </a:r>
            <a:r>
              <a:rPr lang="en-US" altLang="en-US" sz="2400"/>
              <a:t>, </a:t>
            </a:r>
            <a:r>
              <a:rPr lang="sr-Cyrl-CS" altLang="en-US" sz="2400"/>
              <a:t>рефлексно</a:t>
            </a:r>
            <a:r>
              <a:rPr lang="en-US" altLang="en-US" sz="2400"/>
              <a:t> </a:t>
            </a:r>
            <a:r>
              <a:rPr lang="sr-Cyrl-CS" altLang="en-US" sz="2400"/>
              <a:t>и</a:t>
            </a:r>
            <a:r>
              <a:rPr lang="en-US" altLang="en-US" sz="2400"/>
              <a:t> </a:t>
            </a:r>
            <a:r>
              <a:rPr lang="sr-Cyrl-CS" altLang="en-US" sz="2400"/>
              <a:t>опште</a:t>
            </a:r>
            <a:r>
              <a:rPr lang="en-US" altLang="en-US" sz="2400"/>
              <a:t>.</a:t>
            </a:r>
          </a:p>
          <a:p>
            <a:pPr marL="381000" indent="-381000" algn="just" eaLnBrk="1" hangingPunct="1">
              <a:lnSpc>
                <a:spcPct val="80000"/>
              </a:lnSpc>
              <a:buFontTx/>
              <a:buAutoNum type="arabicPeriod"/>
            </a:pPr>
            <a:endParaRPr lang="sr-Latn-CS" altLang="en-US" sz="2400" b="1"/>
          </a:p>
          <a:p>
            <a:pPr marL="381000" indent="-381000" algn="just" eaLnBrk="1" hangingPunct="1">
              <a:lnSpc>
                <a:spcPct val="80000"/>
              </a:lnSpc>
              <a:buFontTx/>
              <a:buAutoNum type="arabicPeriod"/>
            </a:pPr>
            <a:r>
              <a:rPr lang="sr-Cyrl-CS" altLang="en-US" sz="2400" b="1"/>
              <a:t>Биостимулативни</a:t>
            </a:r>
            <a:r>
              <a:rPr lang="en-US" altLang="en-US" sz="2400" b="1"/>
              <a:t> </a:t>
            </a:r>
            <a:r>
              <a:rPr lang="sr-Cyrl-CS" altLang="en-US" sz="2400" b="1"/>
              <a:t>ласер:</a:t>
            </a:r>
            <a:r>
              <a:rPr lang="en-US" altLang="en-US" sz="2400" b="1"/>
              <a:t> </a:t>
            </a:r>
            <a:r>
              <a:rPr lang="sr-Cyrl-CS" altLang="en-US" sz="2400"/>
              <a:t>Енергија</a:t>
            </a:r>
            <a:r>
              <a:rPr lang="en-US" altLang="en-US" sz="2400"/>
              <a:t> </a:t>
            </a:r>
            <a:r>
              <a:rPr lang="sr-Cyrl-CS" altLang="en-US" sz="2400"/>
              <a:t>ласерског</a:t>
            </a:r>
            <a:r>
              <a:rPr lang="en-US" altLang="en-US" sz="2400"/>
              <a:t> </a:t>
            </a:r>
            <a:r>
              <a:rPr lang="sr-Cyrl-CS" altLang="en-US" sz="2400"/>
              <a:t>зрачења</a:t>
            </a:r>
            <a:r>
              <a:rPr lang="en-US" altLang="en-US" sz="2400"/>
              <a:t> </a:t>
            </a:r>
            <a:r>
              <a:rPr lang="sr-Cyrl-CS" altLang="en-US" sz="2400"/>
              <a:t>се</a:t>
            </a:r>
            <a:r>
              <a:rPr lang="en-US" altLang="en-US" sz="2400"/>
              <a:t> </a:t>
            </a:r>
            <a:r>
              <a:rPr lang="sr-Cyrl-CS" altLang="en-US" sz="2400"/>
              <a:t>апсорбује</a:t>
            </a:r>
            <a:r>
              <a:rPr lang="en-US" altLang="en-US" sz="2400"/>
              <a:t> </a:t>
            </a:r>
            <a:r>
              <a:rPr lang="sr-Cyrl-CS" altLang="en-US" sz="2400"/>
              <a:t>у</a:t>
            </a:r>
            <a:r>
              <a:rPr lang="en-US" altLang="en-US" sz="2400"/>
              <a:t> </a:t>
            </a:r>
            <a:r>
              <a:rPr lang="sr-Cyrl-CS" altLang="en-US" sz="2400"/>
              <a:t>атомима</a:t>
            </a:r>
            <a:r>
              <a:rPr lang="en-US" altLang="en-US" sz="2400"/>
              <a:t> </a:t>
            </a:r>
            <a:r>
              <a:rPr lang="sr-Cyrl-CS" altLang="en-US" sz="2400"/>
              <a:t>и</a:t>
            </a:r>
            <a:r>
              <a:rPr lang="en-US" altLang="en-US" sz="2400"/>
              <a:t> </a:t>
            </a:r>
            <a:r>
              <a:rPr lang="sr-Cyrl-CS" altLang="en-US" sz="2400"/>
              <a:t>молекулима</a:t>
            </a:r>
            <a:r>
              <a:rPr lang="en-US" altLang="en-US" sz="2400"/>
              <a:t> </a:t>
            </a:r>
            <a:r>
              <a:rPr lang="sr-Cyrl-CS" altLang="en-US" sz="2400"/>
              <a:t>ткива</a:t>
            </a:r>
            <a:r>
              <a:rPr lang="en-US" altLang="en-US" sz="2400"/>
              <a:t>, </a:t>
            </a:r>
            <a:r>
              <a:rPr lang="sr-Cyrl-CS" altLang="en-US" sz="2400"/>
              <a:t>при</a:t>
            </a:r>
            <a:r>
              <a:rPr lang="en-US" altLang="en-US" sz="2400"/>
              <a:t> </a:t>
            </a:r>
            <a:r>
              <a:rPr lang="sr-Cyrl-CS" altLang="en-US" sz="2400"/>
              <a:t>чему</a:t>
            </a:r>
            <a:r>
              <a:rPr lang="en-US" altLang="en-US" sz="2400"/>
              <a:t> </a:t>
            </a:r>
            <a:r>
              <a:rPr lang="sr-Cyrl-CS" altLang="en-US" sz="2400"/>
              <a:t>настаје</a:t>
            </a:r>
            <a:r>
              <a:rPr lang="en-US" altLang="en-US" sz="2400"/>
              <a:t> </a:t>
            </a:r>
            <a:r>
              <a:rPr lang="sr-Cyrl-CS" altLang="en-US" sz="2400"/>
              <a:t>њихово</a:t>
            </a:r>
            <a:r>
              <a:rPr lang="en-US" altLang="en-US" sz="2400"/>
              <a:t> </a:t>
            </a:r>
            <a:r>
              <a:rPr lang="sr-Cyrl-CS" altLang="en-US" sz="2400"/>
              <a:t>кретање</a:t>
            </a:r>
            <a:r>
              <a:rPr lang="en-US" altLang="en-US" sz="2400"/>
              <a:t> </a:t>
            </a:r>
            <a:r>
              <a:rPr lang="sr-Cyrl-CS" altLang="en-US" sz="2400"/>
              <a:t>и</a:t>
            </a:r>
            <a:r>
              <a:rPr lang="en-US" altLang="en-US" sz="2400"/>
              <a:t> </a:t>
            </a:r>
            <a:r>
              <a:rPr lang="sr-Cyrl-CS" altLang="en-US" sz="2400"/>
              <a:t>трење</a:t>
            </a:r>
            <a:r>
              <a:rPr lang="en-US" altLang="en-US" sz="2400"/>
              <a:t>, </a:t>
            </a:r>
            <a:r>
              <a:rPr lang="sr-Cyrl-CS" altLang="en-US" sz="2400"/>
              <a:t>које</a:t>
            </a:r>
            <a:r>
              <a:rPr lang="en-US" altLang="en-US" sz="2400"/>
              <a:t> </a:t>
            </a:r>
            <a:r>
              <a:rPr lang="sr-Cyrl-CS" altLang="en-US" sz="2400"/>
              <a:t>даје</a:t>
            </a:r>
            <a:r>
              <a:rPr lang="en-US" altLang="en-US" sz="2400"/>
              <a:t> </a:t>
            </a:r>
            <a:r>
              <a:rPr lang="sr-Cyrl-CS" altLang="en-US" sz="2400"/>
              <a:t>топлотну</a:t>
            </a:r>
            <a:r>
              <a:rPr lang="en-US" altLang="en-US" sz="2400"/>
              <a:t> </a:t>
            </a:r>
            <a:r>
              <a:rPr lang="sr-Cyrl-CS" altLang="en-US" sz="2400"/>
              <a:t>енергију</a:t>
            </a:r>
            <a:r>
              <a:rPr lang="en-US" altLang="en-US" sz="2400"/>
              <a:t>. </a:t>
            </a:r>
          </a:p>
          <a:p>
            <a:pPr marL="381000" indent="-381000" algn="just" eaLnBrk="1" hangingPunct="1">
              <a:lnSpc>
                <a:spcPct val="80000"/>
              </a:lnSpc>
              <a:buFontTx/>
              <a:buAutoNum type="arabicPeriod"/>
            </a:pP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2076"/>
    </mc:Choice>
    <mc:Fallback xmlns="">
      <p:transition spd="slow" advTm="2076"/>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17B4E435-C4C8-4123-BCC5-BD05F29812FB}"/>
              </a:ext>
            </a:extLst>
          </p:cNvPr>
          <p:cNvSpPr>
            <a:spLocks noGrp="1" noChangeArrowheads="1"/>
          </p:cNvSpPr>
          <p:nvPr>
            <p:ph type="title"/>
          </p:nvPr>
        </p:nvSpPr>
        <p:spPr>
          <a:xfrm>
            <a:off x="457200" y="228600"/>
            <a:ext cx="8229600" cy="639763"/>
          </a:xfrm>
        </p:spPr>
        <p:txBody>
          <a:bodyPr/>
          <a:lstStyle/>
          <a:p>
            <a:pPr eaLnBrk="1" hangingPunct="1"/>
            <a:r>
              <a:rPr lang="sr-Cyrl-CS" altLang="en-US" sz="3600" b="1"/>
              <a:t>Магнетотерапија</a:t>
            </a:r>
            <a:endParaRPr lang="en-US" altLang="en-US" sz="3600" b="1"/>
          </a:p>
        </p:txBody>
      </p:sp>
      <p:sp>
        <p:nvSpPr>
          <p:cNvPr id="99331" name="Rectangle 3">
            <a:extLst>
              <a:ext uri="{FF2B5EF4-FFF2-40B4-BE49-F238E27FC236}">
                <a16:creationId xmlns:a16="http://schemas.microsoft.com/office/drawing/2014/main" id="{C7B7FFEB-3A6A-42EB-866D-A2E919BE0E9C}"/>
              </a:ext>
            </a:extLst>
          </p:cNvPr>
          <p:cNvSpPr>
            <a:spLocks noGrp="1" noChangeArrowheads="1"/>
          </p:cNvSpPr>
          <p:nvPr>
            <p:ph idx="1"/>
          </p:nvPr>
        </p:nvSpPr>
        <p:spPr>
          <a:xfrm>
            <a:off x="457200" y="1600200"/>
            <a:ext cx="8229600" cy="4800600"/>
          </a:xfrm>
        </p:spPr>
        <p:txBody>
          <a:bodyPr/>
          <a:lstStyle/>
          <a:p>
            <a:pPr algn="just" eaLnBrk="1" hangingPunct="1">
              <a:lnSpc>
                <a:spcPct val="80000"/>
              </a:lnSpc>
            </a:pPr>
            <a:r>
              <a:rPr lang="sr-Cyrl-CS" altLang="en-US" sz="2800"/>
              <a:t>Пулзирајућа</a:t>
            </a:r>
            <a:r>
              <a:rPr lang="en-US" altLang="en-US" sz="2800"/>
              <a:t> </a:t>
            </a:r>
            <a:r>
              <a:rPr lang="sr-Cyrl-CS" altLang="en-US" sz="2800"/>
              <a:t>електромагнетна</a:t>
            </a:r>
            <a:r>
              <a:rPr lang="en-US" altLang="en-US" sz="2800"/>
              <a:t> </a:t>
            </a:r>
            <a:r>
              <a:rPr lang="sr-Cyrl-CS" altLang="en-US" sz="2800"/>
              <a:t>поља</a:t>
            </a:r>
            <a:r>
              <a:rPr lang="en-US" altLang="en-US" sz="2800"/>
              <a:t> (</a:t>
            </a:r>
            <a:r>
              <a:rPr lang="sr-Cyrl-CS" altLang="en-US" sz="2800"/>
              <a:t>ПЕМП</a:t>
            </a:r>
            <a:r>
              <a:rPr lang="en-US" altLang="en-US" sz="2800"/>
              <a:t>) </a:t>
            </a:r>
            <a:r>
              <a:rPr lang="sr-Cyrl-CS" altLang="en-US" sz="2800"/>
              <a:t>узрокују</a:t>
            </a:r>
            <a:r>
              <a:rPr lang="en-US" altLang="en-US" sz="2800"/>
              <a:t> </a:t>
            </a:r>
            <a:r>
              <a:rPr lang="sr-Cyrl-CS" altLang="en-US" sz="2800"/>
              <a:t>електрична</a:t>
            </a:r>
            <a:r>
              <a:rPr lang="en-US" altLang="en-US" sz="2800"/>
              <a:t> </a:t>
            </a:r>
            <a:r>
              <a:rPr lang="sr-Cyrl-CS" altLang="en-US" sz="2800"/>
              <a:t>гибања</a:t>
            </a:r>
            <a:r>
              <a:rPr lang="en-US" altLang="en-US" sz="2800"/>
              <a:t> </a:t>
            </a:r>
            <a:r>
              <a:rPr lang="sr-Cyrl-CS" altLang="en-US" sz="2800"/>
              <a:t>у</a:t>
            </a:r>
            <a:r>
              <a:rPr lang="en-US" altLang="en-US" sz="2800"/>
              <a:t> </a:t>
            </a:r>
            <a:r>
              <a:rPr lang="sr-Cyrl-CS" altLang="en-US" sz="2800"/>
              <a:t>живим</a:t>
            </a:r>
            <a:r>
              <a:rPr lang="en-US" altLang="en-US" sz="2800"/>
              <a:t> </a:t>
            </a:r>
            <a:r>
              <a:rPr lang="sr-Cyrl-CS" altLang="en-US" sz="2800"/>
              <a:t>организмима</a:t>
            </a:r>
            <a:r>
              <a:rPr lang="en-US" altLang="en-US" sz="2800"/>
              <a:t>, </a:t>
            </a:r>
            <a:r>
              <a:rPr lang="sr-Cyrl-CS" altLang="en-US" sz="2800"/>
              <a:t>а</a:t>
            </a:r>
            <a:r>
              <a:rPr lang="en-US" altLang="en-US" sz="2800"/>
              <a:t> </a:t>
            </a:r>
            <a:r>
              <a:rPr lang="sr-Cyrl-CS" altLang="en-US" sz="2800"/>
              <a:t>последице</a:t>
            </a:r>
            <a:r>
              <a:rPr lang="en-US" altLang="en-US" sz="2800"/>
              <a:t> </a:t>
            </a:r>
            <a:r>
              <a:rPr lang="sr-Cyrl-CS" altLang="en-US" sz="2800"/>
              <a:t>су</a:t>
            </a:r>
            <a:r>
              <a:rPr lang="en-US" altLang="en-US" sz="2800"/>
              <a:t> </a:t>
            </a:r>
            <a:r>
              <a:rPr lang="sr-Cyrl-CS" altLang="en-US" sz="2800"/>
              <a:t>присуства</a:t>
            </a:r>
            <a:r>
              <a:rPr lang="en-US" altLang="en-US" sz="2800"/>
              <a:t> </a:t>
            </a:r>
            <a:r>
              <a:rPr lang="sr-Cyrl-CS" altLang="en-US" sz="2800"/>
              <a:t>феромагнетних</a:t>
            </a:r>
            <a:r>
              <a:rPr lang="en-US" altLang="en-US" sz="2800"/>
              <a:t> </a:t>
            </a:r>
            <a:r>
              <a:rPr lang="sr-Cyrl-CS" altLang="en-US" sz="2800"/>
              <a:t>супстанци</a:t>
            </a:r>
            <a:r>
              <a:rPr lang="en-US" altLang="en-US" sz="2800"/>
              <a:t>. </a:t>
            </a:r>
            <a:r>
              <a:rPr lang="sr-Cyrl-CS" altLang="en-US" sz="2800"/>
              <a:t>Има</a:t>
            </a:r>
            <a:r>
              <a:rPr lang="en-US" altLang="en-US" sz="2800"/>
              <a:t> </a:t>
            </a:r>
            <a:r>
              <a:rPr lang="sr-Cyrl-CS" altLang="en-US" sz="2800"/>
              <a:t>примарне</a:t>
            </a:r>
            <a:r>
              <a:rPr lang="en-US" altLang="en-US" sz="2800"/>
              <a:t> </a:t>
            </a:r>
            <a:r>
              <a:rPr lang="sr-Cyrl-CS" altLang="en-US" sz="2800"/>
              <a:t>и</a:t>
            </a:r>
            <a:r>
              <a:rPr lang="en-US" altLang="en-US" sz="2800"/>
              <a:t> </a:t>
            </a:r>
            <a:r>
              <a:rPr lang="sr-Cyrl-CS" altLang="en-US" sz="2800"/>
              <a:t>секундарне</a:t>
            </a:r>
            <a:r>
              <a:rPr lang="en-US" altLang="en-US" sz="2800"/>
              <a:t> </a:t>
            </a:r>
            <a:r>
              <a:rPr lang="sr-Cyrl-CS" altLang="en-US" sz="2800"/>
              <a:t>ефекте</a:t>
            </a:r>
            <a:r>
              <a:rPr lang="en-US" altLang="en-US" sz="2800"/>
              <a:t> </a:t>
            </a:r>
            <a:r>
              <a:rPr lang="sr-Cyrl-CS" altLang="en-US" sz="2800"/>
              <a:t>на</a:t>
            </a:r>
            <a:r>
              <a:rPr lang="en-US" altLang="en-US" sz="2800"/>
              <a:t> </a:t>
            </a:r>
            <a:r>
              <a:rPr lang="sr-Cyrl-CS" altLang="en-US" sz="2800"/>
              <a:t>организам</a:t>
            </a:r>
            <a:r>
              <a:rPr lang="en-US" altLang="en-US" sz="2800"/>
              <a:t>. </a:t>
            </a:r>
            <a:endParaRPr lang="sr-Latn-CS" altLang="en-US" sz="2800"/>
          </a:p>
          <a:p>
            <a:pPr algn="just" eaLnBrk="1" hangingPunct="1">
              <a:lnSpc>
                <a:spcPct val="80000"/>
              </a:lnSpc>
            </a:pPr>
            <a:endParaRPr lang="sr-Latn-CS" altLang="en-US" sz="2800"/>
          </a:p>
          <a:p>
            <a:pPr algn="just" eaLnBrk="1" hangingPunct="1">
              <a:lnSpc>
                <a:spcPct val="80000"/>
              </a:lnSpc>
            </a:pPr>
            <a:r>
              <a:rPr lang="sr-Cyrl-CS" altLang="en-US" sz="2800"/>
              <a:t>Секундарни</a:t>
            </a:r>
            <a:r>
              <a:rPr lang="en-US" altLang="en-US" sz="2800"/>
              <a:t> </a:t>
            </a:r>
            <a:r>
              <a:rPr lang="sr-Cyrl-CS" altLang="en-US" sz="2800"/>
              <a:t>ефекти</a:t>
            </a:r>
            <a:r>
              <a:rPr lang="en-US" altLang="en-US" sz="2800"/>
              <a:t> </a:t>
            </a:r>
            <a:r>
              <a:rPr lang="sr-Cyrl-CS" altLang="en-US" sz="2800"/>
              <a:t>су</a:t>
            </a:r>
            <a:r>
              <a:rPr lang="en-US" altLang="en-US" sz="2800"/>
              <a:t>:</a:t>
            </a:r>
          </a:p>
          <a:p>
            <a:pPr lvl="1" algn="just" eaLnBrk="1" hangingPunct="1">
              <a:lnSpc>
                <a:spcPct val="80000"/>
              </a:lnSpc>
            </a:pPr>
            <a:r>
              <a:rPr lang="sr-Cyrl-CS" altLang="en-US" sz="2400"/>
              <a:t>вазодилатација</a:t>
            </a:r>
            <a:r>
              <a:rPr lang="en-US" altLang="en-US" sz="2400"/>
              <a:t>,</a:t>
            </a:r>
          </a:p>
          <a:p>
            <a:pPr lvl="1" algn="just" eaLnBrk="1" hangingPunct="1">
              <a:lnSpc>
                <a:spcPct val="80000"/>
              </a:lnSpc>
            </a:pPr>
            <a:r>
              <a:rPr lang="sr-Cyrl-CS" altLang="en-US" sz="2400"/>
              <a:t>смањење</a:t>
            </a:r>
            <a:r>
              <a:rPr lang="en-US" altLang="en-US" sz="2400"/>
              <a:t> </a:t>
            </a:r>
            <a:r>
              <a:rPr lang="sr-Cyrl-CS" altLang="en-US" sz="2400"/>
              <a:t>вискозитета</a:t>
            </a:r>
            <a:r>
              <a:rPr lang="en-US" altLang="en-US" sz="2400"/>
              <a:t> </a:t>
            </a:r>
            <a:r>
              <a:rPr lang="sr-Cyrl-CS" altLang="en-US" sz="2400"/>
              <a:t>крви</a:t>
            </a:r>
            <a:r>
              <a:rPr lang="en-US" altLang="en-US" sz="2400"/>
              <a:t> (</a:t>
            </a:r>
            <a:r>
              <a:rPr lang="sr-Cyrl-CS" altLang="en-US" sz="2400"/>
              <a:t>антитромботични</a:t>
            </a:r>
            <a:r>
              <a:rPr lang="en-US" altLang="en-US" sz="2400"/>
              <a:t> </a:t>
            </a:r>
            <a:r>
              <a:rPr lang="sr-Cyrl-CS" altLang="en-US" sz="2400"/>
              <a:t>ефекат</a:t>
            </a:r>
            <a:r>
              <a:rPr lang="en-US" altLang="en-US" sz="2400"/>
              <a:t>),</a:t>
            </a:r>
          </a:p>
          <a:p>
            <a:pPr lvl="1" algn="just" eaLnBrk="1" hangingPunct="1">
              <a:lnSpc>
                <a:spcPct val="80000"/>
              </a:lnSpc>
            </a:pPr>
            <a:r>
              <a:rPr lang="sr-Cyrl-CS" altLang="en-US" sz="2400"/>
              <a:t>побољшање</a:t>
            </a:r>
            <a:r>
              <a:rPr lang="en-US" altLang="en-US" sz="2400"/>
              <a:t> </a:t>
            </a:r>
            <a:r>
              <a:rPr lang="sr-Cyrl-CS" altLang="en-US" sz="2400"/>
              <a:t>реолошких</a:t>
            </a:r>
            <a:r>
              <a:rPr lang="en-US" altLang="en-US" sz="2400"/>
              <a:t> </a:t>
            </a:r>
            <a:r>
              <a:rPr lang="sr-Cyrl-CS" altLang="en-US" sz="2400"/>
              <a:t>особина</a:t>
            </a:r>
            <a:r>
              <a:rPr lang="en-US" altLang="en-US" sz="2400"/>
              <a:t> </a:t>
            </a:r>
            <a:r>
              <a:rPr lang="sr-Cyrl-CS" altLang="en-US" sz="2400"/>
              <a:t>крви</a:t>
            </a:r>
            <a:r>
              <a:rPr lang="en-US" altLang="en-US" sz="2400"/>
              <a:t>,</a:t>
            </a:r>
          </a:p>
          <a:p>
            <a:pPr lvl="1" algn="just" eaLnBrk="1" hangingPunct="1">
              <a:lnSpc>
                <a:spcPct val="80000"/>
              </a:lnSpc>
            </a:pPr>
            <a:r>
              <a:rPr lang="sr-Cyrl-CS" altLang="en-US" sz="2400"/>
              <a:t>директна</a:t>
            </a:r>
            <a:r>
              <a:rPr lang="en-US" altLang="en-US" sz="2400"/>
              <a:t> </a:t>
            </a:r>
            <a:r>
              <a:rPr lang="sr-Cyrl-CS" altLang="en-US" sz="2400"/>
              <a:t>стимулација</a:t>
            </a:r>
            <a:r>
              <a:rPr lang="en-US" altLang="en-US" sz="2400"/>
              <a:t> </a:t>
            </a:r>
            <a:r>
              <a:rPr lang="sr-Cyrl-CS" altLang="en-US" sz="2400"/>
              <a:t>ендокриних</a:t>
            </a:r>
            <a:r>
              <a:rPr lang="en-US" altLang="en-US" sz="2400"/>
              <a:t> </a:t>
            </a:r>
            <a:r>
              <a:rPr lang="sr-Cyrl-CS" altLang="en-US" sz="2400"/>
              <a:t>функција</a:t>
            </a:r>
            <a:r>
              <a:rPr lang="en-US" altLang="en-US" sz="2400"/>
              <a:t> </a:t>
            </a:r>
            <a:r>
              <a:rPr lang="sr-Cyrl-CS" altLang="en-US" sz="2400"/>
              <a:t>или</a:t>
            </a:r>
            <a:r>
              <a:rPr lang="en-US" altLang="en-US" sz="2400"/>
              <a:t> </a:t>
            </a:r>
            <a:r>
              <a:rPr lang="sr-Cyrl-CS" altLang="en-US" sz="2400"/>
              <a:t>индиректна</a:t>
            </a:r>
            <a:r>
              <a:rPr lang="en-US" altLang="en-US" sz="2400"/>
              <a:t> </a:t>
            </a:r>
            <a:r>
              <a:rPr lang="sr-Cyrl-CS" altLang="en-US" sz="2400"/>
              <a:t>преко</a:t>
            </a:r>
            <a:r>
              <a:rPr lang="en-US" altLang="en-US" sz="2400"/>
              <a:t> </a:t>
            </a:r>
            <a:r>
              <a:rPr lang="sr-Cyrl-CS" altLang="en-US" sz="2400"/>
              <a:t>ЦНС</a:t>
            </a:r>
            <a:r>
              <a:rPr lang="en-US" altLang="en-US" sz="2400"/>
              <a:t>,</a:t>
            </a:r>
          </a:p>
          <a:p>
            <a:pPr lvl="1" algn="just" eaLnBrk="1" hangingPunct="1">
              <a:lnSpc>
                <a:spcPct val="80000"/>
              </a:lnSpc>
            </a:pPr>
            <a:r>
              <a:rPr lang="sr-Cyrl-CS" altLang="en-US" sz="2400"/>
              <a:t>антиедематозни</a:t>
            </a:r>
            <a:r>
              <a:rPr lang="en-US" altLang="en-US" sz="2400"/>
              <a:t>.</a:t>
            </a:r>
          </a:p>
        </p:txBody>
      </p:sp>
    </p:spTree>
  </p:cSld>
  <p:clrMapOvr>
    <a:masterClrMapping/>
  </p:clrMapOvr>
  <mc:AlternateContent xmlns:mc="http://schemas.openxmlformats.org/markup-compatibility/2006" xmlns:p14="http://schemas.microsoft.com/office/powerpoint/2010/main">
    <mc:Choice Requires="p14">
      <p:transition spd="slow" p14:dur="2000" advTm="1867"/>
    </mc:Choice>
    <mc:Fallback xmlns="">
      <p:transition spd="slow" advTm="1867"/>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4BCE2FA1-DF91-40C2-96E8-A9D48A0DDF79}"/>
              </a:ext>
            </a:extLst>
          </p:cNvPr>
          <p:cNvSpPr>
            <a:spLocks noGrp="1" noChangeArrowheads="1"/>
          </p:cNvSpPr>
          <p:nvPr>
            <p:ph type="title"/>
          </p:nvPr>
        </p:nvSpPr>
        <p:spPr>
          <a:xfrm>
            <a:off x="457200" y="228600"/>
            <a:ext cx="8229600" cy="715963"/>
          </a:xfrm>
        </p:spPr>
        <p:txBody>
          <a:bodyPr/>
          <a:lstStyle/>
          <a:p>
            <a:pPr eaLnBrk="1" hangingPunct="1"/>
            <a:r>
              <a:rPr lang="sr-Cyrl-CS" altLang="en-US" sz="3600" b="1"/>
              <a:t>Терапијски</a:t>
            </a:r>
            <a:r>
              <a:rPr lang="en-US" altLang="en-US" sz="3600" b="1"/>
              <a:t> </a:t>
            </a:r>
            <a:r>
              <a:rPr lang="sr-Cyrl-CS" altLang="en-US" sz="3600" b="1"/>
              <a:t>ултразвук</a:t>
            </a:r>
            <a:endParaRPr lang="en-US" altLang="en-US" sz="3600" b="1"/>
          </a:p>
        </p:txBody>
      </p:sp>
      <p:sp>
        <p:nvSpPr>
          <p:cNvPr id="100355" name="Rectangle 3">
            <a:extLst>
              <a:ext uri="{FF2B5EF4-FFF2-40B4-BE49-F238E27FC236}">
                <a16:creationId xmlns:a16="http://schemas.microsoft.com/office/drawing/2014/main" id="{4A47F785-C5EA-4B99-9F9E-6C6AF6C367B2}"/>
              </a:ext>
            </a:extLst>
          </p:cNvPr>
          <p:cNvSpPr>
            <a:spLocks noGrp="1" noChangeArrowheads="1"/>
          </p:cNvSpPr>
          <p:nvPr>
            <p:ph idx="1"/>
          </p:nvPr>
        </p:nvSpPr>
        <p:spPr/>
        <p:txBody>
          <a:bodyPr/>
          <a:lstStyle/>
          <a:p>
            <a:pPr algn="just" eaLnBrk="1" hangingPunct="1"/>
            <a:r>
              <a:rPr lang="sr-Cyrl-CS" altLang="en-US"/>
              <a:t>УЗ</a:t>
            </a:r>
            <a:r>
              <a:rPr lang="en-US" altLang="en-US"/>
              <a:t> </a:t>
            </a:r>
            <a:r>
              <a:rPr lang="sr-Cyrl-CS" altLang="en-US"/>
              <a:t>примењен</a:t>
            </a:r>
            <a:r>
              <a:rPr lang="en-US" altLang="en-US"/>
              <a:t> </a:t>
            </a:r>
            <a:r>
              <a:rPr lang="sr-Cyrl-CS" altLang="en-US"/>
              <a:t>у</a:t>
            </a:r>
            <a:r>
              <a:rPr lang="en-US" altLang="en-US"/>
              <a:t> </a:t>
            </a:r>
            <a:r>
              <a:rPr lang="sr-Cyrl-CS" altLang="en-US"/>
              <a:t>терапијским</a:t>
            </a:r>
            <a:r>
              <a:rPr lang="en-US" altLang="en-US"/>
              <a:t> </a:t>
            </a:r>
            <a:r>
              <a:rPr lang="sr-Cyrl-CS" altLang="en-US"/>
              <a:t>дозама</a:t>
            </a:r>
            <a:r>
              <a:rPr lang="en-US" altLang="en-US"/>
              <a:t> </a:t>
            </a:r>
            <a:r>
              <a:rPr lang="sr-Cyrl-CS" altLang="en-US"/>
              <a:t>изазива</a:t>
            </a:r>
            <a:r>
              <a:rPr lang="en-US" altLang="en-US"/>
              <a:t> </a:t>
            </a:r>
            <a:r>
              <a:rPr lang="sr-Cyrl-CS" altLang="en-US"/>
              <a:t>физиолошке</a:t>
            </a:r>
            <a:r>
              <a:rPr lang="en-US" altLang="en-US"/>
              <a:t> </a:t>
            </a:r>
            <a:r>
              <a:rPr lang="sr-Cyrl-CS" altLang="en-US"/>
              <a:t>реакције</a:t>
            </a:r>
            <a:r>
              <a:rPr lang="en-US" altLang="en-US"/>
              <a:t> </a:t>
            </a:r>
            <a:r>
              <a:rPr lang="sr-Cyrl-CS" altLang="en-US"/>
              <a:t>међу</a:t>
            </a:r>
            <a:r>
              <a:rPr lang="en-US" altLang="en-US"/>
              <a:t> </a:t>
            </a:r>
            <a:r>
              <a:rPr lang="sr-Cyrl-CS" altLang="en-US"/>
              <a:t>којима</a:t>
            </a:r>
            <a:r>
              <a:rPr lang="en-US" altLang="en-US"/>
              <a:t> </a:t>
            </a:r>
            <a:r>
              <a:rPr lang="sr-Cyrl-CS" altLang="en-US"/>
              <a:t>су</a:t>
            </a:r>
            <a:r>
              <a:rPr lang="en-US" altLang="en-US"/>
              <a:t> </a:t>
            </a:r>
            <a:r>
              <a:rPr lang="sr-Cyrl-CS" altLang="en-US"/>
              <a:t>најзначајније</a:t>
            </a:r>
            <a:r>
              <a:rPr lang="en-US" altLang="en-US"/>
              <a:t> </a:t>
            </a:r>
            <a:r>
              <a:rPr lang="sr-Cyrl-CS" altLang="en-US"/>
              <a:t>код</a:t>
            </a:r>
            <a:r>
              <a:rPr lang="en-US" altLang="en-US"/>
              <a:t> </a:t>
            </a:r>
            <a:r>
              <a:rPr lang="sr-Cyrl-CS" altLang="en-US"/>
              <a:t>обољења</a:t>
            </a:r>
            <a:r>
              <a:rPr lang="en-US" altLang="en-US"/>
              <a:t> </a:t>
            </a:r>
            <a:r>
              <a:rPr lang="sr-Cyrl-CS" altLang="en-US"/>
              <a:t>периферног</a:t>
            </a:r>
            <a:r>
              <a:rPr lang="en-US" altLang="en-US"/>
              <a:t> </a:t>
            </a:r>
            <a:r>
              <a:rPr lang="sr-Cyrl-CS" altLang="en-US"/>
              <a:t>крвотока</a:t>
            </a:r>
            <a:r>
              <a:rPr lang="en-US" altLang="en-US"/>
              <a:t>: </a:t>
            </a:r>
          </a:p>
          <a:p>
            <a:pPr lvl="1" algn="just" eaLnBrk="1" hangingPunct="1"/>
            <a:r>
              <a:rPr lang="sr-Cyrl-CS" altLang="en-US"/>
              <a:t>вазодилатација</a:t>
            </a:r>
            <a:r>
              <a:rPr lang="en-US" altLang="en-US"/>
              <a:t> </a:t>
            </a:r>
            <a:r>
              <a:rPr lang="sr-Cyrl-CS" altLang="en-US"/>
              <a:t>типа</a:t>
            </a:r>
            <a:r>
              <a:rPr lang="en-US" altLang="en-US"/>
              <a:t> </a:t>
            </a:r>
            <a:r>
              <a:rPr lang="sr-Cyrl-CS" altLang="en-US"/>
              <a:t>активне</a:t>
            </a:r>
            <a:r>
              <a:rPr lang="en-US" altLang="en-US"/>
              <a:t> </a:t>
            </a:r>
            <a:r>
              <a:rPr lang="sr-Cyrl-CS" altLang="en-US"/>
              <a:t>хиперемије</a:t>
            </a:r>
            <a:r>
              <a:rPr lang="en-US" altLang="en-US"/>
              <a:t>, </a:t>
            </a:r>
          </a:p>
          <a:p>
            <a:pPr lvl="1" algn="just" eaLnBrk="1" hangingPunct="1"/>
            <a:r>
              <a:rPr lang="sr-Cyrl-CS" altLang="en-US"/>
              <a:t>спазмолитичко</a:t>
            </a:r>
            <a:r>
              <a:rPr lang="en-US" altLang="en-US"/>
              <a:t> </a:t>
            </a:r>
            <a:r>
              <a:rPr lang="sr-Cyrl-CS" altLang="en-US"/>
              <a:t>деловање</a:t>
            </a:r>
            <a:r>
              <a:rPr lang="en-US" altLang="en-US"/>
              <a:t>, </a:t>
            </a:r>
          </a:p>
          <a:p>
            <a:pPr lvl="1" algn="just" eaLnBrk="1" hangingPunct="1"/>
            <a:r>
              <a:rPr lang="sr-Cyrl-CS" altLang="en-US"/>
              <a:t>појачање</a:t>
            </a:r>
            <a:r>
              <a:rPr lang="en-US" altLang="en-US"/>
              <a:t> </a:t>
            </a:r>
            <a:r>
              <a:rPr lang="sr-Cyrl-CS" altLang="en-US"/>
              <a:t>ресорпције</a:t>
            </a:r>
            <a:r>
              <a:rPr lang="en-US" altLang="en-US"/>
              <a:t> </a:t>
            </a:r>
            <a:r>
              <a:rPr lang="sr-Cyrl-CS" altLang="en-US"/>
              <a:t>екстравазата</a:t>
            </a:r>
            <a:r>
              <a:rPr lang="en-US" altLang="en-US"/>
              <a:t> </a:t>
            </a:r>
            <a:r>
              <a:rPr lang="sr-Cyrl-CS" altLang="en-US"/>
              <a:t>и</a:t>
            </a:r>
            <a:r>
              <a:rPr lang="en-US" altLang="en-US"/>
              <a:t> </a:t>
            </a:r>
            <a:r>
              <a:rPr lang="sr-Cyrl-CS" altLang="en-US"/>
              <a:t>метаболита</a:t>
            </a:r>
            <a:r>
              <a:rPr lang="en-US" altLang="en-US"/>
              <a:t>, </a:t>
            </a:r>
          </a:p>
          <a:p>
            <a:pPr lvl="1" algn="just" eaLnBrk="1" hangingPunct="1"/>
            <a:r>
              <a:rPr lang="sr-Cyrl-CS" altLang="en-US"/>
              <a:t>повећање</a:t>
            </a:r>
            <a:r>
              <a:rPr lang="en-US" altLang="en-US"/>
              <a:t> </a:t>
            </a:r>
            <a:r>
              <a:rPr lang="sr-Cyrl-CS" altLang="en-US"/>
              <a:t>интрацелуларног</a:t>
            </a:r>
            <a:r>
              <a:rPr lang="en-US" altLang="en-US"/>
              <a:t> </a:t>
            </a:r>
            <a:r>
              <a:rPr lang="sr-Cyrl-CS" altLang="en-US"/>
              <a:t>метаболизма</a:t>
            </a:r>
            <a:r>
              <a:rPr lang="en-US" altLang="en-US"/>
              <a:t> </a:t>
            </a:r>
            <a:r>
              <a:rPr lang="sr-Cyrl-CS" altLang="en-US"/>
              <a:t>и</a:t>
            </a:r>
            <a:r>
              <a:rPr lang="en-US" altLang="en-US"/>
              <a:t> </a:t>
            </a:r>
            <a:r>
              <a:rPr lang="sr-Cyrl-CS" altLang="en-US"/>
              <a:t>др</a:t>
            </a:r>
            <a:r>
              <a:rPr lang="en-US" altLang="en-US"/>
              <a:t>.</a:t>
            </a:r>
          </a:p>
        </p:txBody>
      </p:sp>
    </p:spTree>
  </p:cSld>
  <p:clrMapOvr>
    <a:masterClrMapping/>
  </p:clrMapOvr>
  <mc:AlternateContent xmlns:mc="http://schemas.openxmlformats.org/markup-compatibility/2006" xmlns:p14="http://schemas.microsoft.com/office/powerpoint/2010/main">
    <mc:Choice Requires="p14">
      <p:transition spd="slow" p14:dur="2000" advTm="2378"/>
    </mc:Choice>
    <mc:Fallback xmlns="">
      <p:transition spd="slow" advTm="2378"/>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4B0BF8F1-CF30-470F-BAF5-E5D19EC4DA47}"/>
              </a:ext>
            </a:extLst>
          </p:cNvPr>
          <p:cNvSpPr>
            <a:spLocks noGrp="1" noChangeArrowheads="1"/>
          </p:cNvSpPr>
          <p:nvPr>
            <p:ph type="title"/>
          </p:nvPr>
        </p:nvSpPr>
        <p:spPr>
          <a:xfrm>
            <a:off x="457200" y="228600"/>
            <a:ext cx="8229600" cy="639763"/>
          </a:xfrm>
        </p:spPr>
        <p:txBody>
          <a:bodyPr/>
          <a:lstStyle/>
          <a:p>
            <a:pPr eaLnBrk="1" hangingPunct="1"/>
            <a:r>
              <a:rPr lang="sr-Cyrl-CS" altLang="en-US" sz="3600" b="1"/>
              <a:t>Синкардијална</a:t>
            </a:r>
            <a:r>
              <a:rPr lang="sr-Latn-CS" altLang="en-US" sz="3600" b="1"/>
              <a:t> </a:t>
            </a:r>
            <a:r>
              <a:rPr lang="sr-Cyrl-CS" altLang="en-US" sz="3600" b="1"/>
              <a:t>масажа</a:t>
            </a:r>
            <a:endParaRPr lang="en-US" altLang="en-US" sz="3600" b="1"/>
          </a:p>
        </p:txBody>
      </p:sp>
      <p:sp>
        <p:nvSpPr>
          <p:cNvPr id="101379" name="Rectangle 3">
            <a:extLst>
              <a:ext uri="{FF2B5EF4-FFF2-40B4-BE49-F238E27FC236}">
                <a16:creationId xmlns:a16="http://schemas.microsoft.com/office/drawing/2014/main" id="{923F0BA6-983D-424A-B586-05A4D81FAF6E}"/>
              </a:ext>
            </a:extLst>
          </p:cNvPr>
          <p:cNvSpPr>
            <a:spLocks noGrp="1" noChangeArrowheads="1"/>
          </p:cNvSpPr>
          <p:nvPr>
            <p:ph idx="1"/>
          </p:nvPr>
        </p:nvSpPr>
        <p:spPr>
          <a:xfrm>
            <a:off x="457200" y="1219200"/>
            <a:ext cx="8229600" cy="5410200"/>
          </a:xfrm>
        </p:spPr>
        <p:txBody>
          <a:bodyPr/>
          <a:lstStyle/>
          <a:p>
            <a:pPr eaLnBrk="1" hangingPunct="1">
              <a:lnSpc>
                <a:spcPct val="80000"/>
              </a:lnSpc>
            </a:pPr>
            <a:r>
              <a:rPr lang="sr-Cyrl-CS" altLang="en-US" sz="2400"/>
              <a:t>Синкардијална</a:t>
            </a:r>
            <a:r>
              <a:rPr lang="sr-Latn-CS" altLang="en-US" sz="2400"/>
              <a:t> </a:t>
            </a:r>
            <a:r>
              <a:rPr lang="sr-Cyrl-CS" altLang="en-US" sz="2400"/>
              <a:t>масажа (</a:t>
            </a:r>
            <a:r>
              <a:rPr lang="sr-Latn-CS" altLang="en-US" sz="2400"/>
              <a:t> </a:t>
            </a:r>
            <a:r>
              <a:rPr lang="sr-Cyrl-CS" altLang="en-US" sz="2400"/>
              <a:t>апарат</a:t>
            </a:r>
            <a:r>
              <a:rPr lang="sr-Latn-CS" altLang="en-US" sz="2400"/>
              <a:t> </a:t>
            </a:r>
            <a:r>
              <a:rPr lang="sr-Latn-CS" altLang="en-US" sz="2400" b="1"/>
              <a:t>"</a:t>
            </a:r>
            <a:r>
              <a:rPr lang="sr-Cyrl-CS" altLang="en-US" sz="2400" b="1"/>
              <a:t>Синкардон</a:t>
            </a:r>
            <a:r>
              <a:rPr lang="sr-Latn-CS" altLang="en-US" sz="2400" b="1"/>
              <a:t>“</a:t>
            </a:r>
            <a:r>
              <a:rPr lang="sr-Cyrl-CS" altLang="en-US" sz="2400" b="1"/>
              <a:t>)</a:t>
            </a:r>
            <a:r>
              <a:rPr lang="sr-Latn-CS" altLang="en-US" sz="2400" b="1"/>
              <a:t> </a:t>
            </a:r>
            <a:r>
              <a:rPr lang="sr-Cyrl-CS" altLang="en-US" sz="2400"/>
              <a:t>представља</a:t>
            </a:r>
            <a:r>
              <a:rPr lang="sr-Latn-CS" altLang="en-US" sz="2400"/>
              <a:t> </a:t>
            </a:r>
            <a:r>
              <a:rPr lang="sr-Cyrl-CS" altLang="en-US" sz="2400"/>
              <a:t>примену</a:t>
            </a:r>
            <a:r>
              <a:rPr lang="sr-Latn-CS" altLang="en-US" sz="2400"/>
              <a:t> </a:t>
            </a:r>
            <a:r>
              <a:rPr lang="sr-Cyrl-CS" altLang="en-US" sz="2400"/>
              <a:t>ритмичких</a:t>
            </a:r>
            <a:r>
              <a:rPr lang="sr-Latn-CS" altLang="en-US" sz="2400"/>
              <a:t> </a:t>
            </a:r>
            <a:r>
              <a:rPr lang="sr-Cyrl-CS" altLang="en-US" sz="2400"/>
              <a:t>пнеуматских</a:t>
            </a:r>
            <a:r>
              <a:rPr lang="sr-Latn-CS" altLang="en-US" sz="2400"/>
              <a:t> </a:t>
            </a:r>
            <a:r>
              <a:rPr lang="sr-Cyrl-CS" altLang="en-US" sz="2400"/>
              <a:t>импулса</a:t>
            </a:r>
            <a:r>
              <a:rPr lang="sr-Latn-CS" altLang="en-US" sz="2400"/>
              <a:t> </a:t>
            </a:r>
            <a:r>
              <a:rPr lang="sr-Cyrl-CS" altLang="en-US" sz="2400"/>
              <a:t>под</a:t>
            </a:r>
            <a:r>
              <a:rPr lang="sr-Latn-CS" altLang="en-US" sz="2400"/>
              <a:t> </a:t>
            </a:r>
            <a:r>
              <a:rPr lang="sr-Cyrl-CS" altLang="en-US" sz="2400"/>
              <a:t>притиском</a:t>
            </a:r>
            <a:r>
              <a:rPr lang="sr-Latn-CS" altLang="en-US" sz="2400"/>
              <a:t> </a:t>
            </a:r>
            <a:r>
              <a:rPr lang="sr-Cyrl-CS" altLang="en-US" sz="2400"/>
              <a:t>на</a:t>
            </a:r>
            <a:r>
              <a:rPr lang="sr-Latn-CS" altLang="en-US" sz="2400"/>
              <a:t> </a:t>
            </a:r>
            <a:r>
              <a:rPr lang="sr-Cyrl-CS" altLang="en-US" sz="2400"/>
              <a:t>крвне</a:t>
            </a:r>
            <a:r>
              <a:rPr lang="sr-Latn-CS" altLang="en-US" sz="2400"/>
              <a:t> </a:t>
            </a:r>
            <a:r>
              <a:rPr lang="sr-Cyrl-CS" altLang="en-US" sz="2400"/>
              <a:t>судове</a:t>
            </a:r>
            <a:r>
              <a:rPr lang="sr-Latn-CS" altLang="en-US" sz="2400"/>
              <a:t> </a:t>
            </a:r>
            <a:r>
              <a:rPr lang="sr-Cyrl-CS" altLang="en-US" sz="2400"/>
              <a:t>у</a:t>
            </a:r>
            <a:r>
              <a:rPr lang="sr-Latn-CS" altLang="en-US" sz="2400"/>
              <a:t> </a:t>
            </a:r>
            <a:r>
              <a:rPr lang="sr-Cyrl-CS" altLang="en-US" sz="2400"/>
              <a:t>току</a:t>
            </a:r>
            <a:r>
              <a:rPr lang="sr-Latn-CS" altLang="en-US" sz="2400"/>
              <a:t> </a:t>
            </a:r>
            <a:r>
              <a:rPr lang="sr-Cyrl-CS" altLang="en-US" sz="2400"/>
              <a:t>њихове</a:t>
            </a:r>
            <a:r>
              <a:rPr lang="sr-Latn-CS" altLang="en-US" sz="2400"/>
              <a:t> </a:t>
            </a:r>
            <a:r>
              <a:rPr lang="sr-Cyrl-CS" altLang="en-US" sz="2400"/>
              <a:t>систоле,</a:t>
            </a:r>
            <a:r>
              <a:rPr lang="sr-Latn-CS" altLang="en-US" sz="2400"/>
              <a:t> </a:t>
            </a:r>
            <a:r>
              <a:rPr lang="sr-Cyrl-CS" altLang="en-US" sz="2400"/>
              <a:t>с</a:t>
            </a:r>
            <a:r>
              <a:rPr lang="sr-Latn-CS" altLang="en-US" sz="2400"/>
              <a:t> </a:t>
            </a:r>
            <a:r>
              <a:rPr lang="sr-Cyrl-CS" altLang="en-US" sz="2400"/>
              <a:t>циљем</a:t>
            </a:r>
            <a:r>
              <a:rPr lang="sr-Latn-CS" altLang="en-US" sz="2400"/>
              <a:t> </a:t>
            </a:r>
            <a:r>
              <a:rPr lang="sr-Cyrl-CS" altLang="en-US" sz="2400"/>
              <a:t>појачања</a:t>
            </a:r>
            <a:r>
              <a:rPr lang="sr-Latn-CS" altLang="en-US" sz="2400"/>
              <a:t> </a:t>
            </a:r>
            <a:r>
              <a:rPr lang="sr-Cyrl-CS" altLang="en-US" sz="2400"/>
              <a:t>пулсног</a:t>
            </a:r>
            <a:r>
              <a:rPr lang="sr-Latn-CS" altLang="en-US" sz="2400"/>
              <a:t> </a:t>
            </a:r>
            <a:r>
              <a:rPr lang="sr-Cyrl-CS" altLang="en-US" sz="2400"/>
              <a:t>таласа</a:t>
            </a:r>
            <a:r>
              <a:rPr lang="sr-Latn-CS" altLang="en-US" sz="2400"/>
              <a:t>. </a:t>
            </a:r>
          </a:p>
          <a:p>
            <a:pPr eaLnBrk="1" hangingPunct="1">
              <a:lnSpc>
                <a:spcPct val="80000"/>
              </a:lnSpc>
            </a:pPr>
            <a:endParaRPr lang="sr-Latn-CS" altLang="en-US" sz="2400"/>
          </a:p>
          <a:p>
            <a:pPr eaLnBrk="1" hangingPunct="1">
              <a:lnSpc>
                <a:spcPct val="80000"/>
              </a:lnSpc>
            </a:pPr>
            <a:r>
              <a:rPr lang="sr-Cyrl-CS" altLang="en-US" sz="2400"/>
              <a:t>Базира</a:t>
            </a:r>
            <a:r>
              <a:rPr lang="sr-Latn-CS" altLang="en-US" sz="2400"/>
              <a:t> </a:t>
            </a:r>
            <a:r>
              <a:rPr lang="sr-Cyrl-CS" altLang="en-US" sz="2400"/>
              <a:t>се</a:t>
            </a:r>
            <a:r>
              <a:rPr lang="sr-Latn-CS" altLang="en-US" sz="2400"/>
              <a:t> </a:t>
            </a:r>
            <a:r>
              <a:rPr lang="sr-Cyrl-CS" altLang="en-US" sz="2400"/>
              <a:t>на</a:t>
            </a:r>
            <a:r>
              <a:rPr lang="sr-Latn-CS" altLang="en-US" sz="2400"/>
              <a:t> </a:t>
            </a:r>
            <a:r>
              <a:rPr lang="sr-Cyrl-CS" altLang="en-US" sz="2400"/>
              <a:t>принципу</a:t>
            </a:r>
            <a:r>
              <a:rPr lang="sr-Latn-CS" altLang="en-US" sz="2400"/>
              <a:t> </a:t>
            </a:r>
            <a:r>
              <a:rPr lang="sr-Cyrl-CS" altLang="en-US" sz="2400"/>
              <a:t>да</a:t>
            </a:r>
            <a:r>
              <a:rPr lang="sr-Latn-CS" altLang="en-US" sz="2400"/>
              <a:t> </a:t>
            </a:r>
            <a:r>
              <a:rPr lang="sr-Cyrl-CS" altLang="en-US" sz="2400"/>
              <a:t>се</a:t>
            </a:r>
            <a:r>
              <a:rPr lang="sr-Latn-CS" altLang="en-US" sz="2400"/>
              <a:t> </a:t>
            </a:r>
            <a:r>
              <a:rPr lang="sr-Cyrl-CS" altLang="en-US" sz="2400" u="sng"/>
              <a:t>циркулација</a:t>
            </a:r>
            <a:r>
              <a:rPr lang="sr-Latn-CS" altLang="en-US" sz="2400" u="sng"/>
              <a:t> </a:t>
            </a:r>
            <a:r>
              <a:rPr lang="sr-Cyrl-CS" altLang="en-US" sz="2400" u="sng"/>
              <a:t>крви</a:t>
            </a:r>
            <a:r>
              <a:rPr lang="sr-Latn-CS" altLang="en-US" sz="2400" u="sng"/>
              <a:t> </a:t>
            </a:r>
            <a:r>
              <a:rPr lang="sr-Cyrl-CS" altLang="en-US" sz="2400" u="sng"/>
              <a:t>остварује</a:t>
            </a:r>
            <a:r>
              <a:rPr lang="sr-Latn-CS" altLang="en-US" sz="2400" u="sng"/>
              <a:t> </a:t>
            </a:r>
            <a:r>
              <a:rPr lang="sr-Cyrl-CS" altLang="en-US" sz="2400" u="sng"/>
              <a:t>не</a:t>
            </a:r>
            <a:r>
              <a:rPr lang="sr-Latn-CS" altLang="en-US" sz="2400" u="sng"/>
              <a:t> </a:t>
            </a:r>
            <a:r>
              <a:rPr lang="sr-Cyrl-CS" altLang="en-US" sz="2400" u="sng"/>
              <a:t>само</a:t>
            </a:r>
            <a:r>
              <a:rPr lang="sr-Latn-CS" altLang="en-US" sz="2400" u="sng"/>
              <a:t> </a:t>
            </a:r>
            <a:r>
              <a:rPr lang="sr-Cyrl-CS" altLang="en-US" sz="2400" u="sng"/>
              <a:t>делатношћу</a:t>
            </a:r>
            <a:r>
              <a:rPr lang="sr-Latn-CS" altLang="en-US" sz="2400" u="sng"/>
              <a:t> </a:t>
            </a:r>
            <a:r>
              <a:rPr lang="sr-Cyrl-CS" altLang="en-US" sz="2400" u="sng"/>
              <a:t>срца</a:t>
            </a:r>
            <a:r>
              <a:rPr lang="sr-Latn-CS" altLang="en-US" sz="2400" u="sng"/>
              <a:t> </a:t>
            </a:r>
            <a:r>
              <a:rPr lang="sr-Cyrl-CS" altLang="en-US" sz="2400" u="sng"/>
              <a:t>већ</a:t>
            </a:r>
            <a:r>
              <a:rPr lang="sr-Latn-CS" altLang="en-US" sz="2400" u="sng"/>
              <a:t> </a:t>
            </a:r>
            <a:r>
              <a:rPr lang="sr-Cyrl-CS" altLang="en-US" sz="2400" u="sng"/>
              <a:t>и</a:t>
            </a:r>
            <a:r>
              <a:rPr lang="sr-Latn-CS" altLang="en-US" sz="2400" u="sng"/>
              <a:t> </a:t>
            </a:r>
            <a:r>
              <a:rPr lang="sr-Cyrl-CS" altLang="en-US" sz="2400" u="sng"/>
              <a:t>еластичношћу</a:t>
            </a:r>
            <a:r>
              <a:rPr lang="sr-Latn-CS" altLang="en-US" sz="2400" u="sng"/>
              <a:t> </a:t>
            </a:r>
            <a:r>
              <a:rPr lang="sr-Cyrl-CS" altLang="en-US" sz="2400" u="sng"/>
              <a:t>зидова</a:t>
            </a:r>
            <a:r>
              <a:rPr lang="sr-Latn-CS" altLang="en-US" sz="2400" u="sng"/>
              <a:t> </a:t>
            </a:r>
            <a:r>
              <a:rPr lang="sr-Cyrl-CS" altLang="en-US" sz="2400" u="sng"/>
              <a:t>крвних</a:t>
            </a:r>
            <a:r>
              <a:rPr lang="sr-Latn-CS" altLang="en-US" sz="2400" u="sng"/>
              <a:t> </a:t>
            </a:r>
            <a:r>
              <a:rPr lang="sr-Cyrl-CS" altLang="en-US" sz="2400" u="sng"/>
              <a:t>судова</a:t>
            </a:r>
            <a:r>
              <a:rPr lang="sr-Latn-CS" altLang="en-US" sz="2400" u="sng"/>
              <a:t>.</a:t>
            </a:r>
            <a:r>
              <a:rPr lang="sr-Latn-CS" altLang="en-US" sz="2400"/>
              <a:t> </a:t>
            </a:r>
          </a:p>
          <a:p>
            <a:pPr eaLnBrk="1" hangingPunct="1">
              <a:lnSpc>
                <a:spcPct val="80000"/>
              </a:lnSpc>
            </a:pPr>
            <a:endParaRPr lang="sr-Latn-CS" altLang="en-US" sz="2400"/>
          </a:p>
          <a:p>
            <a:pPr algn="just" eaLnBrk="1" hangingPunct="1">
              <a:lnSpc>
                <a:spcPct val="80000"/>
              </a:lnSpc>
            </a:pPr>
            <a:r>
              <a:rPr lang="sr-Cyrl-CS" altLang="en-US" sz="2400"/>
              <a:t>Примена</a:t>
            </a:r>
            <a:r>
              <a:rPr lang="sr-Latn-CS" altLang="en-US" sz="2400"/>
              <a:t> </a:t>
            </a:r>
            <a:r>
              <a:rPr lang="sr-Cyrl-CS" altLang="en-US" sz="2400"/>
              <a:t>ритмичких</a:t>
            </a:r>
            <a:r>
              <a:rPr lang="sr-Latn-CS" altLang="en-US" sz="2400"/>
              <a:t> </a:t>
            </a:r>
            <a:r>
              <a:rPr lang="sr-Cyrl-CS" altLang="en-US" sz="2400"/>
              <a:t>импулса</a:t>
            </a:r>
            <a:r>
              <a:rPr lang="sr-Latn-CS" altLang="en-US" sz="2400"/>
              <a:t> </a:t>
            </a:r>
            <a:r>
              <a:rPr lang="sr-Cyrl-CS" altLang="en-US" sz="2400"/>
              <a:t>споља</a:t>
            </a:r>
            <a:r>
              <a:rPr lang="sr-Latn-CS" altLang="en-US" sz="2400"/>
              <a:t> (</a:t>
            </a:r>
            <a:r>
              <a:rPr lang="sr-Cyrl-CS" altLang="en-US" sz="2400"/>
              <a:t>кинетичка</a:t>
            </a:r>
            <a:r>
              <a:rPr lang="sr-Latn-CS" altLang="en-US" sz="2400"/>
              <a:t> </a:t>
            </a:r>
            <a:r>
              <a:rPr lang="sr-Cyrl-CS" altLang="en-US" sz="2400"/>
              <a:t>енергија</a:t>
            </a:r>
            <a:r>
              <a:rPr lang="sr-Latn-CS" altLang="en-US" sz="2400"/>
              <a:t>) </a:t>
            </a:r>
            <a:r>
              <a:rPr lang="sr-Cyrl-CS" altLang="en-US" sz="2400"/>
              <a:t>доводи</a:t>
            </a:r>
            <a:r>
              <a:rPr lang="sr-Latn-CS" altLang="en-US" sz="2400"/>
              <a:t> </a:t>
            </a:r>
            <a:r>
              <a:rPr lang="sr-Cyrl-CS" altLang="en-US" sz="2400"/>
              <a:t>до</a:t>
            </a:r>
            <a:r>
              <a:rPr lang="sr-Latn-CS" altLang="en-US" sz="2400"/>
              <a:t> </a:t>
            </a:r>
            <a:r>
              <a:rPr lang="sr-Cyrl-CS" altLang="en-US" sz="2400"/>
              <a:t>компресије</a:t>
            </a:r>
            <a:r>
              <a:rPr lang="sr-Latn-CS" altLang="en-US" sz="2400"/>
              <a:t> </a:t>
            </a:r>
            <a:r>
              <a:rPr lang="sr-Cyrl-CS" altLang="en-US" sz="2400"/>
              <a:t>свих</a:t>
            </a:r>
            <a:r>
              <a:rPr lang="sr-Latn-CS" altLang="en-US" sz="2400"/>
              <a:t> </a:t>
            </a:r>
            <a:r>
              <a:rPr lang="sr-Cyrl-CS" altLang="en-US" sz="2400"/>
              <a:t>судова</a:t>
            </a:r>
            <a:r>
              <a:rPr lang="sr-Latn-CS" altLang="en-US" sz="2400"/>
              <a:t>. </a:t>
            </a:r>
            <a:r>
              <a:rPr lang="sr-Cyrl-CS" altLang="en-US" sz="2400"/>
              <a:t>При</a:t>
            </a:r>
            <a:r>
              <a:rPr lang="sr-Latn-CS" altLang="en-US" sz="2400"/>
              <a:t> </a:t>
            </a:r>
            <a:r>
              <a:rPr lang="sr-Cyrl-CS" altLang="en-US" sz="2400"/>
              <a:t>томе</a:t>
            </a:r>
            <a:r>
              <a:rPr lang="sr-Latn-CS" altLang="en-US" sz="2400"/>
              <a:t> </a:t>
            </a:r>
            <a:r>
              <a:rPr lang="sr-Cyrl-CS" altLang="en-US" sz="2400"/>
              <a:t>се</a:t>
            </a:r>
            <a:r>
              <a:rPr lang="sr-Latn-CS" altLang="en-US" sz="2400"/>
              <a:t> </a:t>
            </a:r>
            <a:r>
              <a:rPr lang="sr-Cyrl-CS" altLang="en-US" sz="2400"/>
              <a:t>ток</a:t>
            </a:r>
            <a:r>
              <a:rPr lang="sr-Latn-CS" altLang="en-US" sz="2400"/>
              <a:t> </a:t>
            </a:r>
            <a:r>
              <a:rPr lang="sr-Cyrl-CS" altLang="en-US" sz="2400"/>
              <a:t>крви</a:t>
            </a:r>
            <a:r>
              <a:rPr lang="sr-Latn-CS" altLang="en-US" sz="2400"/>
              <a:t> </a:t>
            </a:r>
            <a:r>
              <a:rPr lang="sr-Cyrl-CS" altLang="en-US" sz="2400"/>
              <a:t>у</a:t>
            </a:r>
            <a:r>
              <a:rPr lang="sr-Latn-CS" altLang="en-US" sz="2400"/>
              <a:t> </a:t>
            </a:r>
            <a:r>
              <a:rPr lang="sr-Cyrl-CS" altLang="en-US" sz="2400"/>
              <a:t>артеријама</a:t>
            </a:r>
            <a:r>
              <a:rPr lang="sr-Latn-CS" altLang="en-US" sz="2400"/>
              <a:t> </a:t>
            </a:r>
            <a:r>
              <a:rPr lang="sr-Cyrl-CS" altLang="en-US" sz="2400"/>
              <a:t>убрзава</a:t>
            </a:r>
            <a:r>
              <a:rPr lang="sr-Latn-CS" altLang="en-US" sz="2400"/>
              <a:t> </a:t>
            </a:r>
            <a:r>
              <a:rPr lang="sr-Cyrl-CS" altLang="en-US" sz="2400"/>
              <a:t>у</a:t>
            </a:r>
            <a:r>
              <a:rPr lang="sr-Latn-CS" altLang="en-US" sz="2400"/>
              <a:t> </a:t>
            </a:r>
            <a:r>
              <a:rPr lang="sr-Cyrl-CS" altLang="en-US" sz="2400"/>
              <a:t>центрифугалном</a:t>
            </a:r>
            <a:r>
              <a:rPr lang="sr-Latn-CS" altLang="en-US" sz="2400"/>
              <a:t> </a:t>
            </a:r>
            <a:r>
              <a:rPr lang="sr-Cyrl-CS" altLang="en-US" sz="2400"/>
              <a:t>смеру</a:t>
            </a:r>
            <a:r>
              <a:rPr lang="sr-Latn-CS" altLang="en-US" sz="2400"/>
              <a:t> </a:t>
            </a:r>
            <a:r>
              <a:rPr lang="sr-Cyrl-CS" altLang="en-US" sz="2400"/>
              <a:t>тако</a:t>
            </a:r>
            <a:r>
              <a:rPr lang="sr-Latn-CS" altLang="en-US" sz="2400"/>
              <a:t> </a:t>
            </a:r>
            <a:r>
              <a:rPr lang="sr-Cyrl-CS" altLang="en-US" sz="2400"/>
              <a:t>да</a:t>
            </a:r>
            <a:r>
              <a:rPr lang="sr-Latn-CS" altLang="en-US" sz="2400"/>
              <a:t> </a:t>
            </a:r>
            <a:r>
              <a:rPr lang="sr-Cyrl-CS" altLang="en-US" sz="2400"/>
              <a:t>овај</a:t>
            </a:r>
            <a:r>
              <a:rPr lang="sr-Latn-CS" altLang="en-US" sz="2400"/>
              <a:t> </a:t>
            </a:r>
            <a:r>
              <a:rPr lang="sr-Cyrl-CS" altLang="en-US" sz="2400"/>
              <a:t>уређај</a:t>
            </a:r>
            <a:r>
              <a:rPr lang="sr-Latn-CS" altLang="en-US" sz="2400"/>
              <a:t> </a:t>
            </a:r>
            <a:r>
              <a:rPr lang="sr-Cyrl-CS" altLang="en-US" sz="2400"/>
              <a:t>делује</a:t>
            </a:r>
            <a:r>
              <a:rPr lang="sr-Latn-CS" altLang="en-US" sz="2400"/>
              <a:t> </a:t>
            </a:r>
            <a:r>
              <a:rPr lang="sr-Cyrl-CS" altLang="en-US" sz="2400" b="1"/>
              <a:t>као</a:t>
            </a:r>
            <a:r>
              <a:rPr lang="sr-Latn-CS" altLang="en-US" sz="2400" b="1"/>
              <a:t> </a:t>
            </a:r>
            <a:r>
              <a:rPr lang="sr-Cyrl-CS" altLang="en-US" sz="2400" b="1"/>
              <a:t>периферно</a:t>
            </a:r>
            <a:r>
              <a:rPr lang="sr-Latn-CS" altLang="en-US" sz="2400" b="1"/>
              <a:t> </a:t>
            </a:r>
            <a:r>
              <a:rPr lang="sr-Cyrl-CS" altLang="en-US" sz="2400" b="1"/>
              <a:t>срце</a:t>
            </a:r>
            <a:r>
              <a:rPr lang="sr-Latn-CS" altLang="en-US" sz="2400"/>
              <a:t>. </a:t>
            </a:r>
          </a:p>
          <a:p>
            <a:pPr eaLnBrk="1" hangingPunct="1">
              <a:lnSpc>
                <a:spcPct val="80000"/>
              </a:lnSpc>
            </a:pPr>
            <a:endParaRPr lang="sr-Latn-CS" altLang="en-US" sz="2400"/>
          </a:p>
          <a:p>
            <a:pPr eaLnBrk="1" hangingPunct="1">
              <a:lnSpc>
                <a:spcPct val="80000"/>
              </a:lnSpc>
            </a:pPr>
            <a:r>
              <a:rPr lang="sr-Cyrl-CS" altLang="en-US" sz="2400"/>
              <a:t>Повољни</a:t>
            </a:r>
            <a:r>
              <a:rPr lang="sr-Latn-CS" altLang="en-US" sz="2400"/>
              <a:t> </a:t>
            </a:r>
            <a:r>
              <a:rPr lang="sr-Cyrl-CS" altLang="en-US" sz="2400"/>
              <a:t>резултати</a:t>
            </a:r>
            <a:r>
              <a:rPr lang="sr-Latn-CS" altLang="en-US" sz="2400"/>
              <a:t> </a:t>
            </a:r>
            <a:r>
              <a:rPr lang="sr-Cyrl-CS" altLang="en-US" sz="2400"/>
              <a:t>су</a:t>
            </a:r>
            <a:r>
              <a:rPr lang="sr-Latn-CS" altLang="en-US" sz="2400"/>
              <a:t> </a:t>
            </a:r>
            <a:r>
              <a:rPr lang="sr-Cyrl-CS" altLang="en-US" sz="2400"/>
              <a:t>постигнути</a:t>
            </a:r>
            <a:r>
              <a:rPr lang="sr-Latn-CS" altLang="en-US" sz="2400"/>
              <a:t> </a:t>
            </a:r>
            <a:r>
              <a:rPr lang="sr-Cyrl-CS" altLang="en-US" sz="2400"/>
              <a:t>код</a:t>
            </a:r>
            <a:r>
              <a:rPr lang="sr-Latn-CS" altLang="en-US" sz="2400"/>
              <a:t> </a:t>
            </a:r>
            <a:r>
              <a:rPr lang="sr-Cyrl-CS" altLang="en-US" sz="2400"/>
              <a:t>облитеративних</a:t>
            </a:r>
            <a:r>
              <a:rPr lang="sr-Latn-CS" altLang="en-US" sz="2400"/>
              <a:t> </a:t>
            </a:r>
            <a:r>
              <a:rPr lang="sr-Cyrl-CS" altLang="en-US" sz="2400"/>
              <a:t>артеријских</a:t>
            </a:r>
            <a:r>
              <a:rPr lang="sr-Latn-CS" altLang="en-US" sz="2400"/>
              <a:t> </a:t>
            </a:r>
            <a:r>
              <a:rPr lang="sr-Cyrl-CS" altLang="en-US" sz="2400"/>
              <a:t>обољења</a:t>
            </a:r>
            <a:r>
              <a:rPr lang="sr-Latn-CS" altLang="en-US" sz="2400"/>
              <a:t>.</a:t>
            </a:r>
            <a:endParaRPr lang="en-US" altLang="en-US" sz="2400"/>
          </a:p>
        </p:txBody>
      </p:sp>
    </p:spTree>
  </p:cSld>
  <p:clrMapOvr>
    <a:masterClrMapping/>
  </p:clrMapOvr>
  <mc:AlternateContent xmlns:mc="http://schemas.openxmlformats.org/markup-compatibility/2006" xmlns:p14="http://schemas.microsoft.com/office/powerpoint/2010/main">
    <mc:Choice Requires="p14">
      <p:transition spd="slow" p14:dur="2000" advTm="52487"/>
    </mc:Choice>
    <mc:Fallback xmlns="">
      <p:transition spd="slow" advTm="5248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AC5E397-00C5-4E43-8AC5-C67BB33F28C7}"/>
              </a:ext>
            </a:extLst>
          </p:cNvPr>
          <p:cNvSpPr>
            <a:spLocks noGrp="1" noChangeArrowheads="1"/>
          </p:cNvSpPr>
          <p:nvPr>
            <p:ph type="title"/>
          </p:nvPr>
        </p:nvSpPr>
        <p:spPr/>
        <p:txBody>
          <a:bodyPr/>
          <a:lstStyle/>
          <a:p>
            <a:pPr eaLnBrk="1" hangingPunct="1"/>
            <a:r>
              <a:rPr lang="sr-Cyrl-CS" altLang="en-US"/>
              <a:t>Клиничка</a:t>
            </a:r>
            <a:r>
              <a:rPr lang="en-US" altLang="en-US"/>
              <a:t> </a:t>
            </a:r>
            <a:r>
              <a:rPr lang="sr-Cyrl-CS" altLang="en-US"/>
              <a:t>слика</a:t>
            </a:r>
            <a:r>
              <a:rPr lang="en-US" altLang="en-US"/>
              <a:t> </a:t>
            </a:r>
            <a:r>
              <a:rPr lang="sr-Cyrl-CS" altLang="en-US"/>
              <a:t>Рејнова</a:t>
            </a:r>
            <a:r>
              <a:rPr lang="en-US" altLang="en-US"/>
              <a:t> </a:t>
            </a:r>
            <a:r>
              <a:rPr lang="sr-Cyrl-CS" altLang="en-US"/>
              <a:t>болест</a:t>
            </a:r>
            <a:r>
              <a:rPr lang="en-US" altLang="en-US"/>
              <a:t> </a:t>
            </a:r>
            <a:endParaRPr lang="en-US" altLang="en-US" b="1"/>
          </a:p>
        </p:txBody>
      </p:sp>
      <p:sp>
        <p:nvSpPr>
          <p:cNvPr id="6147" name="Rectangle 3">
            <a:extLst>
              <a:ext uri="{FF2B5EF4-FFF2-40B4-BE49-F238E27FC236}">
                <a16:creationId xmlns:a16="http://schemas.microsoft.com/office/drawing/2014/main" id="{32CBC5E8-A80B-4164-8EDB-6AD4EE406A2E}"/>
              </a:ext>
            </a:extLst>
          </p:cNvPr>
          <p:cNvSpPr>
            <a:spLocks noGrp="1" noChangeArrowheads="1"/>
          </p:cNvSpPr>
          <p:nvPr>
            <p:ph idx="1"/>
          </p:nvPr>
        </p:nvSpPr>
        <p:spPr>
          <a:xfrm>
            <a:off x="457200" y="1600200"/>
            <a:ext cx="8305800" cy="4800600"/>
          </a:xfrm>
        </p:spPr>
        <p:txBody>
          <a:bodyPr rtlCol="0">
            <a:normAutofit/>
          </a:bodyPr>
          <a:lstStyle/>
          <a:p>
            <a:pPr algn="just" eaLnBrk="1" fontAlgn="auto" hangingPunct="1">
              <a:spcAft>
                <a:spcPts val="0"/>
              </a:spcAft>
              <a:defRPr/>
            </a:pPr>
            <a:r>
              <a:rPr lang="sr-Cyrl-CS" sz="2800" dirty="0"/>
              <a:t>Болест</a:t>
            </a:r>
            <a:r>
              <a:rPr lang="sl-SI" sz="2800" dirty="0"/>
              <a:t> </a:t>
            </a:r>
            <a:r>
              <a:rPr lang="sr-Cyrl-CS" sz="2800" dirty="0"/>
              <a:t>се</a:t>
            </a:r>
            <a:r>
              <a:rPr lang="sl-SI" sz="2800" dirty="0"/>
              <a:t> </a:t>
            </a:r>
            <a:r>
              <a:rPr lang="sr-Cyrl-CS" sz="2800" dirty="0"/>
              <a:t>испољава</a:t>
            </a:r>
            <a:r>
              <a:rPr lang="sl-SI" sz="2800" dirty="0"/>
              <a:t> </a:t>
            </a:r>
            <a:r>
              <a:rPr lang="sr-Cyrl-CS" sz="2800" u="sng" dirty="0"/>
              <a:t>интермитентно</a:t>
            </a:r>
            <a:r>
              <a:rPr lang="sl-SI" sz="2800" dirty="0"/>
              <a:t>, </a:t>
            </a:r>
            <a:r>
              <a:rPr lang="sr-Cyrl-CS" sz="2800" dirty="0"/>
              <a:t>у</a:t>
            </a:r>
            <a:r>
              <a:rPr lang="sl-SI" sz="2800" dirty="0"/>
              <a:t> </a:t>
            </a:r>
            <a:r>
              <a:rPr lang="sr-Cyrl-CS" sz="2800" dirty="0"/>
              <a:t>виду</a:t>
            </a:r>
            <a:r>
              <a:rPr lang="sl-SI" sz="2800" dirty="0"/>
              <a:t> </a:t>
            </a:r>
            <a:r>
              <a:rPr lang="sr-Cyrl-CS" sz="2800" dirty="0"/>
              <a:t>атака</a:t>
            </a:r>
            <a:r>
              <a:rPr lang="sl-SI" sz="2800" dirty="0"/>
              <a:t>. </a:t>
            </a:r>
            <a:r>
              <a:rPr lang="sr-Cyrl-CS" sz="2800" dirty="0"/>
              <a:t>Окидач</a:t>
            </a:r>
            <a:r>
              <a:rPr lang="sl-SI" sz="2800" dirty="0"/>
              <a:t> </a:t>
            </a:r>
            <a:r>
              <a:rPr lang="sr-Cyrl-CS" sz="2800" dirty="0"/>
              <a:t>за</a:t>
            </a:r>
            <a:r>
              <a:rPr lang="sl-SI" sz="2800" dirty="0"/>
              <a:t> </a:t>
            </a:r>
            <a:r>
              <a:rPr lang="sr-Cyrl-CS" sz="2800" dirty="0"/>
              <a:t>појаву</a:t>
            </a:r>
            <a:r>
              <a:rPr lang="sl-SI" sz="2800" dirty="0"/>
              <a:t> </a:t>
            </a:r>
            <a:r>
              <a:rPr lang="sr-Cyrl-CS" sz="2800" dirty="0"/>
              <a:t>атака</a:t>
            </a:r>
            <a:r>
              <a:rPr lang="sl-SI" sz="2800" dirty="0"/>
              <a:t> </a:t>
            </a:r>
            <a:r>
              <a:rPr lang="sr-Cyrl-CS" sz="2800" dirty="0"/>
              <a:t>може</a:t>
            </a:r>
            <a:r>
              <a:rPr lang="sl-SI" sz="2800" dirty="0"/>
              <a:t> </a:t>
            </a:r>
            <a:r>
              <a:rPr lang="sr-Cyrl-CS" sz="2800" dirty="0"/>
              <a:t>бити</a:t>
            </a:r>
            <a:r>
              <a:rPr lang="sl-SI" sz="2800" dirty="0"/>
              <a:t> </a:t>
            </a:r>
            <a:r>
              <a:rPr lang="sr-Cyrl-CS" sz="2800" b="1" dirty="0"/>
              <a:t>хладноћа</a:t>
            </a:r>
            <a:r>
              <a:rPr lang="sl-SI" sz="2800" b="1" dirty="0"/>
              <a:t>, </a:t>
            </a:r>
            <a:r>
              <a:rPr lang="sr-Cyrl-CS" sz="2800" b="1" dirty="0"/>
              <a:t>емоционални</a:t>
            </a:r>
            <a:r>
              <a:rPr lang="sl-SI" sz="2800" b="1" dirty="0"/>
              <a:t> </a:t>
            </a:r>
            <a:r>
              <a:rPr lang="sr-Cyrl-CS" sz="2800" b="1" dirty="0"/>
              <a:t>стрес</a:t>
            </a:r>
            <a:r>
              <a:rPr lang="sl-SI" sz="2800" b="1" dirty="0"/>
              <a:t> </a:t>
            </a:r>
            <a:r>
              <a:rPr lang="sr-Cyrl-CS" sz="2800" dirty="0"/>
              <a:t>итд</a:t>
            </a:r>
            <a:r>
              <a:rPr lang="sl-SI" sz="2800" dirty="0"/>
              <a:t>. </a:t>
            </a:r>
          </a:p>
          <a:p>
            <a:pPr algn="just" eaLnBrk="1" fontAlgn="auto" hangingPunct="1">
              <a:spcAft>
                <a:spcPts val="0"/>
              </a:spcAft>
              <a:defRPr/>
            </a:pPr>
            <a:endParaRPr lang="en-US" sz="2800" dirty="0"/>
          </a:p>
          <a:p>
            <a:pPr algn="just" eaLnBrk="1" fontAlgn="auto" hangingPunct="1">
              <a:spcAft>
                <a:spcPts val="0"/>
              </a:spcAft>
              <a:defRPr/>
            </a:pPr>
            <a:r>
              <a:rPr lang="sr-Cyrl-CS" sz="2800" dirty="0"/>
              <a:t>Трају</a:t>
            </a:r>
            <a:r>
              <a:rPr lang="en-US" sz="2800" dirty="0"/>
              <a:t> </a:t>
            </a:r>
            <a:r>
              <a:rPr lang="sr-Cyrl-CS" sz="2800" dirty="0"/>
              <a:t>од</a:t>
            </a:r>
            <a:r>
              <a:rPr lang="en-US" sz="2800" dirty="0"/>
              <a:t> </a:t>
            </a:r>
            <a:r>
              <a:rPr lang="sr-Cyrl-CS" sz="2800" dirty="0"/>
              <a:t>неколико</a:t>
            </a:r>
            <a:r>
              <a:rPr lang="en-US" sz="2800" dirty="0"/>
              <a:t> </a:t>
            </a:r>
            <a:r>
              <a:rPr lang="sr-Cyrl-CS" sz="2800" dirty="0"/>
              <a:t>минута</a:t>
            </a:r>
            <a:r>
              <a:rPr lang="en-US" sz="2800" dirty="0"/>
              <a:t> </a:t>
            </a:r>
            <a:r>
              <a:rPr lang="sr-Cyrl-CS" sz="2800" dirty="0"/>
              <a:t>до</a:t>
            </a:r>
            <a:r>
              <a:rPr lang="en-US" sz="2800" dirty="0"/>
              <a:t> </a:t>
            </a:r>
            <a:r>
              <a:rPr lang="sr-Cyrl-CS" sz="2800" dirty="0"/>
              <a:t>неколико</a:t>
            </a:r>
            <a:r>
              <a:rPr lang="en-US" sz="2800" dirty="0"/>
              <a:t> </a:t>
            </a:r>
            <a:r>
              <a:rPr lang="sr-Cyrl-CS" sz="2800" dirty="0"/>
              <a:t>сати</a:t>
            </a:r>
            <a:r>
              <a:rPr lang="en-US" sz="2800" dirty="0"/>
              <a:t>, </a:t>
            </a:r>
            <a:r>
              <a:rPr lang="sr-Cyrl-CS" sz="2800" dirty="0">
                <a:effectLst>
                  <a:outerShdw blurRad="38100" dist="38100" dir="2700000" algn="tl">
                    <a:srgbClr val="000000"/>
                  </a:outerShdw>
                </a:effectLst>
              </a:rPr>
              <a:t>праћени</a:t>
            </a:r>
            <a:r>
              <a:rPr lang="en-US" sz="2800" dirty="0">
                <a:effectLst>
                  <a:outerShdw blurRad="38100" dist="38100" dir="2700000" algn="tl">
                    <a:srgbClr val="000000"/>
                  </a:outerShdw>
                </a:effectLst>
              </a:rPr>
              <a:t> </a:t>
            </a:r>
            <a:r>
              <a:rPr lang="sr-Cyrl-CS" sz="2800" dirty="0">
                <a:effectLst>
                  <a:outerShdw blurRad="38100" dist="38100" dir="2700000" algn="tl">
                    <a:srgbClr val="000000"/>
                  </a:outerShdw>
                </a:effectLst>
              </a:rPr>
              <a:t>су</a:t>
            </a:r>
            <a:r>
              <a:rPr lang="en-US" sz="2800" dirty="0">
                <a:effectLst>
                  <a:outerShdw blurRad="38100" dist="38100" dir="2700000" algn="tl">
                    <a:srgbClr val="000000"/>
                  </a:outerShdw>
                </a:effectLst>
              </a:rPr>
              <a:t> </a:t>
            </a:r>
            <a:r>
              <a:rPr lang="sr-Cyrl-CS" sz="2800" dirty="0">
                <a:effectLst>
                  <a:outerShdw blurRad="38100" dist="38100" dir="2700000" algn="tl">
                    <a:srgbClr val="000000"/>
                  </a:outerShdw>
                </a:effectLst>
              </a:rPr>
              <a:t>болом</a:t>
            </a:r>
            <a:r>
              <a:rPr lang="en-US" sz="2800" dirty="0">
                <a:effectLst>
                  <a:outerShdw blurRad="38100" dist="38100" dir="2700000" algn="tl">
                    <a:srgbClr val="000000"/>
                  </a:outerShdw>
                </a:effectLst>
              </a:rPr>
              <a:t> </a:t>
            </a:r>
            <a:r>
              <a:rPr lang="sr-Cyrl-CS" sz="2800" dirty="0">
                <a:effectLst>
                  <a:outerShdw blurRad="38100" dist="38100" dir="2700000" algn="tl">
                    <a:srgbClr val="000000"/>
                  </a:outerShdw>
                </a:effectLst>
              </a:rPr>
              <a:t>и</a:t>
            </a:r>
            <a:r>
              <a:rPr lang="en-US" sz="2800" dirty="0">
                <a:effectLst>
                  <a:outerShdw blurRad="38100" dist="38100" dir="2700000" algn="tl">
                    <a:srgbClr val="000000"/>
                  </a:outerShdw>
                </a:effectLst>
              </a:rPr>
              <a:t> </a:t>
            </a:r>
            <a:r>
              <a:rPr lang="sr-Cyrl-CS" sz="2800" dirty="0">
                <a:effectLst>
                  <a:outerShdw blurRad="38100" dist="38100" dir="2700000" algn="tl">
                    <a:srgbClr val="000000"/>
                  </a:outerShdw>
                </a:effectLst>
              </a:rPr>
              <a:t>укоченошћу</a:t>
            </a:r>
            <a:r>
              <a:rPr lang="en-US" sz="2800" dirty="0"/>
              <a:t>. </a:t>
            </a:r>
            <a:endParaRPr lang="sr-Latn-CS" sz="2800" dirty="0"/>
          </a:p>
          <a:p>
            <a:pPr algn="just" eaLnBrk="1" fontAlgn="auto" hangingPunct="1">
              <a:spcAft>
                <a:spcPts val="0"/>
              </a:spcAft>
              <a:defRPr/>
            </a:pPr>
            <a:endParaRPr lang="en-US" sz="2800" dirty="0"/>
          </a:p>
          <a:p>
            <a:pPr algn="just" eaLnBrk="1" fontAlgn="auto" hangingPunct="1">
              <a:spcAft>
                <a:spcPts val="0"/>
              </a:spcAft>
              <a:defRPr/>
            </a:pPr>
            <a:r>
              <a:rPr lang="sr-Cyrl-CS" sz="2800" dirty="0"/>
              <a:t>Неколико</a:t>
            </a:r>
            <a:r>
              <a:rPr lang="en-US" sz="2800" dirty="0"/>
              <a:t> </a:t>
            </a:r>
            <a:r>
              <a:rPr lang="sr-Cyrl-CS" sz="2800" dirty="0"/>
              <a:t>прстију</a:t>
            </a:r>
            <a:r>
              <a:rPr lang="en-US" sz="2800" dirty="0"/>
              <a:t> </a:t>
            </a:r>
            <a:r>
              <a:rPr lang="sr-Cyrl-CS" sz="2800" dirty="0"/>
              <a:t>потпуно</a:t>
            </a:r>
            <a:r>
              <a:rPr lang="en-US" sz="2800" dirty="0"/>
              <a:t> </a:t>
            </a:r>
            <a:r>
              <a:rPr lang="sr-Cyrl-CS" sz="2800" dirty="0"/>
              <a:t>побели</a:t>
            </a:r>
            <a:r>
              <a:rPr lang="en-US" sz="2800" dirty="0"/>
              <a:t> ("</a:t>
            </a:r>
            <a:r>
              <a:rPr lang="sr-Cyrl-CS" sz="2800" dirty="0"/>
              <a:t>мртви</a:t>
            </a:r>
            <a:r>
              <a:rPr lang="en-US" sz="2800" dirty="0"/>
              <a:t> </a:t>
            </a:r>
            <a:r>
              <a:rPr lang="sr-Cyrl-CS" sz="2800" dirty="0"/>
              <a:t>прсти</a:t>
            </a:r>
            <a:r>
              <a:rPr lang="en-US" sz="2800" dirty="0"/>
              <a:t>") </a:t>
            </a:r>
            <a:r>
              <a:rPr lang="sr-Cyrl-CS" sz="2800" dirty="0"/>
              <a:t>постају</a:t>
            </a:r>
            <a:r>
              <a:rPr lang="en-US" sz="2800" dirty="0"/>
              <a:t> </a:t>
            </a:r>
            <a:r>
              <a:rPr lang="sr-Cyrl-CS" sz="2800" dirty="0"/>
              <a:t>хладни</a:t>
            </a:r>
            <a:r>
              <a:rPr lang="en-US" sz="2800" dirty="0"/>
              <a:t> </a:t>
            </a:r>
            <a:r>
              <a:rPr lang="sr-Cyrl-CS" sz="2800" dirty="0"/>
              <a:t>и</a:t>
            </a:r>
            <a:r>
              <a:rPr lang="en-US" sz="2800" dirty="0"/>
              <a:t> </a:t>
            </a:r>
            <a:r>
              <a:rPr lang="sr-Cyrl-CS" sz="2800" dirty="0"/>
              <a:t>касније</a:t>
            </a:r>
            <a:r>
              <a:rPr lang="en-US" sz="2800" dirty="0"/>
              <a:t> </a:t>
            </a:r>
            <a:r>
              <a:rPr lang="sr-Cyrl-CS" sz="2800" dirty="0"/>
              <a:t>могу</a:t>
            </a:r>
            <a:r>
              <a:rPr lang="en-US" sz="2800" dirty="0"/>
              <a:t> </a:t>
            </a:r>
            <a:r>
              <a:rPr lang="sr-Cyrl-CS" sz="2800" dirty="0"/>
              <a:t>бити</a:t>
            </a:r>
            <a:r>
              <a:rPr lang="en-US" sz="2800" dirty="0"/>
              <a:t> </a:t>
            </a:r>
            <a:r>
              <a:rPr lang="sr-Cyrl-CS" sz="2800" dirty="0"/>
              <a:t>цијанотични</a:t>
            </a:r>
            <a:r>
              <a:rPr lang="en-US" sz="2800" dirty="0"/>
              <a:t>.</a:t>
            </a:r>
          </a:p>
        </p:txBody>
      </p:sp>
    </p:spTree>
  </p:cSld>
  <p:clrMapOvr>
    <a:masterClrMapping/>
  </p:clrMapOvr>
  <mc:AlternateContent xmlns:mc="http://schemas.openxmlformats.org/markup-compatibility/2006" xmlns:p14="http://schemas.microsoft.com/office/powerpoint/2010/main">
    <mc:Choice Requires="p14">
      <p:transition spd="slow" p14:dur="2000" advTm="35536"/>
    </mc:Choice>
    <mc:Fallback xmlns="">
      <p:transition spd="slow" advTm="35536"/>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3C3ADEE0-1DB1-43EF-8721-14F3016F7098}"/>
              </a:ext>
            </a:extLst>
          </p:cNvPr>
          <p:cNvSpPr>
            <a:spLocks noGrp="1" noChangeArrowheads="1"/>
          </p:cNvSpPr>
          <p:nvPr>
            <p:ph type="title"/>
          </p:nvPr>
        </p:nvSpPr>
        <p:spPr>
          <a:xfrm>
            <a:off x="457200" y="228600"/>
            <a:ext cx="8229600" cy="639763"/>
          </a:xfrm>
        </p:spPr>
        <p:txBody>
          <a:bodyPr/>
          <a:lstStyle/>
          <a:p>
            <a:pPr eaLnBrk="1" hangingPunct="1"/>
            <a:r>
              <a:rPr lang="sr-Cyrl-CS" altLang="en-US" sz="3600" b="1"/>
              <a:t>Васкулатор</a:t>
            </a:r>
            <a:endParaRPr lang="en-US" altLang="en-US" sz="3600" b="1"/>
          </a:p>
        </p:txBody>
      </p:sp>
      <p:sp>
        <p:nvSpPr>
          <p:cNvPr id="102403" name="Rectangle 3">
            <a:extLst>
              <a:ext uri="{FF2B5EF4-FFF2-40B4-BE49-F238E27FC236}">
                <a16:creationId xmlns:a16="http://schemas.microsoft.com/office/drawing/2014/main" id="{F3483E9A-F777-4825-ADD4-2ADDA6D8BC48}"/>
              </a:ext>
            </a:extLst>
          </p:cNvPr>
          <p:cNvSpPr>
            <a:spLocks noGrp="1" noChangeArrowheads="1"/>
          </p:cNvSpPr>
          <p:nvPr>
            <p:ph idx="1"/>
          </p:nvPr>
        </p:nvSpPr>
        <p:spPr>
          <a:xfrm>
            <a:off x="457200" y="1219200"/>
            <a:ext cx="8686800" cy="5638800"/>
          </a:xfrm>
        </p:spPr>
        <p:txBody>
          <a:bodyPr/>
          <a:lstStyle/>
          <a:p>
            <a:pPr marL="533400" indent="-533400" algn="just" eaLnBrk="1" hangingPunct="1"/>
            <a:r>
              <a:rPr lang="sr-Cyrl-CS" altLang="en-US" sz="2800"/>
              <a:t>Васкулатор</a:t>
            </a:r>
            <a:r>
              <a:rPr lang="sr-Latn-CS" altLang="en-US" sz="2800"/>
              <a:t> </a:t>
            </a:r>
            <a:r>
              <a:rPr lang="sr-Cyrl-CS" altLang="en-US" sz="2800"/>
              <a:t>је</a:t>
            </a:r>
            <a:r>
              <a:rPr lang="sr-Latn-CS" altLang="en-US" sz="2800"/>
              <a:t> </a:t>
            </a:r>
            <a:r>
              <a:rPr lang="sr-Cyrl-CS" altLang="en-US" sz="2800"/>
              <a:t>комбиновани</a:t>
            </a:r>
            <a:r>
              <a:rPr lang="sr-Latn-CS" altLang="en-US" sz="2800"/>
              <a:t> </a:t>
            </a:r>
            <a:r>
              <a:rPr lang="sr-Cyrl-CS" altLang="en-US" sz="2800"/>
              <a:t>апарат</a:t>
            </a:r>
            <a:r>
              <a:rPr lang="sr-Latn-CS" altLang="en-US" sz="2800"/>
              <a:t> </a:t>
            </a:r>
            <a:r>
              <a:rPr lang="sr-Cyrl-CS" altLang="en-US" sz="2800"/>
              <a:t>који</a:t>
            </a:r>
            <a:r>
              <a:rPr lang="sr-Latn-CS" altLang="en-US" sz="2800"/>
              <a:t> </a:t>
            </a:r>
            <a:r>
              <a:rPr lang="sr-Cyrl-CS" altLang="en-US" sz="2800"/>
              <a:t>сједињује</a:t>
            </a:r>
            <a:r>
              <a:rPr lang="sr-Latn-CS" altLang="en-US" sz="2800"/>
              <a:t> </a:t>
            </a:r>
            <a:r>
              <a:rPr lang="sr-Cyrl-CS" altLang="en-US" sz="2800"/>
              <a:t>примену</a:t>
            </a:r>
            <a:r>
              <a:rPr lang="sr-Latn-CS" altLang="en-US" sz="2800"/>
              <a:t> </a:t>
            </a:r>
            <a:r>
              <a:rPr lang="sr-Cyrl-CS" altLang="en-US" sz="2800"/>
              <a:t>неколико</a:t>
            </a:r>
            <a:r>
              <a:rPr lang="sr-Latn-CS" altLang="en-US" sz="2800"/>
              <a:t> </a:t>
            </a:r>
            <a:r>
              <a:rPr lang="sr-Cyrl-CS" altLang="en-US" sz="2800"/>
              <a:t>физикалних</a:t>
            </a:r>
            <a:r>
              <a:rPr lang="sr-Latn-CS" altLang="en-US" sz="2800"/>
              <a:t> </a:t>
            </a:r>
            <a:r>
              <a:rPr lang="sr-Cyrl-CS" altLang="en-US" sz="2800"/>
              <a:t>поступака</a:t>
            </a:r>
            <a:r>
              <a:rPr lang="sr-Latn-CS" altLang="en-US" sz="2800"/>
              <a:t>. </a:t>
            </a:r>
            <a:r>
              <a:rPr lang="sr-Cyrl-CS" altLang="en-US" sz="2800"/>
              <a:t>На</a:t>
            </a:r>
            <a:r>
              <a:rPr lang="sr-Latn-CS" altLang="en-US" sz="2800"/>
              <a:t> </a:t>
            </a:r>
            <a:r>
              <a:rPr lang="sr-Cyrl-CS" altLang="en-US" sz="2800"/>
              <a:t>екстремитете</a:t>
            </a:r>
            <a:r>
              <a:rPr lang="sr-Latn-CS" altLang="en-US" sz="2800"/>
              <a:t> </a:t>
            </a:r>
            <a:r>
              <a:rPr lang="sr-Cyrl-CS" altLang="en-US" sz="2800"/>
              <a:t>смештене</a:t>
            </a:r>
            <a:r>
              <a:rPr lang="sr-Latn-CS" altLang="en-US" sz="2800"/>
              <a:t> </a:t>
            </a:r>
            <a:r>
              <a:rPr lang="sr-Cyrl-CS" altLang="en-US" sz="2800"/>
              <a:t>у</a:t>
            </a:r>
            <a:r>
              <a:rPr lang="sr-Latn-CS" altLang="en-US" sz="2800"/>
              <a:t> </a:t>
            </a:r>
            <a:r>
              <a:rPr lang="sr-Cyrl-CS" altLang="en-US" sz="2800"/>
              <a:t>посебним</a:t>
            </a:r>
            <a:r>
              <a:rPr lang="sr-Latn-CS" altLang="en-US" sz="2800"/>
              <a:t> </a:t>
            </a:r>
            <a:r>
              <a:rPr lang="sr-Cyrl-CS" altLang="en-US" sz="2800"/>
              <a:t>цилиндрима</a:t>
            </a:r>
            <a:r>
              <a:rPr lang="sr-Latn-CS" altLang="en-US" sz="2800"/>
              <a:t> </a:t>
            </a:r>
            <a:r>
              <a:rPr lang="sr-Cyrl-CS" altLang="en-US" sz="2800"/>
              <a:t>делује</a:t>
            </a:r>
            <a:r>
              <a:rPr lang="sr-Latn-CS" altLang="en-US" sz="2800"/>
              <a:t> </a:t>
            </a:r>
            <a:r>
              <a:rPr lang="sr-Cyrl-CS" altLang="en-US" sz="2800"/>
              <a:t>се</a:t>
            </a:r>
            <a:r>
              <a:rPr lang="sr-Latn-CS" altLang="en-US" sz="2800"/>
              <a:t> </a:t>
            </a:r>
          </a:p>
          <a:p>
            <a:pPr marL="1295400" lvl="2" indent="-381000" algn="just" eaLnBrk="1" hangingPunct="1">
              <a:buFontTx/>
              <a:buAutoNum type="arabicPeriod"/>
            </a:pPr>
            <a:r>
              <a:rPr lang="sr-Cyrl-CS" altLang="en-US" sz="2000" b="1">
                <a:solidFill>
                  <a:srgbClr val="FFFF00"/>
                </a:solidFill>
              </a:rPr>
              <a:t>притиском</a:t>
            </a:r>
            <a:r>
              <a:rPr lang="sr-Latn-CS" altLang="en-US" sz="2000" b="1">
                <a:solidFill>
                  <a:srgbClr val="FFFF00"/>
                </a:solidFill>
              </a:rPr>
              <a:t> </a:t>
            </a:r>
            <a:r>
              <a:rPr lang="sr-Cyrl-CS" altLang="en-US" sz="2000" b="1">
                <a:solidFill>
                  <a:srgbClr val="FFFF00"/>
                </a:solidFill>
              </a:rPr>
              <a:t>и</a:t>
            </a:r>
            <a:r>
              <a:rPr lang="sr-Latn-CS" altLang="en-US" sz="2000" b="1">
                <a:solidFill>
                  <a:srgbClr val="FFFF00"/>
                </a:solidFill>
              </a:rPr>
              <a:t> </a:t>
            </a:r>
            <a:r>
              <a:rPr lang="sr-Cyrl-CS" altLang="en-US" sz="2000" b="1">
                <a:solidFill>
                  <a:srgbClr val="FFFF00"/>
                </a:solidFill>
              </a:rPr>
              <a:t>потпритиском</a:t>
            </a:r>
            <a:r>
              <a:rPr lang="sr-Latn-CS" altLang="en-US" sz="2000" b="1">
                <a:solidFill>
                  <a:srgbClr val="FFFF00"/>
                </a:solidFill>
              </a:rPr>
              <a:t> </a:t>
            </a:r>
          </a:p>
          <a:p>
            <a:pPr marL="1295400" lvl="2" indent="-381000" algn="just" eaLnBrk="1" hangingPunct="1">
              <a:buFontTx/>
              <a:buAutoNum type="arabicPeriod"/>
            </a:pPr>
            <a:r>
              <a:rPr lang="sr-Cyrl-CS" altLang="en-US" sz="2000" b="1">
                <a:solidFill>
                  <a:srgbClr val="FFFF00"/>
                </a:solidFill>
              </a:rPr>
              <a:t>ритмично</a:t>
            </a:r>
            <a:r>
              <a:rPr lang="sr-Latn-CS" altLang="en-US" sz="2000" b="1">
                <a:solidFill>
                  <a:srgbClr val="FFFF00"/>
                </a:solidFill>
              </a:rPr>
              <a:t> </a:t>
            </a:r>
            <a:r>
              <a:rPr lang="sr-Cyrl-CS" altLang="en-US" sz="2000" b="1">
                <a:solidFill>
                  <a:srgbClr val="FFFF00"/>
                </a:solidFill>
              </a:rPr>
              <a:t>њихање</a:t>
            </a:r>
            <a:r>
              <a:rPr lang="sr-Latn-CS" altLang="en-US" sz="2000" b="1">
                <a:solidFill>
                  <a:srgbClr val="FFFF00"/>
                </a:solidFill>
              </a:rPr>
              <a:t> </a:t>
            </a:r>
            <a:r>
              <a:rPr lang="sr-Cyrl-CS" altLang="en-US" sz="2000" b="1">
                <a:solidFill>
                  <a:srgbClr val="FFFF00"/>
                </a:solidFill>
              </a:rPr>
              <a:t>болесника</a:t>
            </a:r>
            <a:r>
              <a:rPr lang="sr-Latn-CS" altLang="en-US" sz="2000" b="1">
                <a:solidFill>
                  <a:srgbClr val="FFFF00"/>
                </a:solidFill>
              </a:rPr>
              <a:t>. </a:t>
            </a:r>
          </a:p>
          <a:p>
            <a:pPr marL="1295400" lvl="2" indent="-381000" algn="just" eaLnBrk="1" hangingPunct="1">
              <a:buFontTx/>
              <a:buAutoNum type="arabicPeriod"/>
            </a:pPr>
            <a:r>
              <a:rPr lang="sr-Cyrl-CS" altLang="en-US" sz="2000" b="1">
                <a:solidFill>
                  <a:srgbClr val="FFFF00"/>
                </a:solidFill>
              </a:rPr>
              <a:t>индиректна</a:t>
            </a:r>
            <a:r>
              <a:rPr lang="sr-Latn-CS" altLang="en-US" sz="2000" b="1">
                <a:solidFill>
                  <a:srgbClr val="FFFF00"/>
                </a:solidFill>
              </a:rPr>
              <a:t> </a:t>
            </a:r>
            <a:r>
              <a:rPr lang="sr-Cyrl-CS" altLang="en-US" sz="2000" b="1">
                <a:solidFill>
                  <a:srgbClr val="FFFF00"/>
                </a:solidFill>
              </a:rPr>
              <a:t>топлотна</a:t>
            </a:r>
            <a:r>
              <a:rPr lang="sr-Latn-CS" altLang="en-US" sz="2000" b="1">
                <a:solidFill>
                  <a:srgbClr val="FFFF00"/>
                </a:solidFill>
              </a:rPr>
              <a:t> </a:t>
            </a:r>
            <a:r>
              <a:rPr lang="sr-Cyrl-CS" altLang="en-US" sz="2000" b="1">
                <a:solidFill>
                  <a:srgbClr val="FFFF00"/>
                </a:solidFill>
              </a:rPr>
              <a:t>терапија</a:t>
            </a:r>
            <a:r>
              <a:rPr lang="sr-Latn-CS" altLang="en-US" sz="2000" b="1">
                <a:solidFill>
                  <a:srgbClr val="FFFF00"/>
                </a:solidFill>
              </a:rPr>
              <a:t> </a:t>
            </a:r>
            <a:r>
              <a:rPr lang="sr-Cyrl-CS" altLang="en-US" sz="2000" b="1">
                <a:solidFill>
                  <a:srgbClr val="FFFF00"/>
                </a:solidFill>
              </a:rPr>
              <a:t>преко</a:t>
            </a:r>
            <a:r>
              <a:rPr lang="sr-Latn-CS" altLang="en-US" sz="2000" b="1">
                <a:solidFill>
                  <a:srgbClr val="FFFF00"/>
                </a:solidFill>
              </a:rPr>
              <a:t> </a:t>
            </a:r>
            <a:r>
              <a:rPr lang="sr-Cyrl-CS" altLang="en-US" sz="2000" b="1">
                <a:solidFill>
                  <a:srgbClr val="FFFF00"/>
                </a:solidFill>
              </a:rPr>
              <a:t>електричног</a:t>
            </a:r>
            <a:r>
              <a:rPr lang="sr-Latn-CS" altLang="en-US" sz="2000" b="1">
                <a:solidFill>
                  <a:srgbClr val="FFFF00"/>
                </a:solidFill>
              </a:rPr>
              <a:t> </a:t>
            </a:r>
            <a:r>
              <a:rPr lang="sr-Cyrl-CS" altLang="en-US" sz="2000" b="1">
                <a:solidFill>
                  <a:srgbClr val="FFFF00"/>
                </a:solidFill>
              </a:rPr>
              <a:t>јастучета</a:t>
            </a:r>
            <a:r>
              <a:rPr lang="sr-Latn-CS" altLang="en-US" sz="2000" b="1">
                <a:solidFill>
                  <a:srgbClr val="FFFF00"/>
                </a:solidFill>
              </a:rPr>
              <a:t>, </a:t>
            </a:r>
          </a:p>
          <a:p>
            <a:pPr marL="1295400" lvl="2" indent="-381000" algn="just" eaLnBrk="1" hangingPunct="1">
              <a:buFontTx/>
              <a:buAutoNum type="arabicPeriod"/>
            </a:pPr>
            <a:r>
              <a:rPr lang="sr-Cyrl-CS" altLang="en-US" sz="2000" b="1">
                <a:solidFill>
                  <a:srgbClr val="FFFF00"/>
                </a:solidFill>
              </a:rPr>
              <a:t>ултраљубичасти</a:t>
            </a:r>
            <a:r>
              <a:rPr lang="sr-Latn-CS" altLang="en-US" sz="2000" b="1">
                <a:solidFill>
                  <a:srgbClr val="FFFF00"/>
                </a:solidFill>
              </a:rPr>
              <a:t> </a:t>
            </a:r>
            <a:r>
              <a:rPr lang="sr-Cyrl-CS" altLang="en-US" sz="2000" b="1">
                <a:solidFill>
                  <a:srgbClr val="FFFF00"/>
                </a:solidFill>
              </a:rPr>
              <a:t>зраци</a:t>
            </a:r>
            <a:r>
              <a:rPr lang="sr-Latn-CS" altLang="en-US" sz="2000" b="1">
                <a:solidFill>
                  <a:srgbClr val="FFFF00"/>
                </a:solidFill>
              </a:rPr>
              <a:t>, </a:t>
            </a:r>
          </a:p>
          <a:p>
            <a:pPr marL="1295400" lvl="2" indent="-381000" algn="just" eaLnBrk="1" hangingPunct="1">
              <a:buFontTx/>
              <a:buAutoNum type="arabicPeriod"/>
            </a:pPr>
            <a:r>
              <a:rPr lang="sr-Cyrl-CS" altLang="en-US" sz="2000" b="1">
                <a:solidFill>
                  <a:srgbClr val="FFFF00"/>
                </a:solidFill>
              </a:rPr>
              <a:t>озон</a:t>
            </a:r>
            <a:r>
              <a:rPr lang="sr-Latn-CS" altLang="en-US" sz="2000" b="1">
                <a:solidFill>
                  <a:srgbClr val="FFFF00"/>
                </a:solidFill>
              </a:rPr>
              <a:t> </a:t>
            </a:r>
            <a:r>
              <a:rPr lang="sr-Cyrl-CS" altLang="en-US" sz="2000" b="1">
                <a:solidFill>
                  <a:srgbClr val="FFFF00"/>
                </a:solidFill>
              </a:rPr>
              <a:t>или</a:t>
            </a:r>
            <a:r>
              <a:rPr lang="sr-Latn-CS" altLang="en-US" sz="2000" b="1">
                <a:solidFill>
                  <a:srgbClr val="FFFF00"/>
                </a:solidFill>
              </a:rPr>
              <a:t> </a:t>
            </a:r>
            <a:r>
              <a:rPr lang="sr-Cyrl-CS" altLang="en-US" sz="2000" b="1">
                <a:solidFill>
                  <a:srgbClr val="FFFF00"/>
                </a:solidFill>
              </a:rPr>
              <a:t>СО</a:t>
            </a:r>
            <a:r>
              <a:rPr lang="sr-Latn-CS" altLang="en-US" sz="2000" b="1">
                <a:solidFill>
                  <a:srgbClr val="FFFF00"/>
                </a:solidFill>
              </a:rPr>
              <a:t>2</a:t>
            </a:r>
            <a:r>
              <a:rPr lang="sr-Latn-CS" altLang="en-US" sz="2000"/>
              <a:t> </a:t>
            </a:r>
          </a:p>
          <a:p>
            <a:pPr marL="533400" indent="-533400" algn="just" eaLnBrk="1" hangingPunct="1">
              <a:buFontTx/>
              <a:buNone/>
            </a:pPr>
            <a:endParaRPr lang="sr-Latn-CS" altLang="en-US" sz="2800"/>
          </a:p>
          <a:p>
            <a:pPr marL="533400" indent="-533400" algn="just" eaLnBrk="1" hangingPunct="1">
              <a:buFontTx/>
              <a:buNone/>
            </a:pPr>
            <a:r>
              <a:rPr lang="sr-Cyrl-CS" altLang="en-US" sz="2800"/>
              <a:t>чиме</a:t>
            </a:r>
            <a:r>
              <a:rPr lang="sr-Latn-CS" altLang="en-US" sz="2800"/>
              <a:t> </a:t>
            </a:r>
            <a:r>
              <a:rPr lang="sr-Cyrl-CS" altLang="en-US" sz="2800"/>
              <a:t>се</a:t>
            </a:r>
            <a:r>
              <a:rPr lang="sr-Latn-CS" altLang="en-US" sz="2800"/>
              <a:t> </a:t>
            </a:r>
            <a:r>
              <a:rPr lang="sr-Cyrl-CS" altLang="en-US" sz="2800"/>
              <a:t>знатно</a:t>
            </a:r>
            <a:r>
              <a:rPr lang="sr-Latn-CS" altLang="en-US" sz="2800"/>
              <a:t> </a:t>
            </a:r>
            <a:r>
              <a:rPr lang="sr-Cyrl-CS" altLang="en-US" sz="2800"/>
              <a:t>побољшава</a:t>
            </a:r>
            <a:r>
              <a:rPr lang="sr-Latn-CS" altLang="en-US" sz="2800"/>
              <a:t> </a:t>
            </a:r>
            <a:r>
              <a:rPr lang="sr-Cyrl-CS" altLang="en-US" sz="2800"/>
              <a:t>циркулација</a:t>
            </a:r>
            <a:r>
              <a:rPr lang="sr-Latn-CS" altLang="en-US" sz="2800"/>
              <a:t> </a:t>
            </a:r>
            <a:r>
              <a:rPr lang="sr-Cyrl-CS" altLang="en-US" sz="2800"/>
              <a:t>у</a:t>
            </a:r>
            <a:r>
              <a:rPr lang="sr-Latn-CS" altLang="en-US" sz="2800"/>
              <a:t> </a:t>
            </a:r>
            <a:r>
              <a:rPr lang="sr-Cyrl-CS" altLang="en-US" sz="2800"/>
              <a:t>третираном</a:t>
            </a:r>
            <a:r>
              <a:rPr lang="sr-Latn-CS" altLang="en-US" sz="2800"/>
              <a:t> </a:t>
            </a:r>
            <a:r>
              <a:rPr lang="sr-Cyrl-CS" altLang="en-US" sz="2800"/>
              <a:t>екстремитету</a:t>
            </a:r>
            <a:r>
              <a:rPr lang="sr-Latn-CS" altLang="en-US" sz="2800"/>
              <a:t>.</a:t>
            </a: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12920"/>
    </mc:Choice>
    <mc:Fallback xmlns="">
      <p:transition spd="slow" advTm="1292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50BA74FE-6632-4FA7-9BE6-619255DC4E54}"/>
              </a:ext>
            </a:extLst>
          </p:cNvPr>
          <p:cNvSpPr>
            <a:spLocks noGrp="1" noChangeArrowheads="1"/>
          </p:cNvSpPr>
          <p:nvPr>
            <p:ph type="title"/>
          </p:nvPr>
        </p:nvSpPr>
        <p:spPr>
          <a:xfrm>
            <a:off x="457200" y="228600"/>
            <a:ext cx="8229600" cy="715963"/>
          </a:xfrm>
        </p:spPr>
        <p:txBody>
          <a:bodyPr/>
          <a:lstStyle/>
          <a:p>
            <a:pPr eaLnBrk="1" hangingPunct="1"/>
            <a:r>
              <a:rPr lang="sr-Cyrl-CS" altLang="en-US" sz="4000"/>
              <a:t>Васкулатор</a:t>
            </a:r>
            <a:endParaRPr lang="en-US" altLang="en-US" sz="4000"/>
          </a:p>
        </p:txBody>
      </p:sp>
      <p:pic>
        <p:nvPicPr>
          <p:cNvPr id="103427" name="Picture 5" descr="Vaskulator-noga">
            <a:extLst>
              <a:ext uri="{FF2B5EF4-FFF2-40B4-BE49-F238E27FC236}">
                <a16:creationId xmlns:a16="http://schemas.microsoft.com/office/drawing/2014/main" id="{92F375D8-0532-4368-BB8D-D231F18AF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65350" y="1600200"/>
            <a:ext cx="4813300" cy="4525963"/>
          </a:xfrm>
          <a:noFill/>
        </p:spPr>
      </p:pic>
    </p:spTree>
  </p:cSld>
  <p:clrMapOvr>
    <a:masterClrMapping/>
  </p:clrMapOvr>
  <mc:AlternateContent xmlns:mc="http://schemas.openxmlformats.org/markup-compatibility/2006" xmlns:p14="http://schemas.microsoft.com/office/powerpoint/2010/main">
    <mc:Choice Requires="p14">
      <p:transition spd="slow" p14:dur="2000" advTm="1960"/>
    </mc:Choice>
    <mc:Fallback xmlns="">
      <p:transition spd="slow" advTm="196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4">
            <a:extLst>
              <a:ext uri="{FF2B5EF4-FFF2-40B4-BE49-F238E27FC236}">
                <a16:creationId xmlns:a16="http://schemas.microsoft.com/office/drawing/2014/main" id="{9416D15C-4029-412B-A6CF-94318A39AE91}"/>
              </a:ext>
            </a:extLst>
          </p:cNvPr>
          <p:cNvSpPr>
            <a:spLocks noGrp="1" noChangeArrowheads="1"/>
          </p:cNvSpPr>
          <p:nvPr>
            <p:ph type="title"/>
          </p:nvPr>
        </p:nvSpPr>
        <p:spPr>
          <a:xfrm>
            <a:off x="457200" y="228600"/>
            <a:ext cx="8229600" cy="639763"/>
          </a:xfrm>
        </p:spPr>
        <p:txBody>
          <a:bodyPr/>
          <a:lstStyle/>
          <a:p>
            <a:pPr eaLnBrk="1" hangingPunct="1"/>
            <a:r>
              <a:rPr lang="sr-Cyrl-CS" altLang="en-US" sz="3200" b="1"/>
              <a:t>Ефекти</a:t>
            </a:r>
            <a:r>
              <a:rPr lang="sr-Latn-CS" altLang="en-US" sz="3200" b="1"/>
              <a:t> </a:t>
            </a:r>
            <a:r>
              <a:rPr lang="sr-Cyrl-CS" altLang="en-US" sz="3200" b="1"/>
              <a:t>лечења</a:t>
            </a:r>
            <a:r>
              <a:rPr lang="sr-Latn-CS" altLang="en-US" sz="3200" b="1"/>
              <a:t> </a:t>
            </a:r>
            <a:r>
              <a:rPr lang="sr-Cyrl-CS" altLang="en-US" sz="3200" b="1"/>
              <a:t>васкулатором</a:t>
            </a:r>
            <a:endParaRPr lang="en-US" altLang="en-US" sz="3200" b="1"/>
          </a:p>
        </p:txBody>
      </p:sp>
      <p:pic>
        <p:nvPicPr>
          <p:cNvPr id="104451" name="Picture 6" descr="Vaskulator-stopalo">
            <a:extLst>
              <a:ext uri="{FF2B5EF4-FFF2-40B4-BE49-F238E27FC236}">
                <a16:creationId xmlns:a16="http://schemas.microsoft.com/office/drawing/2014/main" id="{3F561809-21B9-44D0-8EA5-7EADC58976F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2130425"/>
            <a:ext cx="7562850" cy="3513138"/>
          </a:xfrm>
          <a:noFill/>
        </p:spPr>
      </p:pic>
    </p:spTree>
  </p:cSld>
  <p:clrMapOvr>
    <a:masterClrMapping/>
  </p:clrMapOvr>
  <mc:AlternateContent xmlns:mc="http://schemas.openxmlformats.org/markup-compatibility/2006" xmlns:p14="http://schemas.microsoft.com/office/powerpoint/2010/main">
    <mc:Choice Requires="p14">
      <p:transition spd="slow" p14:dur="2000" advTm="7138"/>
    </mc:Choice>
    <mc:Fallback xmlns="">
      <p:transition spd="slow" advTm="7138"/>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7B75F5FC-7413-4474-A7A3-90CE7048E3DC}"/>
              </a:ext>
            </a:extLst>
          </p:cNvPr>
          <p:cNvSpPr>
            <a:spLocks noGrp="1" noChangeArrowheads="1"/>
          </p:cNvSpPr>
          <p:nvPr>
            <p:ph type="title"/>
          </p:nvPr>
        </p:nvSpPr>
        <p:spPr>
          <a:xfrm>
            <a:off x="381000" y="0"/>
            <a:ext cx="8229600" cy="563563"/>
          </a:xfrm>
        </p:spPr>
        <p:txBody>
          <a:bodyPr/>
          <a:lstStyle/>
          <a:p>
            <a:pPr eaLnBrk="1" hangingPunct="1"/>
            <a:r>
              <a:rPr lang="sr-Cyrl-CS" altLang="en-US" sz="3600" b="1"/>
              <a:t>Хипобарична</a:t>
            </a:r>
            <a:r>
              <a:rPr lang="sr-Latn-CS" altLang="en-US" sz="3600" b="1"/>
              <a:t> – </a:t>
            </a:r>
            <a:r>
              <a:rPr lang="sr-Cyrl-CS" altLang="en-US" sz="3600" b="1"/>
              <a:t>ВАКУСАК</a:t>
            </a:r>
            <a:r>
              <a:rPr lang="sr-Latn-CS" altLang="en-US" sz="3600" b="1"/>
              <a:t> </a:t>
            </a:r>
            <a:r>
              <a:rPr lang="sr-Cyrl-CS" altLang="en-US" sz="3600" b="1"/>
              <a:t>терапија</a:t>
            </a:r>
            <a:r>
              <a:rPr lang="sr-Latn-CS" altLang="en-US" sz="3600"/>
              <a:t> </a:t>
            </a:r>
            <a:endParaRPr lang="en-US" altLang="en-US" sz="3600"/>
          </a:p>
        </p:txBody>
      </p:sp>
      <p:sp>
        <p:nvSpPr>
          <p:cNvPr id="105475" name="Rectangle 3">
            <a:extLst>
              <a:ext uri="{FF2B5EF4-FFF2-40B4-BE49-F238E27FC236}">
                <a16:creationId xmlns:a16="http://schemas.microsoft.com/office/drawing/2014/main" id="{5DDC9B2B-C900-4181-90E8-DDFE9283F92A}"/>
              </a:ext>
            </a:extLst>
          </p:cNvPr>
          <p:cNvSpPr>
            <a:spLocks noGrp="1" noChangeArrowheads="1"/>
          </p:cNvSpPr>
          <p:nvPr>
            <p:ph idx="1"/>
          </p:nvPr>
        </p:nvSpPr>
        <p:spPr>
          <a:xfrm>
            <a:off x="457200" y="914400"/>
            <a:ext cx="8534400" cy="5715000"/>
          </a:xfrm>
        </p:spPr>
        <p:txBody>
          <a:bodyPr/>
          <a:lstStyle/>
          <a:p>
            <a:pPr algn="just" eaLnBrk="1" hangingPunct="1">
              <a:lnSpc>
                <a:spcPct val="80000"/>
              </a:lnSpc>
            </a:pPr>
            <a:r>
              <a:rPr lang="sr-Cyrl-CS" altLang="en-US" sz="2100"/>
              <a:t>компјутеризовани</a:t>
            </a:r>
            <a:r>
              <a:rPr lang="sr-Latn-CS" altLang="en-US" sz="2100"/>
              <a:t> </a:t>
            </a:r>
            <a:r>
              <a:rPr lang="sr-Cyrl-CS" altLang="en-US" sz="2100"/>
              <a:t>систем</a:t>
            </a:r>
            <a:r>
              <a:rPr lang="sr-Latn-CS" altLang="en-US" sz="2100"/>
              <a:t>, </a:t>
            </a:r>
            <a:r>
              <a:rPr lang="sr-Cyrl-CS" altLang="en-US" sz="2100"/>
              <a:t>који</a:t>
            </a:r>
            <a:r>
              <a:rPr lang="sr-Latn-CS" altLang="en-US" sz="2100"/>
              <a:t> </a:t>
            </a:r>
            <a:r>
              <a:rPr lang="sr-Cyrl-CS" altLang="en-US" sz="2100"/>
              <a:t>омогућава</a:t>
            </a:r>
            <a:r>
              <a:rPr lang="sr-Latn-CS" altLang="en-US" sz="2100"/>
              <a:t> </a:t>
            </a:r>
            <a:r>
              <a:rPr lang="sr-Cyrl-CS" altLang="en-US" sz="2100"/>
              <a:t>да</a:t>
            </a:r>
            <a:r>
              <a:rPr lang="sr-Latn-CS" altLang="en-US" sz="2100"/>
              <a:t> </a:t>
            </a:r>
            <a:r>
              <a:rPr lang="sr-Cyrl-CS" altLang="en-US" sz="2100"/>
              <a:t>се</a:t>
            </a:r>
            <a:r>
              <a:rPr lang="sr-Latn-CS" altLang="en-US" sz="2100"/>
              <a:t> </a:t>
            </a:r>
            <a:r>
              <a:rPr lang="sr-Cyrl-CS" altLang="en-US" sz="2100"/>
              <a:t>тело</a:t>
            </a:r>
            <a:r>
              <a:rPr lang="sr-Latn-CS" altLang="en-US" sz="2100"/>
              <a:t> </a:t>
            </a:r>
            <a:r>
              <a:rPr lang="sr-Cyrl-CS" altLang="en-US" sz="2100"/>
              <a:t>изложи</a:t>
            </a:r>
            <a:r>
              <a:rPr lang="sr-Latn-CS" altLang="en-US" sz="2100"/>
              <a:t> </a:t>
            </a:r>
            <a:r>
              <a:rPr lang="sr-Cyrl-CS" altLang="en-US" sz="2100"/>
              <a:t>у</a:t>
            </a:r>
            <a:r>
              <a:rPr lang="sr-Latn-CS" altLang="en-US" sz="2100"/>
              <a:t> </a:t>
            </a:r>
            <a:r>
              <a:rPr lang="sr-Cyrl-CS" altLang="en-US" sz="2100"/>
              <a:t>краћем</a:t>
            </a:r>
            <a:r>
              <a:rPr lang="sr-Latn-CS" altLang="en-US" sz="2100"/>
              <a:t> </a:t>
            </a:r>
            <a:r>
              <a:rPr lang="sr-Cyrl-CS" altLang="en-US" sz="2100"/>
              <a:t>временском</a:t>
            </a:r>
            <a:r>
              <a:rPr lang="sr-Latn-CS" altLang="en-US" sz="2100"/>
              <a:t> </a:t>
            </a:r>
            <a:r>
              <a:rPr lang="sr-Cyrl-CS" altLang="en-US" sz="2100"/>
              <a:t>интервалу</a:t>
            </a:r>
            <a:r>
              <a:rPr lang="sr-Latn-CS" altLang="en-US" sz="2100"/>
              <a:t> </a:t>
            </a:r>
            <a:r>
              <a:rPr lang="sr-Cyrl-CS" altLang="en-US" sz="2100"/>
              <a:t>хипобаричним</a:t>
            </a:r>
            <a:r>
              <a:rPr lang="sr-Latn-CS" altLang="en-US" sz="2100"/>
              <a:t> </a:t>
            </a:r>
            <a:r>
              <a:rPr lang="sr-Cyrl-CS" altLang="en-US" sz="2100"/>
              <a:t>условима</a:t>
            </a:r>
            <a:r>
              <a:rPr lang="sr-Latn-CS" altLang="en-US" sz="2100"/>
              <a:t>. </a:t>
            </a:r>
          </a:p>
          <a:p>
            <a:pPr algn="just" eaLnBrk="1" hangingPunct="1">
              <a:lnSpc>
                <a:spcPct val="80000"/>
              </a:lnSpc>
            </a:pPr>
            <a:endParaRPr lang="sr-Latn-CS" altLang="en-US" sz="2100"/>
          </a:p>
          <a:p>
            <a:pPr algn="just" eaLnBrk="1" hangingPunct="1">
              <a:lnSpc>
                <a:spcPct val="80000"/>
              </a:lnSpc>
            </a:pPr>
            <a:r>
              <a:rPr lang="sr-Cyrl-CS" altLang="en-US" sz="2100"/>
              <a:t>Поседује</a:t>
            </a:r>
            <a:r>
              <a:rPr lang="sr-Latn-CS" altLang="en-US" sz="2100"/>
              <a:t> </a:t>
            </a:r>
            <a:r>
              <a:rPr lang="sr-Cyrl-CS" altLang="en-US" sz="2100"/>
              <a:t>три</a:t>
            </a:r>
            <a:r>
              <a:rPr lang="sr-Latn-CS" altLang="en-US" sz="2100"/>
              <a:t> </a:t>
            </a:r>
            <a:r>
              <a:rPr lang="sr-Cyrl-CS" altLang="en-US" sz="2100"/>
              <a:t>основна</a:t>
            </a:r>
            <a:r>
              <a:rPr lang="sr-Latn-CS" altLang="en-US" sz="2100"/>
              <a:t> </a:t>
            </a:r>
            <a:r>
              <a:rPr lang="sr-Cyrl-CS" altLang="en-US" sz="2100"/>
              <a:t>програма</a:t>
            </a:r>
            <a:r>
              <a:rPr lang="sr-Latn-CS" altLang="en-US" sz="2100"/>
              <a:t> </a:t>
            </a:r>
            <a:r>
              <a:rPr lang="sr-Cyrl-CS" altLang="en-US" sz="2100"/>
              <a:t>унутар</a:t>
            </a:r>
            <a:r>
              <a:rPr lang="sr-Latn-CS" altLang="en-US" sz="2100"/>
              <a:t> </a:t>
            </a:r>
            <a:r>
              <a:rPr lang="sr-Cyrl-CS" altLang="en-US" sz="2100"/>
              <a:t>којих</a:t>
            </a:r>
            <a:r>
              <a:rPr lang="sr-Latn-CS" altLang="en-US" sz="2100"/>
              <a:t> </a:t>
            </a:r>
            <a:r>
              <a:rPr lang="sr-Cyrl-CS" altLang="en-US" sz="2100"/>
              <a:t>се</a:t>
            </a:r>
            <a:r>
              <a:rPr lang="sr-Latn-CS" altLang="en-US" sz="2100"/>
              <a:t> </a:t>
            </a:r>
            <a:r>
              <a:rPr lang="sr-Cyrl-CS" altLang="en-US" sz="2100"/>
              <a:t>могу</a:t>
            </a:r>
            <a:r>
              <a:rPr lang="sr-Latn-CS" altLang="en-US" sz="2100"/>
              <a:t> </a:t>
            </a:r>
            <a:r>
              <a:rPr lang="sr-Cyrl-CS" altLang="en-US" sz="2100"/>
              <a:t>програмирати</a:t>
            </a:r>
            <a:r>
              <a:rPr lang="sr-Latn-CS" altLang="en-US" sz="2100"/>
              <a:t> </a:t>
            </a:r>
            <a:r>
              <a:rPr lang="sr-Cyrl-CS" altLang="en-US" sz="2100"/>
              <a:t>бројне</a:t>
            </a:r>
            <a:r>
              <a:rPr lang="sr-Latn-CS" altLang="en-US" sz="2100"/>
              <a:t> </a:t>
            </a:r>
            <a:r>
              <a:rPr lang="sr-Cyrl-CS" altLang="en-US" sz="2100"/>
              <a:t>комбинације</a:t>
            </a:r>
            <a:r>
              <a:rPr lang="sr-Latn-CS" altLang="en-US" sz="2100"/>
              <a:t> </a:t>
            </a:r>
            <a:r>
              <a:rPr lang="sr-Cyrl-CS" altLang="en-US" sz="2100"/>
              <a:t>атмосферског</a:t>
            </a:r>
            <a:r>
              <a:rPr lang="sr-Latn-CS" altLang="en-US" sz="2100"/>
              <a:t> </a:t>
            </a:r>
            <a:r>
              <a:rPr lang="sr-Cyrl-CS" altLang="en-US" sz="2100"/>
              <a:t>притиска</a:t>
            </a:r>
            <a:r>
              <a:rPr lang="sr-Latn-CS" altLang="en-US" sz="2100"/>
              <a:t>, </a:t>
            </a:r>
            <a:r>
              <a:rPr lang="sr-Cyrl-CS" altLang="en-US" sz="2100"/>
              <a:t>потпритиска</a:t>
            </a:r>
            <a:r>
              <a:rPr lang="sr-Latn-CS" altLang="en-US" sz="2100"/>
              <a:t> </a:t>
            </a:r>
            <a:r>
              <a:rPr lang="sr-Cyrl-CS" altLang="en-US" sz="2100"/>
              <a:t>и</a:t>
            </a:r>
            <a:r>
              <a:rPr lang="sr-Latn-CS" altLang="en-US" sz="2100"/>
              <a:t> </a:t>
            </a:r>
            <a:r>
              <a:rPr lang="sr-Cyrl-CS" altLang="en-US" sz="2100"/>
              <a:t>масаже</a:t>
            </a:r>
            <a:r>
              <a:rPr lang="sr-Latn-CS" altLang="en-US" sz="2100"/>
              <a:t>. </a:t>
            </a:r>
          </a:p>
          <a:p>
            <a:pPr algn="just" eaLnBrk="1" hangingPunct="1">
              <a:lnSpc>
                <a:spcPct val="80000"/>
              </a:lnSpc>
            </a:pPr>
            <a:r>
              <a:rPr lang="sr-Cyrl-CS" altLang="en-US" sz="2100"/>
              <a:t>Ова</a:t>
            </a:r>
            <a:r>
              <a:rPr lang="sr-Latn-CS" altLang="en-US" sz="2100"/>
              <a:t> </a:t>
            </a:r>
            <a:r>
              <a:rPr lang="sr-Cyrl-CS" altLang="en-US" sz="2100" b="1">
                <a:solidFill>
                  <a:srgbClr val="FFFF00"/>
                </a:solidFill>
              </a:rPr>
              <a:t>комбинација</a:t>
            </a:r>
            <a:r>
              <a:rPr lang="sr-Latn-CS" altLang="en-US" sz="2100" b="1">
                <a:solidFill>
                  <a:srgbClr val="FFFF00"/>
                </a:solidFill>
              </a:rPr>
              <a:t> </a:t>
            </a:r>
            <a:r>
              <a:rPr lang="sr-Cyrl-CS" altLang="en-US" sz="2100" b="1">
                <a:solidFill>
                  <a:srgbClr val="FFFF00"/>
                </a:solidFill>
              </a:rPr>
              <a:t>подпритиска</a:t>
            </a:r>
            <a:r>
              <a:rPr lang="sr-Latn-CS" altLang="en-US" sz="2100" b="1">
                <a:solidFill>
                  <a:srgbClr val="FFFF00"/>
                </a:solidFill>
              </a:rPr>
              <a:t> </a:t>
            </a:r>
            <a:r>
              <a:rPr lang="sr-Cyrl-CS" altLang="en-US" sz="2100" b="1">
                <a:solidFill>
                  <a:srgbClr val="FFFF00"/>
                </a:solidFill>
              </a:rPr>
              <a:t>и</a:t>
            </a:r>
            <a:r>
              <a:rPr lang="sr-Latn-CS" altLang="en-US" sz="2100" b="1">
                <a:solidFill>
                  <a:srgbClr val="FFFF00"/>
                </a:solidFill>
              </a:rPr>
              <a:t> </a:t>
            </a:r>
            <a:r>
              <a:rPr lang="sr-Cyrl-CS" altLang="en-US" sz="2100" b="1">
                <a:solidFill>
                  <a:srgbClr val="FFFF00"/>
                </a:solidFill>
              </a:rPr>
              <a:t>натпритиска</a:t>
            </a:r>
            <a:r>
              <a:rPr lang="sr-Latn-CS" altLang="en-US" sz="2100"/>
              <a:t> </a:t>
            </a:r>
            <a:r>
              <a:rPr lang="sr-Cyrl-CS" altLang="en-US" sz="2100"/>
              <a:t>стимулише</a:t>
            </a:r>
            <a:r>
              <a:rPr lang="sr-Latn-CS" altLang="en-US" sz="2100"/>
              <a:t> </a:t>
            </a:r>
            <a:r>
              <a:rPr lang="sr-Cyrl-CS" altLang="en-US" sz="2100"/>
              <a:t>циркулацију</a:t>
            </a:r>
            <a:r>
              <a:rPr lang="sr-Latn-CS" altLang="en-US" sz="2100"/>
              <a:t> </a:t>
            </a:r>
            <a:r>
              <a:rPr lang="sr-Cyrl-CS" altLang="en-US" sz="2100"/>
              <a:t>крви</a:t>
            </a:r>
            <a:r>
              <a:rPr lang="sr-Latn-CS" altLang="en-US" sz="2100"/>
              <a:t> </a:t>
            </a:r>
            <a:r>
              <a:rPr lang="sr-Cyrl-CS" altLang="en-US" sz="2100"/>
              <a:t>и</a:t>
            </a:r>
            <a:r>
              <a:rPr lang="sr-Latn-CS" altLang="en-US" sz="2100"/>
              <a:t> </a:t>
            </a:r>
            <a:r>
              <a:rPr lang="sr-Cyrl-CS" altLang="en-US" sz="2100"/>
              <a:t>течности</a:t>
            </a:r>
            <a:r>
              <a:rPr lang="sr-Latn-CS" altLang="en-US" sz="2100"/>
              <a:t> </a:t>
            </a:r>
            <a:r>
              <a:rPr lang="sr-Cyrl-CS" altLang="en-US" sz="2100"/>
              <a:t>у</a:t>
            </a:r>
            <a:r>
              <a:rPr lang="sr-Latn-CS" altLang="en-US" sz="2100"/>
              <a:t> </a:t>
            </a:r>
            <a:r>
              <a:rPr lang="sr-Cyrl-CS" altLang="en-US" sz="2100"/>
              <a:t>ткиву</a:t>
            </a:r>
            <a:r>
              <a:rPr lang="sr-Latn-CS" altLang="en-US" sz="2100"/>
              <a:t>, </a:t>
            </a:r>
            <a:r>
              <a:rPr lang="sr-Cyrl-CS" altLang="en-US" sz="2100"/>
              <a:t>а</a:t>
            </a:r>
            <a:r>
              <a:rPr lang="sr-Latn-CS" altLang="en-US" sz="2100"/>
              <a:t> </a:t>
            </a:r>
            <a:r>
              <a:rPr lang="sr-Cyrl-CS" altLang="en-US" sz="2100"/>
              <a:t>што</a:t>
            </a:r>
            <a:r>
              <a:rPr lang="sr-Latn-CS" altLang="en-US" sz="2100"/>
              <a:t> </a:t>
            </a:r>
            <a:r>
              <a:rPr lang="sr-Cyrl-CS" altLang="en-US" sz="2100"/>
              <a:t>утиче</a:t>
            </a:r>
            <a:r>
              <a:rPr lang="sr-Latn-CS" altLang="en-US" sz="2100"/>
              <a:t> </a:t>
            </a:r>
            <a:r>
              <a:rPr lang="sr-Cyrl-CS" altLang="en-US" sz="2100"/>
              <a:t>на</a:t>
            </a:r>
            <a:r>
              <a:rPr lang="sr-Latn-CS" altLang="en-US" sz="2100"/>
              <a:t> </a:t>
            </a:r>
            <a:r>
              <a:rPr lang="sr-Cyrl-CS" altLang="en-US" sz="2100"/>
              <a:t>побољшање</a:t>
            </a:r>
            <a:r>
              <a:rPr lang="sr-Latn-CS" altLang="en-US" sz="2100"/>
              <a:t> </a:t>
            </a:r>
            <a:r>
              <a:rPr lang="sr-Cyrl-CS" altLang="en-US" sz="2100"/>
              <a:t>процеса</a:t>
            </a:r>
            <a:r>
              <a:rPr lang="sr-Latn-CS" altLang="en-US" sz="2100"/>
              <a:t> </a:t>
            </a:r>
            <a:r>
              <a:rPr lang="sr-Cyrl-CS" altLang="en-US" sz="2100"/>
              <a:t>размене</a:t>
            </a:r>
            <a:r>
              <a:rPr lang="sr-Latn-CS" altLang="en-US" sz="2100"/>
              <a:t> </a:t>
            </a:r>
            <a:r>
              <a:rPr lang="sr-Cyrl-CS" altLang="en-US" sz="2100"/>
              <a:t>материја</a:t>
            </a:r>
            <a:r>
              <a:rPr lang="sr-Latn-CS" altLang="en-US" sz="2100"/>
              <a:t> </a:t>
            </a:r>
            <a:r>
              <a:rPr lang="sr-Cyrl-CS" altLang="en-US" sz="2100"/>
              <a:t>у</a:t>
            </a:r>
            <a:r>
              <a:rPr lang="sr-Latn-CS" altLang="en-US" sz="2100"/>
              <a:t> </a:t>
            </a:r>
            <a:r>
              <a:rPr lang="sr-Cyrl-CS" altLang="en-US" sz="2100"/>
              <a:t>ћелији</a:t>
            </a:r>
            <a:r>
              <a:rPr lang="sr-Latn-CS" altLang="en-US" sz="2100"/>
              <a:t>. </a:t>
            </a:r>
          </a:p>
          <a:p>
            <a:pPr algn="just" eaLnBrk="1" hangingPunct="1">
              <a:lnSpc>
                <a:spcPct val="80000"/>
              </a:lnSpc>
            </a:pPr>
            <a:r>
              <a:rPr lang="sr-Cyrl-CS" altLang="en-US" sz="2100"/>
              <a:t>Користи</a:t>
            </a:r>
            <a:r>
              <a:rPr lang="en-US" altLang="en-US" sz="2100"/>
              <a:t> </a:t>
            </a:r>
            <a:r>
              <a:rPr lang="sr-Cyrl-CS" altLang="en-US" sz="2100"/>
              <a:t>се</a:t>
            </a:r>
            <a:r>
              <a:rPr lang="en-US" altLang="en-US" sz="2100"/>
              <a:t> </a:t>
            </a:r>
            <a:r>
              <a:rPr lang="sr-Cyrl-CS" altLang="en-US" sz="2100"/>
              <a:t>за</a:t>
            </a:r>
            <a:r>
              <a:rPr lang="en-US" altLang="en-US" sz="2100"/>
              <a:t> </a:t>
            </a:r>
            <a:r>
              <a:rPr lang="sr-Cyrl-CS" altLang="en-US" sz="2100"/>
              <a:t>горње</a:t>
            </a:r>
            <a:r>
              <a:rPr lang="en-US" altLang="en-US" sz="2100"/>
              <a:t> </a:t>
            </a:r>
            <a:r>
              <a:rPr lang="sr-Cyrl-CS" altLang="en-US" sz="2100"/>
              <a:t>и</a:t>
            </a:r>
            <a:r>
              <a:rPr lang="en-US" altLang="en-US" sz="2100"/>
              <a:t> </a:t>
            </a:r>
            <a:r>
              <a:rPr lang="sr-Cyrl-CS" altLang="en-US" sz="2100"/>
              <a:t>доње</a:t>
            </a:r>
            <a:r>
              <a:rPr lang="en-US" altLang="en-US" sz="2100"/>
              <a:t> </a:t>
            </a:r>
            <a:r>
              <a:rPr lang="sr-Cyrl-CS" altLang="en-US" sz="2100"/>
              <a:t>екстремитете</a:t>
            </a:r>
            <a:r>
              <a:rPr lang="en-US" altLang="en-US" sz="2100"/>
              <a:t>, </a:t>
            </a:r>
            <a:r>
              <a:rPr lang="sr-Cyrl-CS" altLang="en-US" sz="2100"/>
              <a:t>где</a:t>
            </a:r>
            <a:r>
              <a:rPr lang="en-US" altLang="en-US" sz="2100"/>
              <a:t> </a:t>
            </a:r>
            <a:r>
              <a:rPr lang="sr-Cyrl-CS" altLang="en-US" sz="2100"/>
              <a:t>се</a:t>
            </a:r>
            <a:r>
              <a:rPr lang="en-US" altLang="en-US" sz="2100"/>
              <a:t> </a:t>
            </a:r>
            <a:r>
              <a:rPr lang="sr-Cyrl-CS" altLang="en-US" sz="2100"/>
              <a:t>тело</a:t>
            </a:r>
            <a:r>
              <a:rPr lang="en-US" altLang="en-US" sz="2100"/>
              <a:t> </a:t>
            </a:r>
            <a:r>
              <a:rPr lang="sr-Cyrl-CS" altLang="en-US" sz="2100"/>
              <a:t>изложи</a:t>
            </a:r>
            <a:r>
              <a:rPr lang="en-US" altLang="en-US" sz="2100"/>
              <a:t>, </a:t>
            </a:r>
            <a:r>
              <a:rPr lang="sr-Cyrl-CS" altLang="en-US" sz="2100"/>
              <a:t>у</a:t>
            </a:r>
            <a:r>
              <a:rPr lang="en-US" altLang="en-US" sz="2100"/>
              <a:t> </a:t>
            </a:r>
            <a:r>
              <a:rPr lang="sr-Cyrl-CS" altLang="en-US" sz="2100"/>
              <a:t>краћем</a:t>
            </a:r>
            <a:r>
              <a:rPr lang="en-US" altLang="en-US" sz="2100"/>
              <a:t> </a:t>
            </a:r>
            <a:r>
              <a:rPr lang="sr-Cyrl-CS" altLang="en-US" sz="2100"/>
              <a:t>временском</a:t>
            </a:r>
            <a:r>
              <a:rPr lang="en-US" altLang="en-US" sz="2100"/>
              <a:t> </a:t>
            </a:r>
            <a:r>
              <a:rPr lang="sr-Cyrl-CS" altLang="en-US" sz="2100"/>
              <a:t>периоду</a:t>
            </a:r>
            <a:r>
              <a:rPr lang="en-US" altLang="en-US" sz="2100"/>
              <a:t>, </a:t>
            </a:r>
            <a:r>
              <a:rPr lang="sr-Cyrl-CS" altLang="en-US" sz="2100"/>
              <a:t>промени</a:t>
            </a:r>
            <a:r>
              <a:rPr lang="en-US" altLang="en-US" sz="2100"/>
              <a:t> </a:t>
            </a:r>
            <a:r>
              <a:rPr lang="sr-Cyrl-CS" altLang="en-US" sz="2100"/>
              <a:t>притиска.</a:t>
            </a:r>
            <a:endParaRPr lang="sr-Latn-CS" altLang="en-US" sz="2100"/>
          </a:p>
          <a:p>
            <a:pPr algn="just" eaLnBrk="1" hangingPunct="1">
              <a:lnSpc>
                <a:spcPct val="80000"/>
              </a:lnSpc>
            </a:pPr>
            <a:endParaRPr lang="sr-Latn-CS" altLang="en-US" sz="2100"/>
          </a:p>
          <a:p>
            <a:pPr algn="just" eaLnBrk="1" hangingPunct="1">
              <a:lnSpc>
                <a:spcPct val="80000"/>
              </a:lnSpc>
            </a:pPr>
            <a:r>
              <a:rPr lang="sr-Cyrl-CS" altLang="en-US" sz="2100"/>
              <a:t>Примењује</a:t>
            </a:r>
            <a:r>
              <a:rPr lang="en-US" altLang="en-US" sz="2100"/>
              <a:t> </a:t>
            </a:r>
            <a:r>
              <a:rPr lang="sr-Cyrl-CS" altLang="en-US" sz="2100" b="1">
                <a:solidFill>
                  <a:srgbClr val="FFFF00"/>
                </a:solidFill>
              </a:rPr>
              <a:t>рукавица</a:t>
            </a:r>
            <a:r>
              <a:rPr lang="en-US" altLang="en-US" sz="2100"/>
              <a:t> </a:t>
            </a:r>
            <a:r>
              <a:rPr lang="sr-Cyrl-CS" altLang="en-US" sz="2100"/>
              <a:t>на</a:t>
            </a:r>
            <a:r>
              <a:rPr lang="en-US" altLang="en-US" sz="2100"/>
              <a:t> </a:t>
            </a:r>
            <a:r>
              <a:rPr lang="sr-Cyrl-CS" altLang="en-US" sz="2100"/>
              <a:t>горње</a:t>
            </a:r>
            <a:r>
              <a:rPr lang="en-US" altLang="en-US" sz="2100"/>
              <a:t> </a:t>
            </a:r>
            <a:r>
              <a:rPr lang="sr-Cyrl-CS" altLang="en-US" sz="2100"/>
              <a:t>и</a:t>
            </a:r>
            <a:r>
              <a:rPr lang="en-US" altLang="en-US" sz="2100"/>
              <a:t> </a:t>
            </a:r>
            <a:r>
              <a:rPr lang="sr-Cyrl-CS" altLang="en-US" sz="2100" b="1">
                <a:solidFill>
                  <a:srgbClr val="FFFF00"/>
                </a:solidFill>
              </a:rPr>
              <a:t>дужа</a:t>
            </a:r>
            <a:r>
              <a:rPr lang="en-US" altLang="en-US" sz="2100" b="1">
                <a:solidFill>
                  <a:srgbClr val="FFFF00"/>
                </a:solidFill>
              </a:rPr>
              <a:t> </a:t>
            </a:r>
            <a:r>
              <a:rPr lang="sr-Cyrl-CS" altLang="en-US" sz="2100" b="1">
                <a:solidFill>
                  <a:srgbClr val="FFFF00"/>
                </a:solidFill>
              </a:rPr>
              <a:t>чизма</a:t>
            </a:r>
            <a:r>
              <a:rPr lang="en-US" altLang="en-US" sz="2100"/>
              <a:t> </a:t>
            </a:r>
            <a:r>
              <a:rPr lang="sr-Cyrl-CS" altLang="en-US" sz="2100"/>
              <a:t>на</a:t>
            </a:r>
            <a:r>
              <a:rPr lang="en-US" altLang="en-US" sz="2100"/>
              <a:t> </a:t>
            </a:r>
            <a:r>
              <a:rPr lang="sr-Cyrl-CS" altLang="en-US" sz="2100"/>
              <a:t>доњи</a:t>
            </a:r>
            <a:r>
              <a:rPr lang="en-US" altLang="en-US" sz="2100"/>
              <a:t> </a:t>
            </a:r>
            <a:r>
              <a:rPr lang="sr-Cyrl-CS" altLang="en-US" sz="2100"/>
              <a:t>екстремитет</a:t>
            </a:r>
            <a:r>
              <a:rPr lang="en-US" altLang="en-US" sz="2100"/>
              <a:t>, 15 </a:t>
            </a:r>
            <a:r>
              <a:rPr lang="sr-Cyrl-CS" altLang="en-US" sz="2100"/>
              <a:t>минута</a:t>
            </a:r>
            <a:r>
              <a:rPr lang="en-US" altLang="en-US" sz="2100"/>
              <a:t>, </a:t>
            </a:r>
            <a:r>
              <a:rPr lang="sr-Cyrl-CS" altLang="en-US" sz="2100"/>
              <a:t>подпритисак</a:t>
            </a:r>
            <a:r>
              <a:rPr lang="en-US" altLang="en-US" sz="2100"/>
              <a:t> </a:t>
            </a:r>
            <a:r>
              <a:rPr lang="sr-Cyrl-CS" altLang="en-US" sz="2100"/>
              <a:t>од</a:t>
            </a:r>
            <a:r>
              <a:rPr lang="en-US" altLang="en-US" sz="2100"/>
              <a:t> –10 </a:t>
            </a:r>
            <a:r>
              <a:rPr lang="sr-Cyrl-CS" altLang="en-US" sz="2100"/>
              <a:t>бара</a:t>
            </a:r>
            <a:r>
              <a:rPr lang="en-US" altLang="en-US" sz="2100"/>
              <a:t>. </a:t>
            </a:r>
            <a:endParaRPr lang="sr-Latn-CS" altLang="en-US" sz="2100"/>
          </a:p>
          <a:p>
            <a:pPr algn="just" eaLnBrk="1" hangingPunct="1">
              <a:lnSpc>
                <a:spcPct val="80000"/>
              </a:lnSpc>
            </a:pPr>
            <a:endParaRPr lang="sr-Latn-CS" altLang="en-US" sz="2100"/>
          </a:p>
          <a:p>
            <a:pPr algn="just" eaLnBrk="1" hangingPunct="1">
              <a:lnSpc>
                <a:spcPct val="80000"/>
              </a:lnSpc>
            </a:pPr>
            <a:r>
              <a:rPr lang="sr-Cyrl-CS" altLang="en-US" sz="2100"/>
              <a:t>Сила</a:t>
            </a:r>
            <a:r>
              <a:rPr lang="en-US" altLang="en-US" sz="2100"/>
              <a:t> </a:t>
            </a:r>
            <a:r>
              <a:rPr lang="sr-Cyrl-CS" altLang="en-US" sz="2100"/>
              <a:t>подпритиска</a:t>
            </a:r>
            <a:r>
              <a:rPr lang="en-US" altLang="en-US" sz="2100"/>
              <a:t> </a:t>
            </a:r>
            <a:r>
              <a:rPr lang="sr-Cyrl-CS" altLang="en-US" sz="2100"/>
              <a:t>делује</a:t>
            </a:r>
            <a:r>
              <a:rPr lang="en-US" altLang="en-US" sz="2100"/>
              <a:t> </a:t>
            </a:r>
            <a:r>
              <a:rPr lang="sr-Cyrl-CS" altLang="en-US" sz="2100"/>
              <a:t>ритмички</a:t>
            </a:r>
            <a:r>
              <a:rPr lang="en-US" altLang="en-US" sz="2100"/>
              <a:t> </a:t>
            </a:r>
            <a:r>
              <a:rPr lang="sr-Cyrl-CS" altLang="en-US" sz="2100"/>
              <a:t>у</a:t>
            </a:r>
            <a:r>
              <a:rPr lang="en-US" altLang="en-US" sz="2100"/>
              <a:t> </a:t>
            </a:r>
            <a:r>
              <a:rPr lang="sr-Cyrl-CS" altLang="en-US" sz="2100"/>
              <a:t>једнаким</a:t>
            </a:r>
            <a:r>
              <a:rPr lang="en-US" altLang="en-US" sz="2100"/>
              <a:t> </a:t>
            </a:r>
            <a:r>
              <a:rPr lang="sr-Cyrl-CS" altLang="en-US" sz="2100"/>
              <a:t>интервалима</a:t>
            </a:r>
            <a:r>
              <a:rPr lang="en-US" altLang="en-US" sz="2100"/>
              <a:t>, </a:t>
            </a:r>
            <a:r>
              <a:rPr lang="sr-Cyrl-CS" altLang="en-US" sz="2100"/>
              <a:t>у</a:t>
            </a:r>
            <a:r>
              <a:rPr lang="en-US" altLang="en-US" sz="2100"/>
              <a:t> </a:t>
            </a:r>
            <a:r>
              <a:rPr lang="sr-Cyrl-CS" altLang="en-US" sz="2100"/>
              <a:t>виду</a:t>
            </a:r>
            <a:r>
              <a:rPr lang="en-US" altLang="en-US" sz="2100"/>
              <a:t> </a:t>
            </a:r>
            <a:r>
              <a:rPr lang="sr-Cyrl-CS" altLang="en-US" sz="2100"/>
              <a:t>пулсног</a:t>
            </a:r>
            <a:r>
              <a:rPr lang="en-US" altLang="en-US" sz="2100"/>
              <a:t> </a:t>
            </a:r>
            <a:r>
              <a:rPr lang="sr-Cyrl-CS" altLang="en-US" sz="2100"/>
              <a:t>таласа</a:t>
            </a:r>
            <a:r>
              <a:rPr lang="en-US" altLang="en-US" sz="2100"/>
              <a:t>, </a:t>
            </a:r>
            <a:r>
              <a:rPr lang="sr-Cyrl-CS" altLang="en-US" sz="2100"/>
              <a:t>што</a:t>
            </a:r>
            <a:r>
              <a:rPr lang="en-US" altLang="en-US" sz="2100"/>
              <a:t> </a:t>
            </a:r>
            <a:r>
              <a:rPr lang="sr-Cyrl-CS" altLang="en-US" sz="2100"/>
              <a:t>се</a:t>
            </a:r>
            <a:r>
              <a:rPr lang="en-US" altLang="en-US" sz="2100"/>
              <a:t> </a:t>
            </a:r>
            <a:r>
              <a:rPr lang="sr-Cyrl-CS" altLang="en-US" sz="2100"/>
              <a:t>на</a:t>
            </a:r>
            <a:r>
              <a:rPr lang="en-US" altLang="en-US" sz="2100"/>
              <a:t> </a:t>
            </a:r>
            <a:r>
              <a:rPr lang="sr-Cyrl-CS" altLang="en-US" sz="2100"/>
              <a:t>ткиво</a:t>
            </a:r>
            <a:r>
              <a:rPr lang="en-US" altLang="en-US" sz="2100"/>
              <a:t> </a:t>
            </a:r>
            <a:r>
              <a:rPr lang="sr-Cyrl-CS" altLang="en-US" sz="2100"/>
              <a:t>преноси</a:t>
            </a:r>
            <a:r>
              <a:rPr lang="en-US" altLang="en-US" sz="2100"/>
              <a:t> </a:t>
            </a:r>
            <a:r>
              <a:rPr lang="sr-Cyrl-CS" altLang="en-US" sz="2100"/>
              <a:t>као</a:t>
            </a:r>
            <a:r>
              <a:rPr lang="en-US" altLang="en-US" sz="2100"/>
              <a:t> </a:t>
            </a:r>
            <a:r>
              <a:rPr lang="sr-Cyrl-CS" altLang="en-US" sz="2100"/>
              <a:t>микромасажа</a:t>
            </a:r>
            <a:r>
              <a:rPr lang="en-US" altLang="en-US" sz="2100"/>
              <a:t>. </a:t>
            </a:r>
            <a:r>
              <a:rPr lang="sr-Cyrl-CS" altLang="en-US" sz="2100"/>
              <a:t>Њена</a:t>
            </a:r>
            <a:r>
              <a:rPr lang="en-US" altLang="en-US" sz="2100"/>
              <a:t> </a:t>
            </a:r>
            <a:r>
              <a:rPr lang="sr-Cyrl-CS" altLang="en-US" sz="2100"/>
              <a:t>вредност</a:t>
            </a:r>
            <a:r>
              <a:rPr lang="en-US" altLang="en-US" sz="2100"/>
              <a:t> </a:t>
            </a:r>
            <a:r>
              <a:rPr lang="sr-Cyrl-CS" altLang="en-US" sz="2100"/>
              <a:t>се</a:t>
            </a:r>
            <a:r>
              <a:rPr lang="en-US" altLang="en-US" sz="2100"/>
              <a:t> </a:t>
            </a:r>
            <a:r>
              <a:rPr lang="sr-Cyrl-CS" altLang="en-US" sz="2100"/>
              <a:t>исказује</a:t>
            </a:r>
            <a:r>
              <a:rPr lang="en-US" altLang="en-US" sz="2100"/>
              <a:t> </a:t>
            </a:r>
            <a:r>
              <a:rPr lang="sr-Cyrl-CS" altLang="en-US" sz="2100"/>
              <a:t>у</a:t>
            </a:r>
            <a:r>
              <a:rPr lang="en-US" altLang="en-US" sz="2100"/>
              <a:t> </a:t>
            </a:r>
            <a:r>
              <a:rPr lang="sr-Cyrl-CS" altLang="en-US" sz="2100"/>
              <a:t>деловима</a:t>
            </a:r>
            <a:r>
              <a:rPr lang="en-US" altLang="en-US" sz="2100"/>
              <a:t> </a:t>
            </a:r>
            <a:r>
              <a:rPr lang="sr-Cyrl-CS" altLang="en-US" sz="2100"/>
              <a:t>бара</a:t>
            </a:r>
            <a:r>
              <a:rPr lang="en-US" altLang="en-US" sz="2100"/>
              <a:t>, </a:t>
            </a:r>
            <a:r>
              <a:rPr lang="sr-Cyrl-CS" altLang="en-US" sz="2100"/>
              <a:t>а</a:t>
            </a:r>
            <a:r>
              <a:rPr lang="en-US" altLang="en-US" sz="2100"/>
              <a:t> </a:t>
            </a:r>
            <a:r>
              <a:rPr lang="sr-Cyrl-CS" altLang="en-US" sz="2100"/>
              <a:t>време</a:t>
            </a:r>
            <a:r>
              <a:rPr lang="en-US" altLang="en-US" sz="2100"/>
              <a:t> </a:t>
            </a:r>
            <a:r>
              <a:rPr lang="sr-Cyrl-CS" altLang="en-US" sz="2100"/>
              <a:t>деловања</a:t>
            </a:r>
            <a:r>
              <a:rPr lang="en-US" altLang="en-US" sz="2100"/>
              <a:t> </a:t>
            </a:r>
            <a:r>
              <a:rPr lang="sr-Cyrl-CS" altLang="en-US" sz="2100"/>
              <a:t>и</a:t>
            </a:r>
            <a:r>
              <a:rPr lang="en-US" altLang="en-US" sz="2100"/>
              <a:t> </a:t>
            </a:r>
            <a:r>
              <a:rPr lang="sr-Cyrl-CS" altLang="en-US" sz="2100"/>
              <a:t>ритам</a:t>
            </a:r>
            <a:r>
              <a:rPr lang="en-US" altLang="en-US" sz="2100"/>
              <a:t> </a:t>
            </a:r>
            <a:r>
              <a:rPr lang="sr-Cyrl-CS" altLang="en-US" sz="2100"/>
              <a:t>измене</a:t>
            </a:r>
            <a:r>
              <a:rPr lang="en-US" altLang="en-US" sz="2100"/>
              <a:t> </a:t>
            </a:r>
            <a:r>
              <a:rPr lang="sr-Cyrl-CS" altLang="en-US" sz="2100"/>
              <a:t>у</a:t>
            </a:r>
            <a:r>
              <a:rPr lang="en-US" altLang="en-US" sz="2100"/>
              <a:t> </a:t>
            </a:r>
            <a:r>
              <a:rPr lang="sr-Cyrl-CS" altLang="en-US" sz="2100"/>
              <a:t>секундама</a:t>
            </a:r>
            <a:r>
              <a:rPr lang="en-US" altLang="en-US" sz="2100"/>
              <a:t>. </a:t>
            </a:r>
            <a:endParaRPr lang="sr-Latn-CS" altLang="en-US" sz="2100"/>
          </a:p>
          <a:p>
            <a:pPr algn="just" eaLnBrk="1" hangingPunct="1">
              <a:lnSpc>
                <a:spcPct val="80000"/>
              </a:lnSpc>
            </a:pPr>
            <a:r>
              <a:rPr lang="sr-Cyrl-CS" altLang="en-US" sz="2100"/>
              <a:t>Време</a:t>
            </a:r>
            <a:r>
              <a:rPr lang="en-US" altLang="en-US" sz="2100"/>
              <a:t> </a:t>
            </a:r>
            <a:r>
              <a:rPr lang="sr-Cyrl-CS" altLang="en-US" sz="2100"/>
              <a:t>трајања</a:t>
            </a:r>
            <a:r>
              <a:rPr lang="en-US" altLang="en-US" sz="2100"/>
              <a:t> </a:t>
            </a:r>
            <a:r>
              <a:rPr lang="sr-Cyrl-CS" altLang="en-US" sz="2100"/>
              <a:t>терапије</a:t>
            </a:r>
            <a:r>
              <a:rPr lang="en-US" altLang="en-US" sz="2100"/>
              <a:t> </a:t>
            </a:r>
            <a:r>
              <a:rPr lang="sr-Cyrl-CS" altLang="en-US" sz="2100"/>
              <a:t>износи</a:t>
            </a:r>
            <a:r>
              <a:rPr lang="en-US" altLang="en-US" sz="2100"/>
              <a:t> </a:t>
            </a:r>
            <a:r>
              <a:rPr lang="en-US" altLang="en-US" sz="2100" b="1">
                <a:solidFill>
                  <a:srgbClr val="FFFF00"/>
                </a:solidFill>
              </a:rPr>
              <a:t>20 </a:t>
            </a:r>
            <a:r>
              <a:rPr lang="sr-Cyrl-CS" altLang="en-US" sz="2100" b="1">
                <a:solidFill>
                  <a:srgbClr val="FFFF00"/>
                </a:solidFill>
              </a:rPr>
              <a:t>минута</a:t>
            </a:r>
            <a:r>
              <a:rPr lang="en-US" altLang="en-US" sz="2100"/>
              <a:t>. </a:t>
            </a:r>
          </a:p>
        </p:txBody>
      </p:sp>
    </p:spTree>
  </p:cSld>
  <p:clrMapOvr>
    <a:masterClrMapping/>
  </p:clrMapOvr>
  <mc:AlternateContent xmlns:mc="http://schemas.openxmlformats.org/markup-compatibility/2006" xmlns:p14="http://schemas.microsoft.com/office/powerpoint/2010/main">
    <mc:Choice Requires="p14">
      <p:transition spd="slow" p14:dur="2000" advTm="2215"/>
    </mc:Choice>
    <mc:Fallback xmlns="">
      <p:transition spd="slow" advTm="2215"/>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A2157B83-45F7-4EFA-BB81-DDE100CF3717}"/>
              </a:ext>
            </a:extLst>
          </p:cNvPr>
          <p:cNvSpPr>
            <a:spLocks noGrp="1" noChangeArrowheads="1"/>
          </p:cNvSpPr>
          <p:nvPr>
            <p:ph type="title"/>
          </p:nvPr>
        </p:nvSpPr>
        <p:spPr>
          <a:xfrm>
            <a:off x="457200" y="228600"/>
            <a:ext cx="8229600" cy="563563"/>
          </a:xfrm>
        </p:spPr>
        <p:txBody>
          <a:bodyPr/>
          <a:lstStyle/>
          <a:p>
            <a:pPr eaLnBrk="1" hangingPunct="1"/>
            <a:r>
              <a:rPr lang="sr-Cyrl-CS" altLang="en-US" sz="4000"/>
              <a:t>Позитивни</a:t>
            </a:r>
            <a:r>
              <a:rPr lang="en-US" altLang="en-US" sz="4000"/>
              <a:t> </a:t>
            </a:r>
            <a:r>
              <a:rPr lang="sr-Cyrl-CS" altLang="en-US" sz="4000"/>
              <a:t>ефекти</a:t>
            </a:r>
            <a:r>
              <a:rPr lang="en-US" altLang="en-US" sz="4000"/>
              <a:t> </a:t>
            </a:r>
            <a:r>
              <a:rPr lang="sr-Cyrl-CS" altLang="en-US" sz="4000"/>
              <a:t>вакусака</a:t>
            </a:r>
            <a:r>
              <a:rPr lang="en-US" altLang="en-US" sz="4000"/>
              <a:t> </a:t>
            </a:r>
            <a:r>
              <a:rPr lang="sr-Cyrl-CS" altLang="en-US" sz="4000"/>
              <a:t>су</a:t>
            </a:r>
            <a:r>
              <a:rPr lang="en-US" altLang="en-US" sz="4000"/>
              <a:t> </a:t>
            </a:r>
          </a:p>
        </p:txBody>
      </p:sp>
      <p:sp>
        <p:nvSpPr>
          <p:cNvPr id="106499" name="Rectangle 3">
            <a:extLst>
              <a:ext uri="{FF2B5EF4-FFF2-40B4-BE49-F238E27FC236}">
                <a16:creationId xmlns:a16="http://schemas.microsoft.com/office/drawing/2014/main" id="{616D6032-EBF7-41BB-B13B-85E21456893A}"/>
              </a:ext>
            </a:extLst>
          </p:cNvPr>
          <p:cNvSpPr>
            <a:spLocks noGrp="1" noChangeArrowheads="1"/>
          </p:cNvSpPr>
          <p:nvPr>
            <p:ph idx="1"/>
          </p:nvPr>
        </p:nvSpPr>
        <p:spPr>
          <a:xfrm>
            <a:off x="457200" y="1219200"/>
            <a:ext cx="8458200" cy="5410200"/>
          </a:xfrm>
        </p:spPr>
        <p:txBody>
          <a:bodyPr/>
          <a:lstStyle/>
          <a:p>
            <a:pPr algn="just" eaLnBrk="1" hangingPunct="1">
              <a:lnSpc>
                <a:spcPct val="80000"/>
              </a:lnSpc>
            </a:pPr>
            <a:r>
              <a:rPr lang="sr-Cyrl-CS" altLang="en-US" sz="2800" u="sng"/>
              <a:t>Побољшање</a:t>
            </a:r>
            <a:r>
              <a:rPr lang="en-US" altLang="en-US" sz="2800" u="sng"/>
              <a:t> </a:t>
            </a:r>
            <a:r>
              <a:rPr lang="sr-Cyrl-CS" altLang="en-US" sz="2800" u="sng"/>
              <a:t>локалне</a:t>
            </a:r>
            <a:r>
              <a:rPr lang="en-US" altLang="en-US" sz="2800" u="sng"/>
              <a:t> </a:t>
            </a:r>
            <a:r>
              <a:rPr lang="sr-Cyrl-CS" altLang="en-US" sz="2800" u="sng"/>
              <a:t>циркулације:</a:t>
            </a:r>
            <a:r>
              <a:rPr lang="en-US" altLang="en-US" sz="2800"/>
              <a:t> </a:t>
            </a:r>
            <a:r>
              <a:rPr lang="sr-Cyrl-CS" altLang="en-US" sz="2800"/>
              <a:t>стварање</a:t>
            </a:r>
            <a:r>
              <a:rPr lang="en-US" altLang="en-US" sz="2800"/>
              <a:t> </a:t>
            </a:r>
            <a:r>
              <a:rPr lang="sr-Cyrl-CS" altLang="en-US" sz="2800"/>
              <a:t>вазодилататорних</a:t>
            </a:r>
            <a:r>
              <a:rPr lang="en-US" altLang="en-US" sz="2800"/>
              <a:t> </a:t>
            </a:r>
            <a:r>
              <a:rPr lang="sr-Cyrl-CS" altLang="en-US" sz="2800"/>
              <a:t>материја</a:t>
            </a:r>
            <a:r>
              <a:rPr lang="en-US" altLang="en-US" sz="2800"/>
              <a:t>(</a:t>
            </a:r>
            <a:r>
              <a:rPr lang="sr-Cyrl-CS" altLang="en-US" sz="2800"/>
              <a:t>серотонин</a:t>
            </a:r>
            <a:r>
              <a:rPr lang="en-US" altLang="en-US" sz="2800"/>
              <a:t>, </a:t>
            </a:r>
            <a:r>
              <a:rPr lang="sr-Cyrl-CS" altLang="en-US" sz="2800"/>
              <a:t>хистамин</a:t>
            </a:r>
            <a:r>
              <a:rPr lang="en-US" altLang="en-US" sz="2800"/>
              <a:t>)</a:t>
            </a:r>
          </a:p>
          <a:p>
            <a:pPr algn="just" eaLnBrk="1" hangingPunct="1">
              <a:lnSpc>
                <a:spcPct val="80000"/>
              </a:lnSpc>
            </a:pPr>
            <a:endParaRPr lang="sr-Latn-CS" altLang="en-US" sz="2800"/>
          </a:p>
          <a:p>
            <a:pPr algn="just" eaLnBrk="1" hangingPunct="1">
              <a:lnSpc>
                <a:spcPct val="80000"/>
              </a:lnSpc>
            </a:pPr>
            <a:r>
              <a:rPr lang="sr-Cyrl-CS" altLang="en-US" sz="2800" u="sng"/>
              <a:t>Боља</a:t>
            </a:r>
            <a:r>
              <a:rPr lang="en-US" altLang="en-US" sz="2800" u="sng"/>
              <a:t> </a:t>
            </a:r>
            <a:r>
              <a:rPr lang="sr-Cyrl-CS" altLang="en-US" sz="2800" u="sng"/>
              <a:t>перфузија</a:t>
            </a:r>
            <a:r>
              <a:rPr lang="en-US" altLang="en-US" sz="2800" u="sng"/>
              <a:t> </a:t>
            </a:r>
            <a:r>
              <a:rPr lang="sr-Cyrl-CS" altLang="en-US" sz="2800" u="sng"/>
              <a:t>ткива</a:t>
            </a:r>
            <a:r>
              <a:rPr lang="en-US" altLang="en-US" sz="2800"/>
              <a:t> </a:t>
            </a:r>
            <a:r>
              <a:rPr lang="sr-Cyrl-CS" altLang="en-US" sz="2800"/>
              <a:t>што</a:t>
            </a:r>
            <a:r>
              <a:rPr lang="en-US" altLang="en-US" sz="2800"/>
              <a:t> </a:t>
            </a:r>
            <a:r>
              <a:rPr lang="sr-Cyrl-CS" altLang="en-US" sz="2800"/>
              <a:t>повољно</a:t>
            </a:r>
            <a:r>
              <a:rPr lang="en-US" altLang="en-US" sz="2800"/>
              <a:t> </a:t>
            </a:r>
            <a:r>
              <a:rPr lang="sr-Cyrl-CS" altLang="en-US" sz="2800"/>
              <a:t>утиче</a:t>
            </a:r>
            <a:r>
              <a:rPr lang="en-US" altLang="en-US" sz="2800"/>
              <a:t> </a:t>
            </a:r>
            <a:r>
              <a:rPr lang="sr-Cyrl-CS" altLang="en-US" sz="2800"/>
              <a:t>на</a:t>
            </a:r>
            <a:r>
              <a:rPr lang="en-US" altLang="en-US" sz="2800"/>
              <a:t> </a:t>
            </a:r>
            <a:r>
              <a:rPr lang="sr-Cyrl-CS" altLang="en-US" sz="2800"/>
              <a:t>стварање</a:t>
            </a:r>
            <a:r>
              <a:rPr lang="en-US" altLang="en-US" sz="2800"/>
              <a:t> </a:t>
            </a:r>
            <a:r>
              <a:rPr lang="sr-Cyrl-CS" altLang="en-US" sz="2800"/>
              <a:t>колатералне</a:t>
            </a:r>
            <a:r>
              <a:rPr lang="en-US" altLang="en-US" sz="2800"/>
              <a:t> </a:t>
            </a:r>
            <a:r>
              <a:rPr lang="sr-Cyrl-CS" altLang="en-US" sz="2800"/>
              <a:t>циркулације</a:t>
            </a:r>
            <a:r>
              <a:rPr lang="en-US" altLang="en-US" sz="2800"/>
              <a:t>, </a:t>
            </a:r>
            <a:r>
              <a:rPr lang="sr-Cyrl-CS" altLang="en-US" sz="2800"/>
              <a:t>тако</a:t>
            </a:r>
            <a:r>
              <a:rPr lang="en-US" altLang="en-US" sz="2800"/>
              <a:t> </a:t>
            </a:r>
            <a:r>
              <a:rPr lang="sr-Cyrl-CS" altLang="en-US" sz="2800"/>
              <a:t>важне</a:t>
            </a:r>
            <a:r>
              <a:rPr lang="en-US" altLang="en-US" sz="2800"/>
              <a:t> </a:t>
            </a:r>
            <a:r>
              <a:rPr lang="sr-Cyrl-CS" altLang="en-US" sz="2800"/>
              <a:t>код</a:t>
            </a:r>
            <a:r>
              <a:rPr lang="en-US" altLang="en-US" sz="2800"/>
              <a:t> </a:t>
            </a:r>
            <a:r>
              <a:rPr lang="sr-Cyrl-CS" altLang="en-US" sz="2800"/>
              <a:t>инсуфицијенције</a:t>
            </a:r>
            <a:r>
              <a:rPr lang="en-US" altLang="en-US" sz="2800"/>
              <a:t> </a:t>
            </a:r>
            <a:r>
              <a:rPr lang="sr-Cyrl-CS" altLang="en-US" sz="2800"/>
              <a:t>периферних</a:t>
            </a:r>
            <a:r>
              <a:rPr lang="en-US" altLang="en-US" sz="2800"/>
              <a:t> </a:t>
            </a:r>
            <a:r>
              <a:rPr lang="sr-Cyrl-CS" altLang="en-US" sz="2800"/>
              <a:t>крвних</a:t>
            </a:r>
            <a:r>
              <a:rPr lang="en-US" altLang="en-US" sz="2800"/>
              <a:t> </a:t>
            </a:r>
            <a:r>
              <a:rPr lang="sr-Cyrl-CS" altLang="en-US" sz="2800"/>
              <a:t>судова</a:t>
            </a:r>
            <a:r>
              <a:rPr lang="en-US" altLang="en-US" sz="2800"/>
              <a:t> (</a:t>
            </a:r>
            <a:r>
              <a:rPr lang="sr-Cyrl-CS" altLang="en-US" sz="2800"/>
              <a:t>познато</a:t>
            </a:r>
            <a:r>
              <a:rPr lang="en-US" altLang="en-US" sz="2800"/>
              <a:t> </a:t>
            </a:r>
            <a:r>
              <a:rPr lang="sr-Cyrl-CS" altLang="en-US" sz="2800"/>
              <a:t>је</a:t>
            </a:r>
            <a:r>
              <a:rPr lang="en-US" altLang="en-US" sz="2800"/>
              <a:t> </a:t>
            </a:r>
            <a:r>
              <a:rPr lang="sr-Cyrl-CS" altLang="en-US" sz="2800"/>
              <a:t>да</a:t>
            </a:r>
            <a:r>
              <a:rPr lang="en-US" altLang="en-US" sz="2800"/>
              <a:t> </a:t>
            </a:r>
            <a:r>
              <a:rPr lang="sr-Cyrl-CS" altLang="en-US" sz="2800"/>
              <a:t>колатерале</a:t>
            </a:r>
            <a:r>
              <a:rPr lang="en-US" altLang="en-US" sz="2800"/>
              <a:t> </a:t>
            </a:r>
            <a:r>
              <a:rPr lang="sr-Cyrl-CS" altLang="en-US" sz="2800"/>
              <a:t>немају</a:t>
            </a:r>
            <a:r>
              <a:rPr lang="en-US" altLang="en-US" sz="2800"/>
              <a:t> </a:t>
            </a:r>
            <a:r>
              <a:rPr lang="sr-Cyrl-CS" altLang="en-US" sz="2800"/>
              <a:t>мускуларни</a:t>
            </a:r>
            <a:r>
              <a:rPr lang="en-US" altLang="en-US" sz="2800"/>
              <a:t> </a:t>
            </a:r>
            <a:r>
              <a:rPr lang="sr-Cyrl-CS" altLang="en-US" sz="2800"/>
              <a:t>зид</a:t>
            </a:r>
            <a:r>
              <a:rPr lang="en-US" altLang="en-US" sz="2800"/>
              <a:t> </a:t>
            </a:r>
            <a:r>
              <a:rPr lang="sr-Cyrl-CS" altLang="en-US" sz="2800"/>
              <a:t>те</a:t>
            </a:r>
            <a:r>
              <a:rPr lang="en-US" altLang="en-US" sz="2800"/>
              <a:t> </a:t>
            </a:r>
            <a:r>
              <a:rPr lang="sr-Cyrl-CS" altLang="en-US" sz="2800"/>
              <a:t>им</a:t>
            </a:r>
            <a:r>
              <a:rPr lang="en-US" altLang="en-US" sz="2800"/>
              <a:t> </a:t>
            </a:r>
            <a:r>
              <a:rPr lang="sr-Cyrl-CS" altLang="en-US" sz="2800"/>
              <a:t>помоћу</a:t>
            </a:r>
            <a:r>
              <a:rPr lang="en-US" altLang="en-US" sz="2800"/>
              <a:t> </a:t>
            </a:r>
            <a:r>
              <a:rPr lang="sr-Cyrl-CS" altLang="en-US" sz="2800"/>
              <a:t>притиска</a:t>
            </a:r>
            <a:r>
              <a:rPr lang="en-US" altLang="en-US" sz="2800"/>
              <a:t> </a:t>
            </a:r>
            <a:r>
              <a:rPr lang="sr-Cyrl-CS" altLang="en-US" sz="2800"/>
              <a:t>помажемо</a:t>
            </a:r>
            <a:r>
              <a:rPr lang="en-US" altLang="en-US" sz="2800"/>
              <a:t> </a:t>
            </a:r>
            <a:r>
              <a:rPr lang="sr-Cyrl-CS" altLang="en-US" sz="2800"/>
              <a:t>да</a:t>
            </a:r>
            <a:r>
              <a:rPr lang="en-US" altLang="en-US" sz="2800"/>
              <a:t> </a:t>
            </a:r>
            <a:r>
              <a:rPr lang="sr-Cyrl-CS" altLang="en-US" sz="2800"/>
              <a:t>функционишу</a:t>
            </a:r>
            <a:r>
              <a:rPr lang="en-US" altLang="en-US" sz="2800"/>
              <a:t>);</a:t>
            </a:r>
          </a:p>
          <a:p>
            <a:pPr algn="just" eaLnBrk="1" hangingPunct="1">
              <a:lnSpc>
                <a:spcPct val="80000"/>
              </a:lnSpc>
            </a:pPr>
            <a:endParaRPr lang="sr-Latn-CS" altLang="en-US" sz="2800"/>
          </a:p>
          <a:p>
            <a:pPr algn="just" eaLnBrk="1" hangingPunct="1">
              <a:lnSpc>
                <a:spcPct val="80000"/>
              </a:lnSpc>
            </a:pPr>
            <a:r>
              <a:rPr lang="sr-Cyrl-CS" altLang="en-US" sz="2800" u="sng"/>
              <a:t>Механички</a:t>
            </a:r>
            <a:r>
              <a:rPr lang="en-US" altLang="en-US" sz="2800" u="sng"/>
              <a:t> </a:t>
            </a:r>
            <a:r>
              <a:rPr lang="sr-Cyrl-CS" altLang="en-US" sz="2800" u="sng"/>
              <a:t>ефекат</a:t>
            </a:r>
            <a:r>
              <a:rPr lang="en-US" altLang="en-US" sz="2800"/>
              <a:t> </a:t>
            </a:r>
            <a:r>
              <a:rPr lang="sr-Cyrl-CS" altLang="en-US" sz="2800"/>
              <a:t>ВАЦУСАЦ</a:t>
            </a:r>
            <a:r>
              <a:rPr lang="en-US" altLang="en-US" sz="2800"/>
              <a:t> </a:t>
            </a:r>
            <a:r>
              <a:rPr lang="sr-Cyrl-CS" altLang="en-US" sz="2800"/>
              <a:t>терапије</a:t>
            </a:r>
            <a:r>
              <a:rPr lang="en-US" altLang="en-US" sz="2800"/>
              <a:t> </a:t>
            </a:r>
            <a:r>
              <a:rPr lang="sr-Cyrl-CS" altLang="en-US" sz="2800"/>
              <a:t>огледа</a:t>
            </a:r>
            <a:r>
              <a:rPr lang="en-US" altLang="en-US" sz="2800"/>
              <a:t> </a:t>
            </a:r>
            <a:r>
              <a:rPr lang="sr-Cyrl-CS" altLang="en-US" sz="2800"/>
              <a:t>се</a:t>
            </a:r>
            <a:r>
              <a:rPr lang="en-US" altLang="en-US" sz="2800"/>
              <a:t> </a:t>
            </a:r>
            <a:r>
              <a:rPr lang="sr-Cyrl-CS" altLang="en-US" sz="2800"/>
              <a:t>у</a:t>
            </a:r>
            <a:r>
              <a:rPr lang="en-US" altLang="en-US" sz="2800"/>
              <a:t> </a:t>
            </a:r>
            <a:r>
              <a:rPr lang="sr-Cyrl-CS" altLang="en-US" sz="2800"/>
              <a:t>бољој</a:t>
            </a:r>
            <a:r>
              <a:rPr lang="en-US" altLang="en-US" sz="2800"/>
              <a:t> </a:t>
            </a:r>
            <a:r>
              <a:rPr lang="sr-Cyrl-CS" altLang="en-US" sz="2800"/>
              <a:t>дренажи</a:t>
            </a:r>
            <a:r>
              <a:rPr lang="en-US" altLang="en-US" sz="2800"/>
              <a:t> </a:t>
            </a:r>
            <a:r>
              <a:rPr lang="sr-Cyrl-CS" altLang="en-US" sz="2800"/>
              <a:t>инсуфицијентних</a:t>
            </a:r>
            <a:r>
              <a:rPr lang="en-US" altLang="en-US" sz="2800"/>
              <a:t> </a:t>
            </a:r>
            <a:r>
              <a:rPr lang="sr-Cyrl-CS" altLang="en-US" sz="2800"/>
              <a:t>перфорантних</a:t>
            </a:r>
            <a:r>
              <a:rPr lang="en-US" altLang="en-US" sz="2800"/>
              <a:t> </a:t>
            </a:r>
            <a:r>
              <a:rPr lang="sr-Cyrl-CS" altLang="en-US" sz="2800"/>
              <a:t>вена,</a:t>
            </a:r>
            <a:r>
              <a:rPr lang="en-US" altLang="en-US" sz="2800"/>
              <a:t> </a:t>
            </a:r>
            <a:r>
              <a:rPr lang="sr-Cyrl-CS" altLang="en-US" sz="2800"/>
              <a:t>а</a:t>
            </a:r>
            <a:r>
              <a:rPr lang="en-US" altLang="en-US" sz="2800"/>
              <a:t> </a:t>
            </a:r>
            <a:r>
              <a:rPr lang="sr-Cyrl-CS" altLang="en-US" sz="2800"/>
              <a:t>тиме</a:t>
            </a:r>
            <a:r>
              <a:rPr lang="en-US" altLang="en-US" sz="2800"/>
              <a:t> </a:t>
            </a:r>
            <a:r>
              <a:rPr lang="sr-Cyrl-CS" altLang="en-US" sz="2800"/>
              <a:t>се</a:t>
            </a:r>
            <a:r>
              <a:rPr lang="en-US" altLang="en-US" sz="2800"/>
              <a:t> </a:t>
            </a:r>
            <a:r>
              <a:rPr lang="sr-Cyrl-CS" altLang="en-US" sz="2800"/>
              <a:t>олакшава</a:t>
            </a:r>
            <a:r>
              <a:rPr lang="en-US" altLang="en-US" sz="2800"/>
              <a:t> </a:t>
            </a:r>
            <a:r>
              <a:rPr lang="sr-Cyrl-CS" altLang="en-US" sz="2800"/>
              <a:t>и</a:t>
            </a:r>
            <a:r>
              <a:rPr lang="en-US" altLang="en-US" sz="2800"/>
              <a:t> </a:t>
            </a:r>
            <a:r>
              <a:rPr lang="sr-Cyrl-CS" altLang="en-US" sz="2800"/>
              <a:t>рад</a:t>
            </a:r>
            <a:r>
              <a:rPr lang="en-US" altLang="en-US" sz="2800"/>
              <a:t> </a:t>
            </a:r>
            <a:r>
              <a:rPr lang="sr-Cyrl-CS" altLang="en-US" sz="2800"/>
              <a:t>срца</a:t>
            </a:r>
            <a:r>
              <a:rPr lang="en-US" altLang="en-US" sz="2800"/>
              <a:t> </a:t>
            </a:r>
            <a:r>
              <a:rPr lang="sr-Cyrl-CS" altLang="en-US" sz="2800"/>
              <a:t>што</a:t>
            </a:r>
            <a:r>
              <a:rPr lang="en-US" altLang="en-US" sz="2800"/>
              <a:t> </a:t>
            </a:r>
            <a:r>
              <a:rPr lang="sr-Cyrl-CS" altLang="en-US" sz="2800"/>
              <a:t>доводи</a:t>
            </a:r>
            <a:r>
              <a:rPr lang="en-US" altLang="en-US" sz="2800"/>
              <a:t> </a:t>
            </a:r>
            <a:r>
              <a:rPr lang="sr-Cyrl-CS" altLang="en-US" sz="2800"/>
              <a:t>до</a:t>
            </a:r>
            <a:r>
              <a:rPr lang="en-US" altLang="en-US" sz="2800"/>
              <a:t> </a:t>
            </a:r>
            <a:r>
              <a:rPr lang="sr-Cyrl-CS" altLang="en-US" sz="2800"/>
              <a:t>боље</a:t>
            </a:r>
            <a:r>
              <a:rPr lang="en-US" altLang="en-US" sz="2800"/>
              <a:t> </a:t>
            </a:r>
            <a:r>
              <a:rPr lang="sr-Cyrl-CS" altLang="en-US" sz="2800"/>
              <a:t>перфузије</a:t>
            </a:r>
            <a:r>
              <a:rPr lang="en-US" altLang="en-US" sz="2800"/>
              <a:t> </a:t>
            </a:r>
            <a:r>
              <a:rPr lang="sr-Cyrl-CS" altLang="en-US" sz="2800"/>
              <a:t>на</a:t>
            </a:r>
            <a:r>
              <a:rPr lang="en-US" altLang="en-US" sz="2800"/>
              <a:t> </a:t>
            </a:r>
            <a:r>
              <a:rPr lang="sr-Cyrl-CS" altLang="en-US" sz="2800"/>
              <a:t>периферији</a:t>
            </a:r>
            <a:r>
              <a:rPr lang="en-US" altLang="en-US" sz="2800"/>
              <a:t>.</a:t>
            </a:r>
          </a:p>
        </p:txBody>
      </p:sp>
    </p:spTree>
  </p:cSld>
  <p:clrMapOvr>
    <a:masterClrMapping/>
  </p:clrMapOvr>
  <mc:AlternateContent xmlns:mc="http://schemas.openxmlformats.org/markup-compatibility/2006" xmlns:p14="http://schemas.microsoft.com/office/powerpoint/2010/main">
    <mc:Choice Requires="p14">
      <p:transition spd="slow" p14:dur="2000" advTm="9344"/>
    </mc:Choice>
    <mc:Fallback xmlns="">
      <p:transition spd="slow" advTm="9344"/>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2D89457F-F22E-4B48-96BB-817CC4B5E636}"/>
              </a:ext>
            </a:extLst>
          </p:cNvPr>
          <p:cNvSpPr>
            <a:spLocks noGrp="1" noChangeArrowheads="1"/>
          </p:cNvSpPr>
          <p:nvPr>
            <p:ph type="title"/>
          </p:nvPr>
        </p:nvSpPr>
        <p:spPr/>
        <p:txBody>
          <a:bodyPr/>
          <a:lstStyle/>
          <a:p>
            <a:pPr eaLnBrk="1" hangingPunct="1"/>
            <a:r>
              <a:rPr lang="sr-Cyrl-CS" altLang="en-US"/>
              <a:t>Кинезитерапија</a:t>
            </a:r>
            <a:endParaRPr lang="en-US" altLang="en-US"/>
          </a:p>
        </p:txBody>
      </p:sp>
      <p:sp>
        <p:nvSpPr>
          <p:cNvPr id="107523" name="Rectangle 3">
            <a:extLst>
              <a:ext uri="{FF2B5EF4-FFF2-40B4-BE49-F238E27FC236}">
                <a16:creationId xmlns:a16="http://schemas.microsoft.com/office/drawing/2014/main" id="{A69992EB-A164-4F31-BB3D-00C658784DFF}"/>
              </a:ext>
            </a:extLst>
          </p:cNvPr>
          <p:cNvSpPr>
            <a:spLocks noGrp="1" noChangeArrowheads="1"/>
          </p:cNvSpPr>
          <p:nvPr>
            <p:ph idx="1"/>
          </p:nvPr>
        </p:nvSpPr>
        <p:spPr>
          <a:xfrm>
            <a:off x="457200" y="1600200"/>
            <a:ext cx="8229600" cy="4953000"/>
          </a:xfrm>
        </p:spPr>
        <p:txBody>
          <a:bodyPr/>
          <a:lstStyle/>
          <a:p>
            <a:pPr eaLnBrk="1" hangingPunct="1">
              <a:lnSpc>
                <a:spcPct val="80000"/>
              </a:lnSpc>
            </a:pPr>
            <a:r>
              <a:rPr lang="sr-Cyrl-CS" altLang="en-US" sz="2800"/>
              <a:t>Кинезитерапија</a:t>
            </a:r>
            <a:r>
              <a:rPr lang="en-US" altLang="en-US" sz="2800"/>
              <a:t> </a:t>
            </a:r>
            <a:r>
              <a:rPr lang="sr-Cyrl-CS" altLang="en-US" sz="2800"/>
              <a:t>представља</a:t>
            </a:r>
            <a:r>
              <a:rPr lang="en-US" altLang="en-US" sz="2800"/>
              <a:t> </a:t>
            </a:r>
            <a:r>
              <a:rPr lang="sr-Cyrl-CS" altLang="en-US" sz="2800"/>
              <a:t>методу</a:t>
            </a:r>
            <a:r>
              <a:rPr lang="en-US" altLang="en-US" sz="2800"/>
              <a:t> </a:t>
            </a:r>
            <a:r>
              <a:rPr lang="sr-Cyrl-CS" altLang="en-US" sz="2800"/>
              <a:t>избора</a:t>
            </a:r>
            <a:r>
              <a:rPr lang="en-US" altLang="en-US" sz="2800"/>
              <a:t> </a:t>
            </a:r>
            <a:r>
              <a:rPr lang="sr-Cyrl-CS" altLang="en-US" sz="2800"/>
              <a:t>код</a:t>
            </a:r>
            <a:r>
              <a:rPr lang="en-US" altLang="en-US" sz="2800"/>
              <a:t> </a:t>
            </a:r>
            <a:r>
              <a:rPr lang="sr-Cyrl-CS" altLang="en-US" sz="2800"/>
              <a:t>оболелих</a:t>
            </a:r>
            <a:r>
              <a:rPr lang="en-US" altLang="en-US" sz="2800"/>
              <a:t> </a:t>
            </a:r>
            <a:r>
              <a:rPr lang="sr-Cyrl-CS" altLang="en-US" sz="2800"/>
              <a:t>од</a:t>
            </a:r>
            <a:r>
              <a:rPr lang="en-US" altLang="en-US" sz="2800"/>
              <a:t> </a:t>
            </a:r>
            <a:r>
              <a:rPr lang="sr-Cyrl-CS" altLang="en-US" sz="2800"/>
              <a:t>ПОАБ</a:t>
            </a:r>
            <a:r>
              <a:rPr lang="en-US" altLang="en-US" sz="2800"/>
              <a:t>. </a:t>
            </a:r>
          </a:p>
          <a:p>
            <a:pPr eaLnBrk="1" hangingPunct="1">
              <a:lnSpc>
                <a:spcPct val="80000"/>
              </a:lnSpc>
            </a:pPr>
            <a:endParaRPr lang="en-US" altLang="en-US" sz="2800"/>
          </a:p>
          <a:p>
            <a:pPr eaLnBrk="1" hangingPunct="1">
              <a:lnSpc>
                <a:spcPct val="80000"/>
              </a:lnSpc>
            </a:pPr>
            <a:r>
              <a:rPr lang="sr-Cyrl-CS" altLang="en-US" sz="2800"/>
              <a:t>Препоручују</a:t>
            </a:r>
            <a:r>
              <a:rPr lang="en-US" altLang="en-US" sz="2800"/>
              <a:t> </a:t>
            </a:r>
            <a:r>
              <a:rPr lang="sr-Cyrl-CS" altLang="en-US" sz="2800"/>
              <a:t>се</a:t>
            </a:r>
            <a:r>
              <a:rPr lang="en-US" altLang="en-US" sz="2800"/>
              <a:t> </a:t>
            </a:r>
            <a:r>
              <a:rPr lang="sr-Cyrl-CS" altLang="en-US" sz="2800" u="sng"/>
              <a:t>динамичке</a:t>
            </a:r>
            <a:r>
              <a:rPr lang="en-US" altLang="en-US" sz="2800" u="sng"/>
              <a:t> </a:t>
            </a:r>
            <a:r>
              <a:rPr lang="sr-Cyrl-CS" altLang="en-US" sz="2800" u="sng"/>
              <a:t>контракције</a:t>
            </a:r>
            <a:r>
              <a:rPr lang="en-US" altLang="en-US" sz="2800"/>
              <a:t>, </a:t>
            </a:r>
            <a:r>
              <a:rPr lang="sr-Cyrl-CS" altLang="en-US" sz="2800"/>
              <a:t>али</a:t>
            </a:r>
            <a:r>
              <a:rPr lang="en-US" altLang="en-US" sz="2800"/>
              <a:t> </a:t>
            </a:r>
            <a:r>
              <a:rPr lang="sr-Cyrl-CS" altLang="en-US" sz="2800"/>
              <a:t>оне</a:t>
            </a:r>
            <a:r>
              <a:rPr lang="en-US" altLang="en-US" sz="2800"/>
              <a:t> </a:t>
            </a:r>
            <a:r>
              <a:rPr lang="sr-Cyrl-CS" altLang="en-US" sz="2800"/>
              <a:t>повећавају</a:t>
            </a:r>
            <a:r>
              <a:rPr lang="en-US" altLang="en-US" sz="2800"/>
              <a:t> </a:t>
            </a:r>
            <a:r>
              <a:rPr lang="sr-Cyrl-CS" altLang="en-US" sz="2800"/>
              <a:t>потрошњу</a:t>
            </a:r>
            <a:r>
              <a:rPr lang="en-US" altLang="en-US" sz="2800"/>
              <a:t> </a:t>
            </a:r>
            <a:r>
              <a:rPr lang="sr-Cyrl-CS" altLang="en-US" sz="2800"/>
              <a:t>кисеоника</a:t>
            </a:r>
            <a:r>
              <a:rPr lang="en-US" altLang="en-US" sz="2800"/>
              <a:t>, </a:t>
            </a:r>
            <a:r>
              <a:rPr lang="sr-Cyrl-CS" altLang="en-US" sz="2800"/>
              <a:t>па</a:t>
            </a:r>
            <a:r>
              <a:rPr lang="en-US" altLang="en-US" sz="2800"/>
              <a:t> </a:t>
            </a:r>
            <a:r>
              <a:rPr lang="sr-Cyrl-CS" altLang="en-US" sz="2800"/>
              <a:t>је</a:t>
            </a:r>
            <a:r>
              <a:rPr lang="en-US" altLang="en-US" sz="2800"/>
              <a:t> </a:t>
            </a:r>
            <a:r>
              <a:rPr lang="sr-Cyrl-CS" altLang="en-US" sz="2800"/>
              <a:t>неопходан</a:t>
            </a:r>
            <a:r>
              <a:rPr lang="en-US" altLang="en-US" sz="2800"/>
              <a:t> </a:t>
            </a:r>
            <a:r>
              <a:rPr lang="sr-Cyrl-CS" altLang="en-US" sz="2800"/>
              <a:t>опрез</a:t>
            </a:r>
            <a:r>
              <a:rPr lang="en-US" altLang="en-US" sz="2800"/>
              <a:t>, </a:t>
            </a:r>
            <a:r>
              <a:rPr lang="sr-Cyrl-CS" altLang="en-US" sz="2800"/>
              <a:t>посебно</a:t>
            </a:r>
            <a:r>
              <a:rPr lang="en-US" altLang="en-US" sz="2800"/>
              <a:t> </a:t>
            </a:r>
            <a:r>
              <a:rPr lang="sr-Cyrl-CS" altLang="en-US" sz="2800"/>
              <a:t>код</a:t>
            </a:r>
            <a:r>
              <a:rPr lang="en-US" altLang="en-US" sz="2800"/>
              <a:t> </a:t>
            </a:r>
            <a:r>
              <a:rPr lang="sr-Cyrl-CS" altLang="en-US" sz="2800"/>
              <a:t>старијих</a:t>
            </a:r>
            <a:r>
              <a:rPr lang="en-US" altLang="en-US" sz="2800"/>
              <a:t> </a:t>
            </a:r>
            <a:r>
              <a:rPr lang="sr-Cyrl-CS" altLang="en-US" sz="2800"/>
              <a:t>особа</a:t>
            </a:r>
            <a:r>
              <a:rPr lang="en-US" altLang="en-US" sz="2800"/>
              <a:t> </a:t>
            </a:r>
            <a:r>
              <a:rPr lang="sr-Cyrl-CS" altLang="en-US" sz="2800"/>
              <a:t>код</a:t>
            </a:r>
            <a:r>
              <a:rPr lang="en-US" altLang="en-US" sz="2800"/>
              <a:t> </a:t>
            </a:r>
            <a:r>
              <a:rPr lang="sr-Cyrl-CS" altLang="en-US" sz="2800"/>
              <a:t>којих</a:t>
            </a:r>
            <a:r>
              <a:rPr lang="en-US" altLang="en-US" sz="2800"/>
              <a:t> </a:t>
            </a:r>
            <a:r>
              <a:rPr lang="sr-Cyrl-CS" altLang="en-US" sz="2800"/>
              <a:t>су</a:t>
            </a:r>
            <a:r>
              <a:rPr lang="en-US" altLang="en-US" sz="2800"/>
              <a:t> </a:t>
            </a:r>
            <a:r>
              <a:rPr lang="sr-Cyrl-CS" altLang="en-US" sz="2800"/>
              <a:t>вазомоторне</a:t>
            </a:r>
            <a:r>
              <a:rPr lang="en-US" altLang="en-US" sz="2800"/>
              <a:t> </a:t>
            </a:r>
            <a:r>
              <a:rPr lang="sr-Cyrl-CS" altLang="en-US" sz="2800"/>
              <a:t>реакције</a:t>
            </a:r>
            <a:r>
              <a:rPr lang="en-US" altLang="en-US" sz="2800"/>
              <a:t> </a:t>
            </a:r>
            <a:r>
              <a:rPr lang="sr-Cyrl-CS" altLang="en-US" sz="2800"/>
              <a:t>спорије</a:t>
            </a:r>
            <a:r>
              <a:rPr lang="en-US" altLang="en-US" sz="2800"/>
              <a:t> </a:t>
            </a:r>
            <a:r>
              <a:rPr lang="sr-Cyrl-CS" altLang="en-US" sz="2800"/>
              <a:t>и</a:t>
            </a:r>
            <a:r>
              <a:rPr lang="en-US" altLang="en-US" sz="2800"/>
              <a:t> </a:t>
            </a:r>
            <a:r>
              <a:rPr lang="sr-Cyrl-CS" altLang="en-US" sz="2800"/>
              <a:t>слабије</a:t>
            </a:r>
            <a:r>
              <a:rPr lang="en-US" altLang="en-US" sz="2800"/>
              <a:t> </a:t>
            </a:r>
            <a:r>
              <a:rPr lang="sr-Cyrl-CS" altLang="en-US" sz="2800"/>
              <a:t>изражене (</a:t>
            </a:r>
            <a:r>
              <a:rPr lang="en-US" altLang="en-US" sz="2800"/>
              <a:t> </a:t>
            </a:r>
            <a:r>
              <a:rPr lang="sr-Cyrl-CS" altLang="en-US" sz="2800"/>
              <a:t>често</a:t>
            </a:r>
            <a:r>
              <a:rPr lang="en-US" altLang="en-US" sz="2800"/>
              <a:t> </a:t>
            </a:r>
            <a:r>
              <a:rPr lang="sr-Cyrl-CS" altLang="en-US" sz="2800"/>
              <a:t>парадоксалног</a:t>
            </a:r>
            <a:r>
              <a:rPr lang="en-US" altLang="en-US" sz="2800"/>
              <a:t> </a:t>
            </a:r>
            <a:r>
              <a:rPr lang="sr-Cyrl-CS" altLang="en-US" sz="2800"/>
              <a:t>каракера)</a:t>
            </a:r>
            <a:r>
              <a:rPr lang="en-US" altLang="en-US" sz="2800"/>
              <a:t> </a:t>
            </a:r>
          </a:p>
          <a:p>
            <a:pPr eaLnBrk="1" hangingPunct="1">
              <a:lnSpc>
                <a:spcPct val="80000"/>
              </a:lnSpc>
            </a:pPr>
            <a:endParaRPr lang="en-US" altLang="en-US" sz="2800"/>
          </a:p>
          <a:p>
            <a:pPr eaLnBrk="1" hangingPunct="1">
              <a:lnSpc>
                <a:spcPct val="80000"/>
              </a:lnSpc>
            </a:pPr>
            <a:r>
              <a:rPr lang="sr-Cyrl-CS" altLang="en-US" sz="2800"/>
              <a:t>Физички</a:t>
            </a:r>
            <a:r>
              <a:rPr lang="en-US" altLang="en-US" sz="2800"/>
              <a:t> </a:t>
            </a:r>
            <a:r>
              <a:rPr lang="sr-Cyrl-CS" altLang="en-US" sz="2800"/>
              <a:t>тренинг</a:t>
            </a:r>
            <a:r>
              <a:rPr lang="en-US" altLang="en-US" sz="2800"/>
              <a:t> </a:t>
            </a:r>
            <a:r>
              <a:rPr lang="sr-Cyrl-CS" altLang="en-US" sz="2800"/>
              <a:t>се</a:t>
            </a:r>
            <a:r>
              <a:rPr lang="en-US" altLang="en-US" sz="2800"/>
              <a:t> </a:t>
            </a:r>
            <a:r>
              <a:rPr lang="sr-Cyrl-CS" altLang="en-US" sz="2800"/>
              <a:t>примењује</a:t>
            </a:r>
            <a:r>
              <a:rPr lang="en-US" altLang="en-US" sz="2800"/>
              <a:t> </a:t>
            </a:r>
            <a:r>
              <a:rPr lang="sr-Cyrl-CS" altLang="en-US" sz="2800"/>
              <a:t>у</a:t>
            </a:r>
            <a:r>
              <a:rPr lang="en-US" altLang="en-US" sz="2800"/>
              <a:t> </a:t>
            </a:r>
            <a:r>
              <a:rPr lang="sr-Latn-CS" altLang="en-US" sz="2800"/>
              <a:t>I</a:t>
            </a:r>
            <a:r>
              <a:rPr lang="en-US" altLang="en-US" sz="2800"/>
              <a:t> </a:t>
            </a:r>
            <a:r>
              <a:rPr lang="sr-Cyrl-CS" altLang="en-US" sz="2800"/>
              <a:t>и</a:t>
            </a:r>
            <a:r>
              <a:rPr lang="en-US" altLang="en-US" sz="2800"/>
              <a:t> </a:t>
            </a:r>
            <a:r>
              <a:rPr lang="sr-Latn-CS" altLang="en-US" sz="2800"/>
              <a:t>II</a:t>
            </a:r>
            <a:r>
              <a:rPr lang="en-US" altLang="en-US" sz="2800"/>
              <a:t> </a:t>
            </a:r>
            <a:r>
              <a:rPr lang="sr-Cyrl-CS" altLang="en-US" sz="2800"/>
              <a:t>функционалном</a:t>
            </a:r>
            <a:r>
              <a:rPr lang="en-US" altLang="en-US" sz="2800"/>
              <a:t> </a:t>
            </a:r>
            <a:r>
              <a:rPr lang="sr-Cyrl-CS" altLang="en-US" sz="2800"/>
              <a:t>стадијуму</a:t>
            </a:r>
            <a:r>
              <a:rPr lang="en-US" altLang="en-US" sz="2800"/>
              <a:t> </a:t>
            </a:r>
            <a:r>
              <a:rPr lang="sr-Cyrl-CS" altLang="en-US" sz="2800"/>
              <a:t>обољења</a:t>
            </a:r>
            <a:r>
              <a:rPr lang="en-US" altLang="en-US" sz="2800"/>
              <a:t>.</a:t>
            </a:r>
            <a:br>
              <a:rPr lang="en-US" altLang="en-US" sz="2800"/>
            </a:br>
            <a:endParaRPr lang="en-US" altLang="en-US" sz="2800"/>
          </a:p>
        </p:txBody>
      </p:sp>
    </p:spTree>
  </p:cSld>
  <p:clrMapOvr>
    <a:masterClrMapping/>
  </p:clrMapOvr>
  <mc:AlternateContent xmlns:mc="http://schemas.openxmlformats.org/markup-compatibility/2006" xmlns:p14="http://schemas.microsoft.com/office/powerpoint/2010/main">
    <mc:Choice Requires="p14">
      <p:transition spd="slow" p14:dur="2000" advTm="37231"/>
    </mc:Choice>
    <mc:Fallback xmlns="">
      <p:transition spd="slow" advTm="37231"/>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A13517B0-51C9-4E8A-8E91-0F5008003AB8}"/>
              </a:ext>
            </a:extLst>
          </p:cNvPr>
          <p:cNvSpPr>
            <a:spLocks noGrp="1" noChangeArrowheads="1"/>
          </p:cNvSpPr>
          <p:nvPr>
            <p:ph type="title"/>
          </p:nvPr>
        </p:nvSpPr>
        <p:spPr/>
        <p:txBody>
          <a:bodyPr/>
          <a:lstStyle/>
          <a:p>
            <a:pPr eaLnBrk="1" hangingPunct="1"/>
            <a:r>
              <a:rPr lang="sr-Cyrl-CS" altLang="en-US"/>
              <a:t>Дејство</a:t>
            </a:r>
            <a:r>
              <a:rPr lang="en-US" altLang="en-US"/>
              <a:t> </a:t>
            </a:r>
            <a:r>
              <a:rPr lang="sr-Cyrl-CS" altLang="en-US"/>
              <a:t>кинезитерапије</a:t>
            </a:r>
            <a:r>
              <a:rPr lang="en-US" altLang="en-US"/>
              <a:t>: </a:t>
            </a:r>
          </a:p>
        </p:txBody>
      </p:sp>
      <p:sp>
        <p:nvSpPr>
          <p:cNvPr id="108547" name="Rectangle 3">
            <a:extLst>
              <a:ext uri="{FF2B5EF4-FFF2-40B4-BE49-F238E27FC236}">
                <a16:creationId xmlns:a16="http://schemas.microsoft.com/office/drawing/2014/main" id="{7D0E94B3-4A5A-4204-80C1-1453077A1283}"/>
              </a:ext>
            </a:extLst>
          </p:cNvPr>
          <p:cNvSpPr>
            <a:spLocks noGrp="1" noChangeArrowheads="1"/>
          </p:cNvSpPr>
          <p:nvPr>
            <p:ph idx="1"/>
          </p:nvPr>
        </p:nvSpPr>
        <p:spPr>
          <a:xfrm>
            <a:off x="457200" y="1600200"/>
            <a:ext cx="8229600" cy="5029200"/>
          </a:xfrm>
        </p:spPr>
        <p:txBody>
          <a:bodyPr/>
          <a:lstStyle/>
          <a:p>
            <a:pPr eaLnBrk="1" hangingPunct="1"/>
            <a:r>
              <a:rPr lang="sr-Cyrl-CS" altLang="en-US"/>
              <a:t>повећан</a:t>
            </a:r>
            <a:r>
              <a:rPr lang="en-US" altLang="en-US"/>
              <a:t> </a:t>
            </a:r>
            <a:r>
              <a:rPr lang="sr-Cyrl-CS" altLang="en-US"/>
              <a:t>довод</a:t>
            </a:r>
            <a:r>
              <a:rPr lang="en-US" altLang="en-US"/>
              <a:t> </a:t>
            </a:r>
            <a:r>
              <a:rPr lang="sr-Cyrl-CS" altLang="en-US"/>
              <a:t>кисеоника</a:t>
            </a:r>
            <a:r>
              <a:rPr lang="en-US" altLang="en-US"/>
              <a:t> </a:t>
            </a:r>
            <a:r>
              <a:rPr lang="sr-Cyrl-CS" altLang="en-US"/>
              <a:t>и</a:t>
            </a:r>
            <a:r>
              <a:rPr lang="en-US" altLang="en-US"/>
              <a:t> </a:t>
            </a:r>
            <a:r>
              <a:rPr lang="sr-Cyrl-CS" altLang="en-US"/>
              <a:t>повећан</a:t>
            </a:r>
            <a:r>
              <a:rPr lang="en-US" altLang="en-US"/>
              <a:t> </a:t>
            </a:r>
            <a:r>
              <a:rPr lang="sr-Cyrl-CS" altLang="en-US"/>
              <a:t>садржај</a:t>
            </a:r>
            <a:r>
              <a:rPr lang="en-US" altLang="en-US"/>
              <a:t> </a:t>
            </a:r>
            <a:r>
              <a:rPr lang="sr-Cyrl-CS" altLang="en-US"/>
              <a:t>миоглобина</a:t>
            </a:r>
            <a:r>
              <a:rPr lang="en-US" altLang="en-US"/>
              <a:t>, </a:t>
            </a:r>
            <a:r>
              <a:rPr lang="sr-Cyrl-CS" altLang="en-US"/>
              <a:t>чиме</a:t>
            </a:r>
            <a:r>
              <a:rPr lang="en-US" altLang="en-US"/>
              <a:t> </a:t>
            </a:r>
            <a:r>
              <a:rPr lang="sr-Cyrl-CS" altLang="en-US"/>
              <a:t>је</a:t>
            </a:r>
            <a:r>
              <a:rPr lang="en-US" altLang="en-US"/>
              <a:t> </a:t>
            </a:r>
            <a:r>
              <a:rPr lang="sr-Cyrl-CS" altLang="en-US"/>
              <a:t>олакшан</a:t>
            </a:r>
            <a:r>
              <a:rPr lang="en-US" altLang="en-US"/>
              <a:t> </a:t>
            </a:r>
            <a:r>
              <a:rPr lang="sr-Cyrl-CS" altLang="en-US"/>
              <a:t>мишићни</a:t>
            </a:r>
            <a:r>
              <a:rPr lang="en-US" altLang="en-US"/>
              <a:t> </a:t>
            </a:r>
            <a:r>
              <a:rPr lang="sr-Cyrl-CS" altLang="en-US"/>
              <a:t>рад</a:t>
            </a:r>
            <a:r>
              <a:rPr lang="en-US" altLang="en-US"/>
              <a:t>, </a:t>
            </a:r>
          </a:p>
          <a:p>
            <a:pPr eaLnBrk="1" hangingPunct="1"/>
            <a:endParaRPr lang="en-US" altLang="en-US"/>
          </a:p>
          <a:p>
            <a:pPr eaLnBrk="1" hangingPunct="1"/>
            <a:r>
              <a:rPr lang="sr-Cyrl-CS" altLang="en-US"/>
              <a:t>смањено</a:t>
            </a:r>
            <a:r>
              <a:rPr lang="en-US" altLang="en-US"/>
              <a:t> </a:t>
            </a:r>
            <a:r>
              <a:rPr lang="sr-Cyrl-CS" altLang="en-US"/>
              <a:t>нагомилавања</a:t>
            </a:r>
            <a:r>
              <a:rPr lang="en-US" altLang="en-US"/>
              <a:t> </a:t>
            </a:r>
            <a:r>
              <a:rPr lang="sr-Cyrl-CS" altLang="en-US"/>
              <a:t>ацил</a:t>
            </a:r>
            <a:r>
              <a:rPr lang="en-US" altLang="en-US"/>
              <a:t>-</a:t>
            </a:r>
            <a:r>
              <a:rPr lang="sr-Cyrl-CS" altLang="en-US"/>
              <a:t>карнитина</a:t>
            </a:r>
            <a:r>
              <a:rPr lang="en-US" altLang="en-US"/>
              <a:t>, </a:t>
            </a:r>
          </a:p>
          <a:p>
            <a:pPr eaLnBrk="1" hangingPunct="1"/>
            <a:endParaRPr lang="en-US" altLang="en-US"/>
          </a:p>
          <a:p>
            <a:pPr eaLnBrk="1" hangingPunct="1"/>
            <a:r>
              <a:rPr lang="sr-Cyrl-CS" altLang="en-US"/>
              <a:t>развој</a:t>
            </a:r>
            <a:r>
              <a:rPr lang="en-US" altLang="en-US"/>
              <a:t> </a:t>
            </a:r>
            <a:r>
              <a:rPr lang="sr-Cyrl-CS" altLang="en-US"/>
              <a:t>колатералне</a:t>
            </a:r>
            <a:r>
              <a:rPr lang="en-US" altLang="en-US"/>
              <a:t> </a:t>
            </a:r>
            <a:r>
              <a:rPr lang="sr-Cyrl-CS" altLang="en-US"/>
              <a:t>циркулације</a:t>
            </a:r>
            <a:r>
              <a:rPr lang="en-US" altLang="en-US"/>
              <a:t> </a:t>
            </a:r>
            <a:r>
              <a:rPr lang="sr-Cyrl-CS" altLang="en-US"/>
              <a:t>и</a:t>
            </a:r>
            <a:r>
              <a:rPr lang="en-US" altLang="en-US"/>
              <a:t> </a:t>
            </a:r>
          </a:p>
          <a:p>
            <a:pPr eaLnBrk="1" hangingPunct="1"/>
            <a:r>
              <a:rPr lang="sr-Cyrl-CS" altLang="en-US"/>
              <a:t>повећање</a:t>
            </a:r>
            <a:r>
              <a:rPr lang="en-US" altLang="en-US"/>
              <a:t> </a:t>
            </a:r>
            <a:r>
              <a:rPr lang="sr-Cyrl-CS" altLang="en-US"/>
              <a:t>функционалне</a:t>
            </a:r>
            <a:r>
              <a:rPr lang="en-US" altLang="en-US"/>
              <a:t> </a:t>
            </a:r>
            <a:r>
              <a:rPr lang="sr-Cyrl-CS" altLang="en-US"/>
              <a:t>способности</a:t>
            </a:r>
            <a:r>
              <a:rPr lang="en-US" altLang="en-US"/>
              <a:t> </a:t>
            </a:r>
            <a:r>
              <a:rPr lang="sr-Cyrl-CS" altLang="en-US"/>
              <a:t>доњих</a:t>
            </a:r>
            <a:r>
              <a:rPr lang="en-US" altLang="en-US"/>
              <a:t> </a:t>
            </a:r>
            <a:r>
              <a:rPr lang="sr-Cyrl-CS" altLang="en-US"/>
              <a:t>екстремитета</a:t>
            </a:r>
            <a:r>
              <a:rPr lang="en-US" altLang="en-US"/>
              <a:t>  </a:t>
            </a:r>
          </a:p>
        </p:txBody>
      </p:sp>
    </p:spTree>
  </p:cSld>
  <p:clrMapOvr>
    <a:masterClrMapping/>
  </p:clrMapOvr>
  <mc:AlternateContent xmlns:mc="http://schemas.openxmlformats.org/markup-compatibility/2006" xmlns:p14="http://schemas.microsoft.com/office/powerpoint/2010/main">
    <mc:Choice Requires="p14">
      <p:transition spd="slow" p14:dur="2000" advTm="17192"/>
    </mc:Choice>
    <mc:Fallback xmlns="">
      <p:transition spd="slow" advTm="17192"/>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C44FBF16-6BB4-4485-B044-B18C19F2D8A1}"/>
              </a:ext>
            </a:extLst>
          </p:cNvPr>
          <p:cNvSpPr>
            <a:spLocks noGrp="1" noChangeArrowheads="1"/>
          </p:cNvSpPr>
          <p:nvPr>
            <p:ph type="title"/>
          </p:nvPr>
        </p:nvSpPr>
        <p:spPr>
          <a:xfrm>
            <a:off x="457200" y="0"/>
            <a:ext cx="8229600" cy="563563"/>
          </a:xfrm>
        </p:spPr>
        <p:txBody>
          <a:bodyPr/>
          <a:lstStyle/>
          <a:p>
            <a:pPr eaLnBrk="1" hangingPunct="1"/>
            <a:r>
              <a:rPr lang="sr-Cyrl-CS" altLang="en-US" sz="4000" b="1" u="sng"/>
              <a:t>Кинезитерапија</a:t>
            </a:r>
            <a:endParaRPr lang="en-US" altLang="en-US" sz="4000" b="1" u="sng"/>
          </a:p>
        </p:txBody>
      </p:sp>
      <p:sp>
        <p:nvSpPr>
          <p:cNvPr id="109571" name="Rectangle 3">
            <a:extLst>
              <a:ext uri="{FF2B5EF4-FFF2-40B4-BE49-F238E27FC236}">
                <a16:creationId xmlns:a16="http://schemas.microsoft.com/office/drawing/2014/main" id="{635A2FD7-0F88-4DF0-A645-242F46E66F61}"/>
              </a:ext>
            </a:extLst>
          </p:cNvPr>
          <p:cNvSpPr>
            <a:spLocks noGrp="1" noChangeArrowheads="1"/>
          </p:cNvSpPr>
          <p:nvPr>
            <p:ph idx="1"/>
          </p:nvPr>
        </p:nvSpPr>
        <p:spPr>
          <a:xfrm>
            <a:off x="228600" y="685800"/>
            <a:ext cx="8610600" cy="5943600"/>
          </a:xfrm>
        </p:spPr>
        <p:txBody>
          <a:bodyPr/>
          <a:lstStyle/>
          <a:p>
            <a:pPr algn="just" eaLnBrk="1" hangingPunct="1">
              <a:lnSpc>
                <a:spcPct val="80000"/>
              </a:lnSpc>
            </a:pPr>
            <a:r>
              <a:rPr lang="sr-Cyrl-CS" altLang="en-US" sz="2300" dirty="0"/>
              <a:t>У</a:t>
            </a:r>
            <a:r>
              <a:rPr lang="en-US" altLang="en-US" sz="2300" dirty="0"/>
              <a:t> </a:t>
            </a:r>
            <a:r>
              <a:rPr lang="sr-Cyrl-CS" altLang="en-US" sz="2300" dirty="0"/>
              <a:t>току</a:t>
            </a:r>
            <a:r>
              <a:rPr lang="en-US" altLang="en-US" sz="2300" dirty="0"/>
              <a:t> </a:t>
            </a:r>
            <a:r>
              <a:rPr lang="sr-Cyrl-CS" altLang="en-US" sz="2300" dirty="0"/>
              <a:t>вежби</a:t>
            </a:r>
            <a:r>
              <a:rPr lang="en-US" altLang="en-US" sz="2300" dirty="0"/>
              <a:t> </a:t>
            </a:r>
            <a:r>
              <a:rPr lang="sr-Cyrl-CS" altLang="en-US" sz="2300" dirty="0"/>
              <a:t>долази</a:t>
            </a:r>
            <a:r>
              <a:rPr lang="en-US" altLang="en-US" sz="2300" dirty="0"/>
              <a:t> </a:t>
            </a:r>
            <a:r>
              <a:rPr lang="sr-Cyrl-CS" altLang="en-US" sz="2300" dirty="0"/>
              <a:t>до</a:t>
            </a:r>
            <a:r>
              <a:rPr lang="en-US" altLang="en-US" sz="2300" dirty="0"/>
              <a:t> </a:t>
            </a:r>
            <a:r>
              <a:rPr lang="sr-Cyrl-CS" altLang="en-US" sz="2300" dirty="0"/>
              <a:t>знатног</a:t>
            </a:r>
            <a:r>
              <a:rPr lang="en-US" altLang="en-US" sz="2300" dirty="0"/>
              <a:t> </a:t>
            </a:r>
            <a:r>
              <a:rPr lang="sr-Cyrl-CS" altLang="en-US" sz="2300" dirty="0"/>
              <a:t>повећања</a:t>
            </a:r>
            <a:r>
              <a:rPr lang="en-US" altLang="en-US" sz="2300" dirty="0"/>
              <a:t> </a:t>
            </a:r>
            <a:r>
              <a:rPr lang="sr-Cyrl-CS" altLang="en-US" sz="2300" dirty="0"/>
              <a:t>метаболизма</a:t>
            </a:r>
            <a:r>
              <a:rPr lang="en-US" altLang="en-US" sz="2300" dirty="0"/>
              <a:t> </a:t>
            </a:r>
            <a:r>
              <a:rPr lang="sr-Cyrl-CS" altLang="en-US" sz="2300" dirty="0"/>
              <a:t>у</a:t>
            </a:r>
            <a:r>
              <a:rPr lang="en-US" altLang="en-US" sz="2300" dirty="0"/>
              <a:t> </a:t>
            </a:r>
            <a:r>
              <a:rPr lang="sr-Cyrl-CS" altLang="en-US" sz="2300" dirty="0"/>
              <a:t>мишићима</a:t>
            </a:r>
            <a:r>
              <a:rPr lang="en-US" altLang="en-US" sz="2300" dirty="0"/>
              <a:t>, </a:t>
            </a:r>
            <a:r>
              <a:rPr lang="sr-Cyrl-CS" altLang="en-US" sz="2300" dirty="0"/>
              <a:t>што</a:t>
            </a:r>
            <a:r>
              <a:rPr lang="en-US" altLang="en-US" sz="2300" dirty="0"/>
              <a:t> </a:t>
            </a:r>
            <a:r>
              <a:rPr lang="sr-Cyrl-CS" altLang="en-US" sz="2300" dirty="0"/>
              <a:t>условљава</a:t>
            </a:r>
            <a:r>
              <a:rPr lang="en-US" altLang="en-US" sz="2300" dirty="0"/>
              <a:t> </a:t>
            </a:r>
            <a:r>
              <a:rPr lang="sr-Cyrl-CS" altLang="en-US" sz="2300" dirty="0"/>
              <a:t>повећање</a:t>
            </a:r>
            <a:r>
              <a:rPr lang="en-US" altLang="en-US" sz="2300" dirty="0"/>
              <a:t> </a:t>
            </a:r>
            <a:r>
              <a:rPr lang="sr-Cyrl-CS" altLang="en-US" sz="2300" dirty="0"/>
              <a:t>локалне</a:t>
            </a:r>
            <a:r>
              <a:rPr lang="en-US" altLang="en-US" sz="2300" dirty="0"/>
              <a:t> </a:t>
            </a:r>
            <a:r>
              <a:rPr lang="sr-Cyrl-CS" altLang="en-US" sz="2300" dirty="0"/>
              <a:t>циркулације</a:t>
            </a:r>
            <a:r>
              <a:rPr lang="en-US" altLang="en-US" sz="2300" dirty="0"/>
              <a:t> </a:t>
            </a:r>
            <a:r>
              <a:rPr lang="sr-Cyrl-CS" altLang="en-US" sz="2300" dirty="0"/>
              <a:t>и</a:t>
            </a:r>
            <a:r>
              <a:rPr lang="en-US" altLang="en-US" sz="2300" dirty="0"/>
              <a:t> </a:t>
            </a:r>
            <a:r>
              <a:rPr lang="sr-Cyrl-CS" altLang="en-US" sz="2300" dirty="0"/>
              <a:t>потрошње</a:t>
            </a:r>
            <a:r>
              <a:rPr lang="en-US" altLang="en-US" sz="2300" dirty="0"/>
              <a:t> </a:t>
            </a:r>
            <a:r>
              <a:rPr lang="sr-Cyrl-CS" altLang="en-US" sz="2300" dirty="0"/>
              <a:t>кисеоника</a:t>
            </a:r>
            <a:r>
              <a:rPr lang="en-US" altLang="en-US" sz="2300" dirty="0"/>
              <a:t>. </a:t>
            </a:r>
            <a:endParaRPr lang="sr-Latn-CS" altLang="en-US" sz="2300" dirty="0"/>
          </a:p>
          <a:p>
            <a:pPr algn="just" eaLnBrk="1" hangingPunct="1">
              <a:lnSpc>
                <a:spcPct val="80000"/>
              </a:lnSpc>
            </a:pPr>
            <a:endParaRPr lang="sr-Latn-CS" altLang="en-US" sz="2300" dirty="0"/>
          </a:p>
          <a:p>
            <a:pPr algn="just" eaLnBrk="1" hangingPunct="1">
              <a:lnSpc>
                <a:spcPct val="80000"/>
              </a:lnSpc>
              <a:buClr>
                <a:schemeClr val="tx1"/>
              </a:buClr>
              <a:buFontTx/>
              <a:buAutoNum type="alphaLcParenR"/>
            </a:pPr>
            <a:r>
              <a:rPr lang="sr-Cyrl-CS" altLang="en-US" sz="2300" dirty="0"/>
              <a:t>За</a:t>
            </a:r>
            <a:r>
              <a:rPr lang="en-US" altLang="en-US" sz="2300" dirty="0"/>
              <a:t> </a:t>
            </a:r>
            <a:r>
              <a:rPr lang="sr-Cyrl-CS" altLang="en-US" sz="2300" dirty="0"/>
              <a:t>време</a:t>
            </a:r>
            <a:r>
              <a:rPr lang="en-US" altLang="en-US" sz="2300" dirty="0"/>
              <a:t> </a:t>
            </a:r>
            <a:r>
              <a:rPr lang="sr-Cyrl-CS" altLang="en-US" sz="2300" b="1" dirty="0">
                <a:solidFill>
                  <a:srgbClr val="FFFF00"/>
                </a:solidFill>
              </a:rPr>
              <a:t>ритмичких</a:t>
            </a:r>
            <a:r>
              <a:rPr lang="en-US" altLang="en-US" sz="2300" b="1" dirty="0">
                <a:solidFill>
                  <a:srgbClr val="FFFF00"/>
                </a:solidFill>
              </a:rPr>
              <a:t> </a:t>
            </a:r>
            <a:r>
              <a:rPr lang="sr-Cyrl-CS" altLang="en-US" sz="2300" b="1" dirty="0">
                <a:solidFill>
                  <a:srgbClr val="FFFF00"/>
                </a:solidFill>
              </a:rPr>
              <a:t>контракција</a:t>
            </a:r>
            <a:r>
              <a:rPr lang="en-US" altLang="en-US" sz="2300" b="1" dirty="0">
                <a:solidFill>
                  <a:srgbClr val="FFFF00"/>
                </a:solidFill>
              </a:rPr>
              <a:t> </a:t>
            </a:r>
            <a:r>
              <a:rPr lang="sr-Cyrl-CS" altLang="en-US" sz="2300" b="1" dirty="0">
                <a:solidFill>
                  <a:srgbClr val="FFFF00"/>
                </a:solidFill>
              </a:rPr>
              <a:t>умереног</a:t>
            </a:r>
            <a:r>
              <a:rPr lang="en-US" altLang="en-US" sz="2300" b="1" dirty="0">
                <a:solidFill>
                  <a:srgbClr val="FFFF00"/>
                </a:solidFill>
              </a:rPr>
              <a:t> </a:t>
            </a:r>
            <a:r>
              <a:rPr lang="sr-Cyrl-CS" altLang="en-US" sz="2300" b="1" dirty="0">
                <a:solidFill>
                  <a:srgbClr val="FFFF00"/>
                </a:solidFill>
              </a:rPr>
              <a:t>интензитета</a:t>
            </a:r>
            <a:r>
              <a:rPr lang="en-US" altLang="en-US" sz="2300" dirty="0"/>
              <a:t> </a:t>
            </a:r>
            <a:r>
              <a:rPr lang="sr-Cyrl-CS" altLang="en-US" sz="2300" dirty="0"/>
              <a:t>обезбеђена</a:t>
            </a:r>
            <a:r>
              <a:rPr lang="en-US" altLang="en-US" sz="2300" dirty="0"/>
              <a:t> </a:t>
            </a:r>
            <a:r>
              <a:rPr lang="sr-Cyrl-CS" altLang="en-US" sz="2300" dirty="0"/>
              <a:t>је</a:t>
            </a:r>
            <a:r>
              <a:rPr lang="en-US" altLang="en-US" sz="2300" dirty="0"/>
              <a:t> </a:t>
            </a:r>
            <a:r>
              <a:rPr lang="sr-Cyrl-CS" altLang="en-US" sz="2300" dirty="0"/>
              <a:t>потребна</a:t>
            </a:r>
            <a:r>
              <a:rPr lang="en-US" altLang="en-US" sz="2300" dirty="0"/>
              <a:t> </a:t>
            </a:r>
            <a:r>
              <a:rPr lang="sr-Cyrl-CS" altLang="en-US" sz="2300" dirty="0" err="1"/>
              <a:t>хиперемија</a:t>
            </a:r>
            <a:r>
              <a:rPr lang="en-US" altLang="en-US" sz="2300" dirty="0"/>
              <a:t> </a:t>
            </a:r>
            <a:r>
              <a:rPr lang="sr-Cyrl-CS" altLang="en-US" sz="2300" dirty="0"/>
              <a:t>и</a:t>
            </a:r>
            <a:r>
              <a:rPr lang="en-US" altLang="en-US" sz="2300" dirty="0"/>
              <a:t> </a:t>
            </a:r>
            <a:r>
              <a:rPr lang="sr-Cyrl-CS" altLang="en-US" sz="2300" dirty="0"/>
              <a:t>континуитет</a:t>
            </a:r>
            <a:r>
              <a:rPr lang="en-US" altLang="en-US" sz="2300" dirty="0"/>
              <a:t> </a:t>
            </a:r>
            <a:r>
              <a:rPr lang="sr-Cyrl-CS" altLang="en-US" sz="2300" dirty="0"/>
              <a:t>протицања</a:t>
            </a:r>
            <a:r>
              <a:rPr lang="en-US" altLang="en-US" sz="2300" dirty="0"/>
              <a:t> </a:t>
            </a:r>
            <a:r>
              <a:rPr lang="sr-Cyrl-CS" altLang="en-US" sz="2300" dirty="0"/>
              <a:t>крви</a:t>
            </a:r>
            <a:r>
              <a:rPr lang="en-US" altLang="en-US" sz="2300" dirty="0"/>
              <a:t>. </a:t>
            </a:r>
            <a:endParaRPr lang="sr-Latn-CS" altLang="en-US" sz="2300" dirty="0"/>
          </a:p>
          <a:p>
            <a:pPr algn="just" eaLnBrk="1" hangingPunct="1">
              <a:lnSpc>
                <a:spcPct val="80000"/>
              </a:lnSpc>
              <a:buClr>
                <a:schemeClr val="tx1"/>
              </a:buClr>
              <a:buFontTx/>
              <a:buAutoNum type="alphaLcParenR"/>
            </a:pPr>
            <a:endParaRPr lang="sr-Latn-CS" altLang="en-US" sz="2300" dirty="0"/>
          </a:p>
          <a:p>
            <a:pPr algn="just" eaLnBrk="1" hangingPunct="1">
              <a:lnSpc>
                <a:spcPct val="80000"/>
              </a:lnSpc>
              <a:buClr>
                <a:schemeClr val="tx1"/>
              </a:buClr>
              <a:buFontTx/>
              <a:buAutoNum type="alphaLcParenR"/>
            </a:pPr>
            <a:r>
              <a:rPr lang="sr-Cyrl-CS" altLang="en-US" sz="2300" b="1" dirty="0"/>
              <a:t>Контракције</a:t>
            </a:r>
            <a:r>
              <a:rPr lang="en-US" altLang="en-US" sz="2300" b="1" dirty="0"/>
              <a:t> </a:t>
            </a:r>
            <a:r>
              <a:rPr lang="sr-Cyrl-CS" altLang="en-US" sz="2300" b="1" dirty="0"/>
              <a:t>максималног</a:t>
            </a:r>
            <a:r>
              <a:rPr lang="en-US" altLang="en-US" sz="2300" b="1" dirty="0"/>
              <a:t> </a:t>
            </a:r>
            <a:r>
              <a:rPr lang="sr-Cyrl-CS" altLang="en-US" sz="2300" b="1" dirty="0"/>
              <a:t>интензитета</a:t>
            </a:r>
            <a:r>
              <a:rPr lang="en-US" altLang="en-US" sz="2300" b="1" dirty="0"/>
              <a:t> </a:t>
            </a:r>
            <a:r>
              <a:rPr lang="sr-Cyrl-CS" altLang="en-US" sz="2300" b="1" dirty="0"/>
              <a:t>условљавају</a:t>
            </a:r>
            <a:r>
              <a:rPr lang="en-US" altLang="en-US" sz="2300" b="1" dirty="0"/>
              <a:t> </a:t>
            </a:r>
            <a:r>
              <a:rPr lang="sr-Cyrl-CS" altLang="en-US" sz="2300" b="1" dirty="0"/>
              <a:t>протицање</a:t>
            </a:r>
            <a:r>
              <a:rPr lang="en-US" altLang="en-US" sz="2300" b="1" dirty="0"/>
              <a:t> </a:t>
            </a:r>
            <a:r>
              <a:rPr lang="sr-Cyrl-CS" altLang="en-US" sz="2300" b="1" dirty="0"/>
              <a:t>крви</a:t>
            </a:r>
            <a:r>
              <a:rPr lang="en-US" altLang="en-US" sz="2300" b="1" dirty="0"/>
              <a:t> </a:t>
            </a:r>
            <a:r>
              <a:rPr lang="sr-Cyrl-CS" altLang="en-US" sz="2300" b="1" dirty="0"/>
              <a:t>у</a:t>
            </a:r>
            <a:r>
              <a:rPr lang="en-US" altLang="en-US" sz="2300" b="1" dirty="0"/>
              <a:t> </a:t>
            </a:r>
            <a:r>
              <a:rPr lang="sr-Cyrl-CS" altLang="en-US" sz="2300" b="1" dirty="0"/>
              <a:t>млазевима</a:t>
            </a:r>
            <a:r>
              <a:rPr lang="en-US" altLang="en-US" sz="2300" b="1" dirty="0"/>
              <a:t>, </a:t>
            </a:r>
            <a:r>
              <a:rPr lang="sr-Cyrl-CS" altLang="en-US" sz="2300" b="1" dirty="0"/>
              <a:t>те</a:t>
            </a:r>
            <a:r>
              <a:rPr lang="en-US" altLang="en-US" sz="2300" b="1" dirty="0"/>
              <a:t> </a:t>
            </a:r>
            <a:r>
              <a:rPr lang="sr-Cyrl-CS" altLang="en-US" sz="2300" b="1" dirty="0"/>
              <a:t>се</a:t>
            </a:r>
            <a:r>
              <a:rPr lang="en-US" altLang="en-US" sz="2300" b="1" dirty="0"/>
              <a:t> </a:t>
            </a:r>
            <a:r>
              <a:rPr lang="sr-Cyrl-CS" altLang="en-US" sz="2300" b="1" dirty="0">
                <a:solidFill>
                  <a:srgbClr val="FF0000"/>
                </a:solidFill>
              </a:rPr>
              <a:t>не</a:t>
            </a:r>
            <a:r>
              <a:rPr lang="en-US" altLang="en-US" sz="2300" b="1" dirty="0">
                <a:solidFill>
                  <a:srgbClr val="FF0000"/>
                </a:solidFill>
              </a:rPr>
              <a:t> </a:t>
            </a:r>
            <a:r>
              <a:rPr lang="sr-Cyrl-CS" altLang="en-US" sz="2300" b="1" dirty="0">
                <a:solidFill>
                  <a:srgbClr val="FF0000"/>
                </a:solidFill>
              </a:rPr>
              <a:t>допуштају</a:t>
            </a:r>
            <a:r>
              <a:rPr lang="en-US" altLang="en-US" sz="2300" b="1" dirty="0">
                <a:solidFill>
                  <a:srgbClr val="FF0000"/>
                </a:solidFill>
              </a:rPr>
              <a:t> </a:t>
            </a:r>
            <a:r>
              <a:rPr lang="sr-Cyrl-CS" altLang="en-US" sz="2300" b="1" dirty="0"/>
              <a:t>код</a:t>
            </a:r>
            <a:r>
              <a:rPr lang="en-US" altLang="en-US" sz="2300" b="1" dirty="0"/>
              <a:t> </a:t>
            </a:r>
            <a:r>
              <a:rPr lang="sr-Cyrl-CS" altLang="en-US" sz="2300" b="1" dirty="0"/>
              <a:t>поремећеног</a:t>
            </a:r>
            <a:r>
              <a:rPr lang="en-US" altLang="en-US" sz="2300" b="1" dirty="0"/>
              <a:t> </a:t>
            </a:r>
            <a:r>
              <a:rPr lang="sr-Cyrl-CS" altLang="en-US" sz="2300" b="1" dirty="0"/>
              <a:t>периферног</a:t>
            </a:r>
            <a:r>
              <a:rPr lang="en-US" altLang="en-US" sz="2300" b="1" dirty="0"/>
              <a:t> </a:t>
            </a:r>
            <a:r>
              <a:rPr lang="sr-Cyrl-CS" altLang="en-US" sz="2300" b="1" dirty="0"/>
              <a:t>крвотока</a:t>
            </a:r>
            <a:r>
              <a:rPr lang="en-US" altLang="en-US" sz="2300" b="1" dirty="0"/>
              <a:t>, </a:t>
            </a:r>
            <a:r>
              <a:rPr lang="sr-Cyrl-CS" altLang="en-US" sz="2300" b="1" dirty="0"/>
              <a:t>када</a:t>
            </a:r>
            <a:r>
              <a:rPr lang="en-US" altLang="en-US" sz="2300" b="1" dirty="0"/>
              <a:t> </a:t>
            </a:r>
            <a:r>
              <a:rPr lang="sr-Cyrl-CS" altLang="en-US" sz="2300" b="1" dirty="0"/>
              <a:t>је</a:t>
            </a:r>
            <a:r>
              <a:rPr lang="en-US" altLang="en-US" sz="2300" b="1" dirty="0"/>
              <a:t> </a:t>
            </a:r>
            <a:r>
              <a:rPr lang="sr-Cyrl-CS" altLang="en-US" sz="2300" b="1" dirty="0"/>
              <a:t>еластицитет</a:t>
            </a:r>
            <a:r>
              <a:rPr lang="en-US" altLang="en-US" sz="2300" b="1" dirty="0"/>
              <a:t> </a:t>
            </a:r>
            <a:r>
              <a:rPr lang="sr-Cyrl-CS" altLang="en-US" sz="2300" b="1" dirty="0"/>
              <a:t>зидова</a:t>
            </a:r>
            <a:r>
              <a:rPr lang="en-US" altLang="en-US" sz="2300" b="1" dirty="0"/>
              <a:t> </a:t>
            </a:r>
            <a:r>
              <a:rPr lang="sr-Cyrl-CS" altLang="en-US" sz="2300" b="1" dirty="0"/>
              <a:t>крвних</a:t>
            </a:r>
            <a:r>
              <a:rPr lang="en-US" altLang="en-US" sz="2300" b="1" dirty="0"/>
              <a:t> </a:t>
            </a:r>
            <a:r>
              <a:rPr lang="sr-Cyrl-CS" altLang="en-US" sz="2300" b="1" dirty="0"/>
              <a:t>судова</a:t>
            </a:r>
            <a:r>
              <a:rPr lang="en-US" altLang="en-US" sz="2300" b="1" dirty="0"/>
              <a:t> </a:t>
            </a:r>
            <a:r>
              <a:rPr lang="sr-Cyrl-CS" altLang="en-US" sz="2300" b="1" dirty="0"/>
              <a:t>измењен</a:t>
            </a:r>
            <a:r>
              <a:rPr lang="en-US" altLang="en-US" sz="2300" b="1" dirty="0"/>
              <a:t>. </a:t>
            </a:r>
            <a:endParaRPr lang="sr-Latn-CS" altLang="en-US" sz="2300" b="1" dirty="0"/>
          </a:p>
          <a:p>
            <a:pPr algn="just" eaLnBrk="1" hangingPunct="1">
              <a:lnSpc>
                <a:spcPct val="80000"/>
              </a:lnSpc>
              <a:buClr>
                <a:schemeClr val="tx1"/>
              </a:buClr>
              <a:buFontTx/>
              <a:buAutoNum type="alphaLcParenR"/>
            </a:pPr>
            <a:endParaRPr lang="sr-Latn-CS" altLang="en-US" sz="2300" b="1" dirty="0"/>
          </a:p>
          <a:p>
            <a:pPr algn="just" eaLnBrk="1" hangingPunct="1">
              <a:lnSpc>
                <a:spcPct val="80000"/>
              </a:lnSpc>
              <a:buClr>
                <a:schemeClr val="tx1"/>
              </a:buClr>
              <a:buFontTx/>
              <a:buAutoNum type="alphaLcParenR"/>
            </a:pPr>
            <a:r>
              <a:rPr lang="sr-Cyrl-CS" altLang="en-US" sz="2300" b="1" dirty="0"/>
              <a:t>Отпор</a:t>
            </a:r>
            <a:r>
              <a:rPr lang="en-US" altLang="en-US" sz="2300" b="1" i="1" dirty="0"/>
              <a:t> </a:t>
            </a:r>
            <a:r>
              <a:rPr lang="sr-Cyrl-CS" altLang="en-US" sz="2300" dirty="0"/>
              <a:t>контракцијама</a:t>
            </a:r>
            <a:r>
              <a:rPr lang="en-US" altLang="en-US" sz="2300" dirty="0"/>
              <a:t> </a:t>
            </a:r>
            <a:r>
              <a:rPr lang="sr-Cyrl-CS" altLang="en-US" sz="2300" dirty="0"/>
              <a:t>доводи</a:t>
            </a:r>
            <a:r>
              <a:rPr lang="en-US" altLang="en-US" sz="2300" dirty="0"/>
              <a:t> </a:t>
            </a:r>
            <a:r>
              <a:rPr lang="sr-Cyrl-CS" altLang="en-US" sz="2300" dirty="0"/>
              <a:t>до</a:t>
            </a:r>
            <a:r>
              <a:rPr lang="en-US" altLang="en-US" sz="2300" dirty="0"/>
              <a:t> </a:t>
            </a:r>
            <a:r>
              <a:rPr lang="sr-Cyrl-CS" altLang="en-US" sz="2300" dirty="0"/>
              <a:t>тренутне</a:t>
            </a:r>
            <a:r>
              <a:rPr lang="en-US" altLang="en-US" sz="2300" dirty="0"/>
              <a:t> </a:t>
            </a:r>
            <a:r>
              <a:rPr lang="sr-Cyrl-CS" altLang="en-US" sz="2300" dirty="0" err="1"/>
              <a:t>исхемије</a:t>
            </a:r>
            <a:r>
              <a:rPr lang="en-US" altLang="en-US" sz="2300" dirty="0"/>
              <a:t> </a:t>
            </a:r>
            <a:r>
              <a:rPr lang="sr-Cyrl-CS" altLang="en-US" sz="2300" dirty="0"/>
              <a:t>и</a:t>
            </a:r>
            <a:r>
              <a:rPr lang="en-US" altLang="en-US" sz="2300" dirty="0"/>
              <a:t> </a:t>
            </a:r>
            <a:r>
              <a:rPr lang="sr-Cyrl-CS" altLang="en-US" sz="2300" dirty="0" err="1"/>
              <a:t>компензаторне</a:t>
            </a:r>
            <a:r>
              <a:rPr lang="en-US" altLang="en-US" sz="2300" dirty="0"/>
              <a:t> </a:t>
            </a:r>
            <a:r>
              <a:rPr lang="sr-Cyrl-CS" altLang="en-US" sz="2300" dirty="0" err="1"/>
              <a:t>хиперемије</a:t>
            </a:r>
            <a:r>
              <a:rPr lang="en-US" altLang="en-US" sz="2300" dirty="0"/>
              <a:t>, </a:t>
            </a:r>
            <a:r>
              <a:rPr lang="sr-Cyrl-CS" altLang="en-US" sz="2300" dirty="0"/>
              <a:t>те</a:t>
            </a:r>
            <a:r>
              <a:rPr lang="en-US" altLang="en-US" sz="2300" dirty="0"/>
              <a:t> </a:t>
            </a:r>
            <a:r>
              <a:rPr lang="sr-Cyrl-CS" altLang="en-US" sz="2300" dirty="0"/>
              <a:t>се</a:t>
            </a:r>
            <a:r>
              <a:rPr lang="en-US" altLang="en-US" sz="2300" dirty="0"/>
              <a:t> </a:t>
            </a:r>
            <a:r>
              <a:rPr lang="sr-Cyrl-CS" altLang="en-US" sz="2300" b="1" dirty="0">
                <a:solidFill>
                  <a:srgbClr val="FFFF00"/>
                </a:solidFill>
              </a:rPr>
              <a:t>препоручују</a:t>
            </a:r>
            <a:r>
              <a:rPr lang="en-US" altLang="en-US" sz="2300" b="1" dirty="0">
                <a:solidFill>
                  <a:srgbClr val="FFFF00"/>
                </a:solidFill>
              </a:rPr>
              <a:t> </a:t>
            </a:r>
            <a:r>
              <a:rPr lang="sr-Cyrl-CS" altLang="en-US" sz="2300" b="1" dirty="0">
                <a:solidFill>
                  <a:srgbClr val="FFFF00"/>
                </a:solidFill>
              </a:rPr>
              <a:t>вежбе</a:t>
            </a:r>
            <a:r>
              <a:rPr lang="en-US" altLang="en-US" sz="2300" b="1" dirty="0">
                <a:solidFill>
                  <a:srgbClr val="FFFF00"/>
                </a:solidFill>
              </a:rPr>
              <a:t> </a:t>
            </a:r>
            <a:r>
              <a:rPr lang="sr-Cyrl-CS" altLang="en-US" sz="2300" b="1" dirty="0">
                <a:solidFill>
                  <a:srgbClr val="FFFF00"/>
                </a:solidFill>
              </a:rPr>
              <a:t>са</a:t>
            </a:r>
            <a:r>
              <a:rPr lang="en-US" altLang="en-US" sz="2300" b="1" dirty="0">
                <a:solidFill>
                  <a:srgbClr val="FFFF00"/>
                </a:solidFill>
              </a:rPr>
              <a:t> </a:t>
            </a:r>
            <a:r>
              <a:rPr lang="sr-Cyrl-CS" altLang="en-US" sz="2300" b="1" dirty="0">
                <a:solidFill>
                  <a:srgbClr val="FFFF00"/>
                </a:solidFill>
              </a:rPr>
              <a:t>умереним</a:t>
            </a:r>
            <a:r>
              <a:rPr lang="en-US" altLang="en-US" sz="2300" b="1" dirty="0">
                <a:solidFill>
                  <a:srgbClr val="FFFF00"/>
                </a:solidFill>
              </a:rPr>
              <a:t> </a:t>
            </a:r>
            <a:r>
              <a:rPr lang="sr-Cyrl-CS" altLang="en-US" sz="2300" b="1" dirty="0">
                <a:solidFill>
                  <a:srgbClr val="FFFF00"/>
                </a:solidFill>
              </a:rPr>
              <a:t>отпором</a:t>
            </a:r>
            <a:r>
              <a:rPr lang="en-US" altLang="en-US" sz="2300" dirty="0"/>
              <a:t>, </a:t>
            </a:r>
            <a:r>
              <a:rPr lang="sr-Cyrl-CS" altLang="en-US" sz="2300" dirty="0"/>
              <a:t>по</a:t>
            </a:r>
            <a:r>
              <a:rPr lang="en-US" altLang="en-US" sz="2300" dirty="0"/>
              <a:t> </a:t>
            </a:r>
            <a:r>
              <a:rPr lang="sr-Cyrl-CS" altLang="en-US" sz="2300" dirty="0"/>
              <a:t>принципу</a:t>
            </a:r>
            <a:r>
              <a:rPr lang="en-US" altLang="en-US" sz="2300" dirty="0"/>
              <a:t> </a:t>
            </a:r>
            <a:r>
              <a:rPr lang="sr-Cyrl-CS" altLang="en-US" sz="2300" dirty="0"/>
              <a:t>прогресивног</a:t>
            </a:r>
            <a:r>
              <a:rPr lang="en-US" altLang="en-US" sz="2300" dirty="0"/>
              <a:t> </a:t>
            </a:r>
            <a:r>
              <a:rPr lang="sr-Cyrl-CS" altLang="en-US" sz="2300" dirty="0"/>
              <a:t>повећања</a:t>
            </a:r>
            <a:r>
              <a:rPr lang="en-US" altLang="en-US" sz="2300" dirty="0"/>
              <a:t> </a:t>
            </a:r>
            <a:r>
              <a:rPr lang="sr-Cyrl-CS" altLang="en-US" sz="2300" dirty="0"/>
              <a:t>оптерећења</a:t>
            </a:r>
            <a:r>
              <a:rPr lang="en-US" altLang="en-US" sz="2300" dirty="0"/>
              <a:t>, </a:t>
            </a:r>
            <a:r>
              <a:rPr lang="sr-Cyrl-CS" altLang="en-US" sz="2300" dirty="0"/>
              <a:t>али</a:t>
            </a:r>
            <a:r>
              <a:rPr lang="en-US" altLang="en-US" sz="2300" dirty="0"/>
              <a:t> </a:t>
            </a:r>
            <a:r>
              <a:rPr lang="sr-Cyrl-CS" altLang="en-US" sz="2300" dirty="0"/>
              <a:t>не</a:t>
            </a:r>
            <a:r>
              <a:rPr lang="en-US" altLang="en-US" sz="2300" dirty="0"/>
              <a:t> </a:t>
            </a:r>
            <a:r>
              <a:rPr lang="sr-Cyrl-CS" altLang="en-US" sz="2300" dirty="0"/>
              <a:t>и</a:t>
            </a:r>
            <a:r>
              <a:rPr lang="en-US" altLang="en-US" sz="2300" dirty="0"/>
              <a:t> </a:t>
            </a:r>
            <a:r>
              <a:rPr lang="sr-Cyrl-CS" altLang="en-US" sz="2300" dirty="0"/>
              <a:t>максималног</a:t>
            </a:r>
            <a:r>
              <a:rPr lang="en-US" altLang="en-US" sz="2300" dirty="0"/>
              <a:t>. </a:t>
            </a:r>
            <a:endParaRPr lang="sr-Latn-CS" altLang="en-US" sz="2300" dirty="0"/>
          </a:p>
          <a:p>
            <a:pPr marL="762000" lvl="1" indent="-304800" algn="just" eaLnBrk="1" hangingPunct="1">
              <a:lnSpc>
                <a:spcPct val="80000"/>
              </a:lnSpc>
              <a:buFontTx/>
              <a:buChar char="•"/>
            </a:pPr>
            <a:r>
              <a:rPr lang="sr-Cyrl-CS" altLang="en-US" sz="2000" dirty="0" err="1"/>
              <a:t>Нпр</a:t>
            </a:r>
            <a:r>
              <a:rPr lang="en-US" altLang="en-US" sz="2000" dirty="0"/>
              <a:t>. </a:t>
            </a:r>
            <a:r>
              <a:rPr lang="sr-Cyrl-CS" altLang="en-US" sz="2000" dirty="0" err="1"/>
              <a:t>плантарна</a:t>
            </a:r>
            <a:r>
              <a:rPr lang="en-US" altLang="en-US" sz="2000" dirty="0"/>
              <a:t> </a:t>
            </a:r>
            <a:r>
              <a:rPr lang="sr-Cyrl-CS" altLang="en-US" sz="2000" dirty="0"/>
              <a:t>флексија</a:t>
            </a:r>
            <a:r>
              <a:rPr lang="en-US" altLang="en-US" sz="2000" dirty="0"/>
              <a:t> </a:t>
            </a:r>
            <a:r>
              <a:rPr lang="sr-Cyrl-CS" altLang="en-US" sz="2000" dirty="0"/>
              <a:t>стопала</a:t>
            </a:r>
            <a:r>
              <a:rPr lang="en-US" altLang="en-US" sz="2000" dirty="0"/>
              <a:t> </a:t>
            </a:r>
            <a:r>
              <a:rPr lang="sr-Cyrl-CS" altLang="en-US" sz="2000" dirty="0"/>
              <a:t>према</a:t>
            </a:r>
            <a:r>
              <a:rPr lang="en-US" altLang="en-US" sz="2000" dirty="0"/>
              <a:t> </a:t>
            </a:r>
            <a:r>
              <a:rPr lang="sr-Cyrl-CS" altLang="en-US" sz="2000" dirty="0"/>
              <a:t>подлози</a:t>
            </a:r>
            <a:r>
              <a:rPr lang="en-US" altLang="en-US" sz="2000" dirty="0"/>
              <a:t> </a:t>
            </a:r>
            <a:r>
              <a:rPr lang="sr-Cyrl-CS" altLang="en-US" sz="2000" dirty="0"/>
              <a:t>доводи</a:t>
            </a:r>
            <a:r>
              <a:rPr lang="en-US" altLang="en-US" sz="2000" dirty="0"/>
              <a:t> </a:t>
            </a:r>
            <a:r>
              <a:rPr lang="sr-Cyrl-CS" altLang="en-US" sz="2000" dirty="0"/>
              <a:t>до</a:t>
            </a:r>
            <a:r>
              <a:rPr lang="en-US" altLang="en-US" sz="2000" dirty="0"/>
              <a:t> </a:t>
            </a:r>
            <a:r>
              <a:rPr lang="sr-Cyrl-CS" altLang="en-US" sz="2000" dirty="0"/>
              <a:t>повећања</a:t>
            </a:r>
            <a:r>
              <a:rPr lang="en-US" altLang="en-US" sz="2000" dirty="0"/>
              <a:t> </a:t>
            </a:r>
            <a:r>
              <a:rPr lang="sr-Cyrl-CS" altLang="en-US" sz="2000" dirty="0"/>
              <a:t>циркулације</a:t>
            </a:r>
            <a:r>
              <a:rPr lang="en-US" altLang="en-US" sz="2000" dirty="0"/>
              <a:t>, </a:t>
            </a:r>
            <a:r>
              <a:rPr lang="sr-Cyrl-CS" altLang="en-US" sz="2000" dirty="0"/>
              <a:t>које</a:t>
            </a:r>
            <a:r>
              <a:rPr lang="en-US" altLang="en-US" sz="2000" dirty="0"/>
              <a:t> </a:t>
            </a:r>
            <a:r>
              <a:rPr lang="sr-Cyrl-CS" altLang="en-US" sz="2000" dirty="0"/>
              <a:t>траје</a:t>
            </a:r>
            <a:r>
              <a:rPr lang="en-US" altLang="en-US" sz="2000" dirty="0"/>
              <a:t> </a:t>
            </a:r>
            <a:r>
              <a:rPr lang="sr-Cyrl-CS" altLang="en-US" sz="2000" dirty="0"/>
              <a:t>и</a:t>
            </a:r>
            <a:r>
              <a:rPr lang="en-US" altLang="en-US" sz="2000" dirty="0"/>
              <a:t> </a:t>
            </a:r>
            <a:r>
              <a:rPr lang="sr-Cyrl-CS" altLang="en-US" sz="2000" dirty="0"/>
              <a:t>извесно</a:t>
            </a:r>
            <a:r>
              <a:rPr lang="en-US" altLang="en-US" sz="2000" dirty="0"/>
              <a:t> </a:t>
            </a:r>
            <a:r>
              <a:rPr lang="sr-Cyrl-CS" altLang="en-US" sz="2000" dirty="0"/>
              <a:t>време</a:t>
            </a:r>
            <a:r>
              <a:rPr lang="en-US" altLang="en-US" sz="2000" dirty="0"/>
              <a:t> </a:t>
            </a:r>
            <a:r>
              <a:rPr lang="sr-Cyrl-CS" altLang="en-US" sz="2000" dirty="0"/>
              <a:t>након</a:t>
            </a:r>
            <a:r>
              <a:rPr lang="en-US" altLang="en-US" sz="2000" dirty="0"/>
              <a:t> </a:t>
            </a:r>
            <a:r>
              <a:rPr lang="sr-Cyrl-CS" altLang="en-US" sz="2000" dirty="0"/>
              <a:t>вежби</a:t>
            </a:r>
            <a:r>
              <a:rPr lang="en-US" altLang="en-US" sz="2000" dirty="0"/>
              <a:t>.</a:t>
            </a:r>
          </a:p>
        </p:txBody>
      </p:sp>
    </p:spTree>
  </p:cSld>
  <p:clrMapOvr>
    <a:masterClrMapping/>
  </p:clrMapOvr>
  <mc:AlternateContent xmlns:mc="http://schemas.openxmlformats.org/markup-compatibility/2006" xmlns:p14="http://schemas.microsoft.com/office/powerpoint/2010/main">
    <mc:Choice Requires="p14">
      <p:transition spd="slow" p14:dur="2000" advTm="42154"/>
    </mc:Choice>
    <mc:Fallback xmlns="">
      <p:transition spd="slow" advTm="42154"/>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7" descr="l48_22">
            <a:extLst>
              <a:ext uri="{FF2B5EF4-FFF2-40B4-BE49-F238E27FC236}">
                <a16:creationId xmlns:a16="http://schemas.microsoft.com/office/drawing/2014/main" id="{598373B5-6322-46E4-A9A2-557AC31372D3}"/>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352800" y="381000"/>
            <a:ext cx="5791200" cy="2641600"/>
          </a:xfrm>
          <a:noFill/>
        </p:spPr>
      </p:pic>
      <p:pic>
        <p:nvPicPr>
          <p:cNvPr id="110595" name="Picture 8" descr="l48_23">
            <a:extLst>
              <a:ext uri="{FF2B5EF4-FFF2-40B4-BE49-F238E27FC236}">
                <a16:creationId xmlns:a16="http://schemas.microsoft.com/office/drawing/2014/main" id="{0F578785-F135-4BF2-BAED-5E03C854DD45}"/>
              </a:ext>
            </a:extLst>
          </p:cNvPr>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3124200" y="3886200"/>
            <a:ext cx="6019800" cy="2746375"/>
          </a:xfrm>
          <a:noFill/>
        </p:spPr>
      </p:pic>
    </p:spTree>
  </p:cSld>
  <p:clrMapOvr>
    <a:masterClrMapping/>
  </p:clrMapOvr>
  <mc:AlternateContent xmlns:mc="http://schemas.openxmlformats.org/markup-compatibility/2006" xmlns:p14="http://schemas.microsoft.com/office/powerpoint/2010/main">
    <mc:Choice Requires="p14">
      <p:transition spd="slow" p14:dur="2000" advTm="13895"/>
    </mc:Choice>
    <mc:Fallback xmlns="">
      <p:transition spd="slow" advTm="13895"/>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BF49D43B-3AFF-4832-99B0-049FA598D0A6}"/>
              </a:ext>
            </a:extLst>
          </p:cNvPr>
          <p:cNvSpPr>
            <a:spLocks noGrp="1" noChangeArrowheads="1"/>
          </p:cNvSpPr>
          <p:nvPr>
            <p:ph type="title"/>
          </p:nvPr>
        </p:nvSpPr>
        <p:spPr/>
        <p:txBody>
          <a:bodyPr/>
          <a:lstStyle/>
          <a:p>
            <a:pPr eaLnBrk="1" hangingPunct="1"/>
            <a:r>
              <a:rPr lang="sr-Cyrl-CS" altLang="en-US"/>
              <a:t>Дневни</a:t>
            </a:r>
            <a:r>
              <a:rPr lang="en-US" altLang="en-US"/>
              <a:t> </a:t>
            </a:r>
            <a:r>
              <a:rPr lang="sr-Cyrl-CS" altLang="en-US"/>
              <a:t>тренинг</a:t>
            </a:r>
            <a:endParaRPr lang="en-US" altLang="en-US"/>
          </a:p>
        </p:txBody>
      </p:sp>
      <p:sp>
        <p:nvSpPr>
          <p:cNvPr id="111619" name="Rectangle 3">
            <a:extLst>
              <a:ext uri="{FF2B5EF4-FFF2-40B4-BE49-F238E27FC236}">
                <a16:creationId xmlns:a16="http://schemas.microsoft.com/office/drawing/2014/main" id="{90204ECD-6FCD-491F-9BCD-E813FBD980EF}"/>
              </a:ext>
            </a:extLst>
          </p:cNvPr>
          <p:cNvSpPr>
            <a:spLocks noGrp="1" noChangeArrowheads="1"/>
          </p:cNvSpPr>
          <p:nvPr>
            <p:ph idx="1"/>
          </p:nvPr>
        </p:nvSpPr>
        <p:spPr/>
        <p:txBody>
          <a:bodyPr/>
          <a:lstStyle/>
          <a:p>
            <a:pPr eaLnBrk="1" hangingPunct="1"/>
            <a:r>
              <a:rPr lang="sr-Cyrl-CS" altLang="en-US"/>
              <a:t>Ефекат</a:t>
            </a:r>
            <a:r>
              <a:rPr lang="en-US" altLang="en-US"/>
              <a:t> </a:t>
            </a:r>
            <a:r>
              <a:rPr lang="sr-Cyrl-CS" altLang="en-US"/>
              <a:t>физичког</a:t>
            </a:r>
            <a:r>
              <a:rPr lang="en-US" altLang="en-US"/>
              <a:t> </a:t>
            </a:r>
            <a:r>
              <a:rPr lang="sr-Cyrl-CS" altLang="en-US"/>
              <a:t>тренинга</a:t>
            </a:r>
            <a:r>
              <a:rPr lang="en-US" altLang="en-US"/>
              <a:t> </a:t>
            </a:r>
            <a:r>
              <a:rPr lang="sr-Cyrl-CS" altLang="en-US"/>
              <a:t>се</a:t>
            </a:r>
            <a:r>
              <a:rPr lang="en-US" altLang="en-US"/>
              <a:t> </a:t>
            </a:r>
            <a:r>
              <a:rPr lang="sr-Cyrl-CS" altLang="en-US"/>
              <a:t>очекује</a:t>
            </a:r>
            <a:r>
              <a:rPr lang="en-US" altLang="en-US"/>
              <a:t> </a:t>
            </a:r>
            <a:r>
              <a:rPr lang="sr-Cyrl-CS" altLang="en-US"/>
              <a:t>уколико</a:t>
            </a:r>
            <a:r>
              <a:rPr lang="en-US" altLang="en-US"/>
              <a:t> </a:t>
            </a:r>
            <a:r>
              <a:rPr lang="sr-Cyrl-CS" altLang="en-US"/>
              <a:t>се</a:t>
            </a:r>
            <a:r>
              <a:rPr lang="en-US" altLang="en-US"/>
              <a:t> </a:t>
            </a:r>
            <a:r>
              <a:rPr lang="sr-Cyrl-CS" altLang="en-US" b="1" u="sng">
                <a:solidFill>
                  <a:srgbClr val="FFFF00"/>
                </a:solidFill>
              </a:rPr>
              <a:t>оптерети</a:t>
            </a:r>
            <a:r>
              <a:rPr lang="en-US" altLang="en-US" b="1" u="sng">
                <a:solidFill>
                  <a:srgbClr val="FFFF00"/>
                </a:solidFill>
              </a:rPr>
              <a:t> </a:t>
            </a:r>
            <a:r>
              <a:rPr lang="sr-Latn-CS" altLang="en-US" b="1" u="sng">
                <a:solidFill>
                  <a:srgbClr val="FFFF00"/>
                </a:solidFill>
              </a:rPr>
              <a:t> </a:t>
            </a:r>
            <a:r>
              <a:rPr lang="sr-Cyrl-CS" altLang="en-US" b="1" u="sng">
                <a:solidFill>
                  <a:srgbClr val="FFFF00"/>
                </a:solidFill>
              </a:rPr>
              <a:t>мускулатура</a:t>
            </a:r>
            <a:r>
              <a:rPr lang="en-US" altLang="en-US" b="1" u="sng">
                <a:solidFill>
                  <a:srgbClr val="FFFF00"/>
                </a:solidFill>
              </a:rPr>
              <a:t> </a:t>
            </a:r>
            <a:r>
              <a:rPr lang="sr-Latn-CS" altLang="en-US" b="1" u="sng">
                <a:solidFill>
                  <a:srgbClr val="FFFF00"/>
                </a:solidFill>
              </a:rPr>
              <a:t> </a:t>
            </a:r>
            <a:r>
              <a:rPr lang="sr-Cyrl-CS" altLang="en-US" b="1" u="sng">
                <a:solidFill>
                  <a:srgbClr val="FFFF00"/>
                </a:solidFill>
              </a:rPr>
              <a:t>испод</a:t>
            </a:r>
            <a:r>
              <a:rPr lang="en-US" altLang="en-US" b="1" u="sng">
                <a:solidFill>
                  <a:srgbClr val="FFFF00"/>
                </a:solidFill>
              </a:rPr>
              <a:t> </a:t>
            </a:r>
            <a:r>
              <a:rPr lang="sr-Latn-CS" altLang="en-US" b="1" u="sng">
                <a:solidFill>
                  <a:srgbClr val="FFFF00"/>
                </a:solidFill>
              </a:rPr>
              <a:t> </a:t>
            </a:r>
            <a:r>
              <a:rPr lang="sr-Cyrl-CS" altLang="en-US" b="1" u="sng">
                <a:solidFill>
                  <a:srgbClr val="FFFF00"/>
                </a:solidFill>
              </a:rPr>
              <a:t>места</a:t>
            </a:r>
            <a:r>
              <a:rPr lang="en-US" altLang="en-US" b="1" u="sng">
                <a:solidFill>
                  <a:srgbClr val="FFFF00"/>
                </a:solidFill>
              </a:rPr>
              <a:t> </a:t>
            </a:r>
            <a:r>
              <a:rPr lang="sr-Cyrl-CS" altLang="en-US" b="1" u="sng">
                <a:solidFill>
                  <a:srgbClr val="FFFF00"/>
                </a:solidFill>
              </a:rPr>
              <a:t>оклузије</a:t>
            </a:r>
            <a:r>
              <a:rPr lang="en-US" altLang="en-US"/>
              <a:t>. </a:t>
            </a:r>
          </a:p>
          <a:p>
            <a:pPr eaLnBrk="1" hangingPunct="1"/>
            <a:r>
              <a:rPr lang="sr-Cyrl-CS" altLang="en-US"/>
              <a:t>При</a:t>
            </a:r>
            <a:r>
              <a:rPr lang="en-US" altLang="en-US"/>
              <a:t> </a:t>
            </a:r>
            <a:r>
              <a:rPr lang="sr-Cyrl-CS" altLang="en-US"/>
              <a:t>оптерећењу</a:t>
            </a:r>
            <a:r>
              <a:rPr lang="en-US" altLang="en-US"/>
              <a:t> </a:t>
            </a:r>
            <a:r>
              <a:rPr lang="sr-Cyrl-CS" altLang="en-US"/>
              <a:t>треба</a:t>
            </a:r>
            <a:r>
              <a:rPr lang="en-US" altLang="en-US"/>
              <a:t> </a:t>
            </a:r>
            <a:r>
              <a:rPr lang="sr-Cyrl-CS" altLang="en-US"/>
              <a:t>обратитити</a:t>
            </a:r>
            <a:r>
              <a:rPr lang="en-US" altLang="en-US"/>
              <a:t> </a:t>
            </a:r>
            <a:r>
              <a:rPr lang="sr-Cyrl-CS" altLang="en-US"/>
              <a:t>пажњу</a:t>
            </a:r>
            <a:r>
              <a:rPr lang="en-US" altLang="en-US"/>
              <a:t> </a:t>
            </a:r>
            <a:r>
              <a:rPr lang="sr-Cyrl-CS" altLang="en-US"/>
              <a:t>на</a:t>
            </a:r>
            <a:r>
              <a:rPr lang="en-US" altLang="en-US"/>
              <a:t> </a:t>
            </a:r>
            <a:r>
              <a:rPr lang="sr-Cyrl-CS" altLang="en-US"/>
              <a:t>бол</a:t>
            </a:r>
            <a:r>
              <a:rPr lang="en-US" altLang="en-US"/>
              <a:t>. </a:t>
            </a:r>
          </a:p>
          <a:p>
            <a:pPr eaLnBrk="1" hangingPunct="1"/>
            <a:r>
              <a:rPr lang="sr-Cyrl-CS" altLang="en-US"/>
              <a:t>Болесник</a:t>
            </a:r>
            <a:r>
              <a:rPr lang="en-US" altLang="en-US"/>
              <a:t> </a:t>
            </a:r>
            <a:r>
              <a:rPr lang="sr-Cyrl-CS" altLang="en-US"/>
              <a:t>се</a:t>
            </a:r>
            <a:r>
              <a:rPr lang="en-US" altLang="en-US"/>
              <a:t> </a:t>
            </a:r>
            <a:r>
              <a:rPr lang="sr-Cyrl-CS" altLang="en-US"/>
              <a:t>тестира</a:t>
            </a:r>
            <a:r>
              <a:rPr lang="en-US" altLang="en-US"/>
              <a:t> </a:t>
            </a:r>
            <a:r>
              <a:rPr lang="sr-Cyrl-CS" altLang="en-US"/>
              <a:t>и</a:t>
            </a:r>
            <a:r>
              <a:rPr lang="en-US" altLang="en-US"/>
              <a:t> </a:t>
            </a:r>
            <a:r>
              <a:rPr lang="en-US" altLang="en-US" b="1"/>
              <a:t>2/3 </a:t>
            </a:r>
            <a:r>
              <a:rPr lang="sr-Cyrl-CS" altLang="en-US" b="1"/>
              <a:t>вежби</a:t>
            </a:r>
            <a:r>
              <a:rPr lang="en-US" altLang="en-US" b="1"/>
              <a:t> </a:t>
            </a:r>
            <a:r>
              <a:rPr lang="sr-Cyrl-CS" altLang="en-US" b="1"/>
              <a:t>до</a:t>
            </a:r>
            <a:r>
              <a:rPr lang="en-US" altLang="en-US" b="1"/>
              <a:t> </a:t>
            </a:r>
            <a:r>
              <a:rPr lang="sr-Cyrl-CS" altLang="en-US" b="1"/>
              <a:t>појаве</a:t>
            </a:r>
            <a:r>
              <a:rPr lang="en-US" altLang="en-US" b="1"/>
              <a:t> </a:t>
            </a:r>
            <a:r>
              <a:rPr lang="sr-Cyrl-CS" altLang="en-US" b="1"/>
              <a:t>бола</a:t>
            </a:r>
            <a:r>
              <a:rPr lang="en-US" altLang="en-US"/>
              <a:t> </a:t>
            </a:r>
            <a:r>
              <a:rPr lang="sr-Cyrl-CS" altLang="en-US"/>
              <a:t>се</a:t>
            </a:r>
            <a:r>
              <a:rPr lang="en-US" altLang="en-US"/>
              <a:t> </a:t>
            </a:r>
            <a:r>
              <a:rPr lang="sr-Cyrl-CS" altLang="en-US"/>
              <a:t>узима</a:t>
            </a:r>
            <a:r>
              <a:rPr lang="en-US" altLang="en-US"/>
              <a:t> </a:t>
            </a:r>
            <a:r>
              <a:rPr lang="sr-Cyrl-CS" altLang="en-US"/>
              <a:t>као</a:t>
            </a:r>
            <a:r>
              <a:rPr lang="en-US" altLang="en-US"/>
              <a:t> </a:t>
            </a:r>
            <a:r>
              <a:rPr lang="sr-Cyrl-CS" altLang="en-US"/>
              <a:t>дневни</a:t>
            </a:r>
            <a:r>
              <a:rPr lang="en-US" altLang="en-US"/>
              <a:t> </a:t>
            </a:r>
            <a:r>
              <a:rPr lang="sr-Cyrl-CS" altLang="en-US"/>
              <a:t>тренинг</a:t>
            </a:r>
            <a:r>
              <a:rPr lang="en-US" altLang="en-US"/>
              <a:t>.</a:t>
            </a:r>
            <a:br>
              <a:rPr lang="en-US" altLang="en-US"/>
            </a:br>
            <a:endParaRPr lang="en-US" altLang="en-US"/>
          </a:p>
        </p:txBody>
      </p:sp>
    </p:spTree>
  </p:cSld>
  <p:clrMapOvr>
    <a:masterClrMapping/>
  </p:clrMapOvr>
  <mc:AlternateContent xmlns:mc="http://schemas.openxmlformats.org/markup-compatibility/2006" xmlns:p14="http://schemas.microsoft.com/office/powerpoint/2010/main">
    <mc:Choice Requires="p14">
      <p:transition spd="slow" p14:dur="2000" advTm="28663"/>
    </mc:Choice>
    <mc:Fallback xmlns="">
      <p:transition spd="slow" advTm="28663"/>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2442</TotalTime>
  <Words>5848</Words>
  <Application>Microsoft Office PowerPoint</Application>
  <PresentationFormat>On-screen Show (4:3)</PresentationFormat>
  <Paragraphs>781</Paragraphs>
  <Slides>139</Slides>
  <Notes>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3</vt:i4>
      </vt:variant>
      <vt:variant>
        <vt:lpstr>Slide Titles</vt:lpstr>
      </vt:variant>
      <vt:variant>
        <vt:i4>139</vt:i4>
      </vt:variant>
    </vt:vector>
  </HeadingPairs>
  <TitlesOfParts>
    <vt:vector size="150" baseType="lpstr">
      <vt:lpstr>Arial</vt:lpstr>
      <vt:lpstr>Calibri</vt:lpstr>
      <vt:lpstr>Helvetica</vt:lpstr>
      <vt:lpstr>Symbol</vt:lpstr>
      <vt:lpstr>Tahoma</vt:lpstr>
      <vt:lpstr>Times New Roman</vt:lpstr>
      <vt:lpstr>Wingdings</vt:lpstr>
      <vt:lpstr>Office Theme</vt:lpstr>
      <vt:lpstr>Picture</vt:lpstr>
      <vt:lpstr>Image</vt:lpstr>
      <vt:lpstr>Document</vt:lpstr>
      <vt:lpstr>PowerPoint Presentation</vt:lpstr>
      <vt:lpstr>PowerPoint Presentation</vt:lpstr>
      <vt:lpstr>ВАСКУЛАРНИ СИСТЕМ ЧИНЕ  СРЦЕ И КРВНИ СУДОВИ:</vt:lpstr>
      <vt:lpstr>ОБОЉЕЊА  ПЕРИФЕРНОГ  КРВОТОКА</vt:lpstr>
      <vt:lpstr>PowerPoint Presentation</vt:lpstr>
      <vt:lpstr>А)  ОШТЕЋЕЊЕ  ПЕРИФЕРНИХ  АРТЕРИЈА</vt:lpstr>
      <vt:lpstr>Основна подела Mb Raunauyd</vt:lpstr>
      <vt:lpstr>I)  Функционални  поремећаји</vt:lpstr>
      <vt:lpstr>Клиничка слика Рејнова болест </vt:lpstr>
      <vt:lpstr>Фазе болести Рејнова болест </vt:lpstr>
      <vt:lpstr>PowerPoint Presentation</vt:lpstr>
      <vt:lpstr>Терапија Рејнова болест </vt:lpstr>
      <vt:lpstr>II)  Oрганска обољења артеријa</vt:lpstr>
      <vt:lpstr>1. Endarteritis obliterans arteriosclerotica </vt:lpstr>
      <vt:lpstr>PowerPoint Presentation</vt:lpstr>
      <vt:lpstr>Major Vascular Manifestations  of Atherothrombosis</vt:lpstr>
      <vt:lpstr>Atherothrombosis is Commonly Found in More Than One Arterial Bed*1 </vt:lpstr>
      <vt:lpstr>Чиниоци ризика за настанак атеросклерозе су:</vt:lpstr>
      <vt:lpstr>2. Birgerova bolest – Mb Burger (Trombangitis obliterans)</vt:lpstr>
      <vt:lpstr>   Thrombangitis оbliterans</vt:lpstr>
      <vt:lpstr>3. Dijabetesne angiopatije  </vt:lpstr>
      <vt:lpstr>Најчешће захваћене артерије у дијабетичара су: </vt:lpstr>
      <vt:lpstr>PowerPoint Presentation</vt:lpstr>
      <vt:lpstr>a. Dorsalis pedis</vt:lpstr>
      <vt:lpstr>Palpacija a. poplitee</vt:lpstr>
      <vt:lpstr>A. tibialis</vt:lpstr>
      <vt:lpstr>PowerPoint Presentation</vt:lpstr>
      <vt:lpstr> ОШТЕЋЕЊА ПЕРИФЕРНЕ АРТЕРИЈСКЕ ЦИРКУЛАЦИЈЕ</vt:lpstr>
      <vt:lpstr>ШТА УЗРОКУЈЕ  CLAUDICATIO INT? </vt:lpstr>
      <vt:lpstr>*</vt:lpstr>
      <vt:lpstr>PowerPoint Presentation</vt:lpstr>
      <vt:lpstr>PowerPoint Presentation</vt:lpstr>
      <vt:lpstr>PowerPoint Presentation</vt:lpstr>
      <vt:lpstr>PowerPoint Presentation</vt:lpstr>
      <vt:lpstr>Аtherosclerosis аutopsy</vt:lpstr>
      <vt:lpstr>PowerPoint Presentation</vt:lpstr>
      <vt:lpstr>Wagner  класификација описује артеријске улкусе и ране (најчешћа)</vt:lpstr>
      <vt:lpstr>PowerPoint Presentation</vt:lpstr>
      <vt:lpstr>PowerPoint Presentation</vt:lpstr>
      <vt:lpstr>Дијабетичари имају ризик од оштећења крвних судова, који некада доводе до оштећења ткива на ДЕ</vt:lpstr>
      <vt:lpstr>Aнгиографски приказ стенозе  илијачне артерије,главног кс за ДЕ.Она може бити узрок  клаудикације, бола при ходу,са или без отока ДЕ</vt:lpstr>
      <vt:lpstr>Шта доводи до болести периферних артерија?</vt:lpstr>
      <vt:lpstr>Како се болест артерија лечи?</vt:lpstr>
      <vt:lpstr>Хируршка интервенција </vt:lpstr>
      <vt:lpstr>Оперативно лечење</vt:lpstr>
      <vt:lpstr>Bypass Surgery</vt:lpstr>
      <vt:lpstr>Endarterectomy</vt:lpstr>
      <vt:lpstr>Промена начина живота</vt:lpstr>
      <vt:lpstr>Дистално од места сужења настаје</vt:lpstr>
      <vt:lpstr>Трофичке промене:</vt:lpstr>
      <vt:lpstr>Објективни знаци оштећења периферних арт</vt:lpstr>
      <vt:lpstr>ДИЈАГНОСТИЧКИ ПОСТУПЦИ </vt:lpstr>
      <vt:lpstr>НЕИНВАЗИВНЕ ДИЈАГНОСТИЧКЕ МЕТОДЕ</vt:lpstr>
      <vt:lpstr>ПОЛУИНВАЗИВНЕ МЕТОДЕ (РАДИОИЗОТОПСКЕ)</vt:lpstr>
      <vt:lpstr>ИНВАЗИВНЕ МЕТОДЕ</vt:lpstr>
      <vt:lpstr>PowerPoint Presentation</vt:lpstr>
      <vt:lpstr>Преглед крви</vt:lpstr>
      <vt:lpstr>Палпација површних артерија</vt:lpstr>
      <vt:lpstr>Објективни знаци</vt:lpstr>
      <vt:lpstr>Birgerov test</vt:lpstr>
      <vt:lpstr>Test klaudikacione distance</vt:lpstr>
      <vt:lpstr>Prema Fontainu kroz četiri stadijuma, a prema američkoj klasifikaciji kroz pet stadijuma.</vt:lpstr>
      <vt:lpstr>3.Dijabetesno stopalo</vt:lpstr>
      <vt:lpstr>Дијабетесно стопало </vt:lpstr>
      <vt:lpstr>Дијабетесно стопало се клинички манифестује у виду: </vt:lpstr>
      <vt:lpstr>Дијабетесно стопало </vt:lpstr>
      <vt:lpstr>Gangrena</vt:lpstr>
      <vt:lpstr>Сува гангрена </vt:lpstr>
      <vt:lpstr>Suva gangrena prstiju -IV stadijum po Fonteinu-</vt:lpstr>
      <vt:lpstr>Влажна гангрена </vt:lpstr>
      <vt:lpstr>Vlažna gangrena  -V stadijum po Fonteinu-</vt:lpstr>
      <vt:lpstr>PowerPoint Presentation</vt:lpstr>
      <vt:lpstr>PowerPoint Presentation</vt:lpstr>
      <vt:lpstr>PowerPoint Presentation</vt:lpstr>
      <vt:lpstr>PowerPoint Presentation</vt:lpstr>
      <vt:lpstr>I) Медикаментно лечење</vt:lpstr>
      <vt:lpstr>II) Нега</vt:lpstr>
      <vt:lpstr>PowerPoint Presentation</vt:lpstr>
      <vt:lpstr>III) Физикално лечење</vt:lpstr>
      <vt:lpstr>Термотерапија</vt:lpstr>
      <vt:lpstr>Парадоксална реакција крвних судова</vt:lpstr>
      <vt:lpstr>Реактивна хиперемија</vt:lpstr>
      <vt:lpstr>Електротерапија</vt:lpstr>
      <vt:lpstr>Дијадинамичне струје се користе због свог вазодилататорног,ресорптивног и аналгетског ефекта.</vt:lpstr>
      <vt:lpstr>ИФС (1 - 100 Хз )- за побољшање циркулације </vt:lpstr>
      <vt:lpstr>Фототерапија</vt:lpstr>
      <vt:lpstr>Магнетотерапија</vt:lpstr>
      <vt:lpstr>Терапијски ултразвук</vt:lpstr>
      <vt:lpstr>Синкардијална масажа</vt:lpstr>
      <vt:lpstr>Васкулатор</vt:lpstr>
      <vt:lpstr>Васкулатор</vt:lpstr>
      <vt:lpstr>Ефекти лечења васкулатором</vt:lpstr>
      <vt:lpstr>Хипобарична – ВАКУСАК терапија </vt:lpstr>
      <vt:lpstr>Позитивни ефекти вакусака су </vt:lpstr>
      <vt:lpstr>Кинезитерапија</vt:lpstr>
      <vt:lpstr>Дејство кинезитерапије: </vt:lpstr>
      <vt:lpstr>Кинезитерапија</vt:lpstr>
      <vt:lpstr>PowerPoint Presentation</vt:lpstr>
      <vt:lpstr>Дневни тренинг</vt:lpstr>
      <vt:lpstr>Кинезитерапијске процедуре код болести периферних к с</vt:lpstr>
      <vt:lpstr>PowerPoint Presentation</vt:lpstr>
      <vt:lpstr>Vežbe po Birgeru </vt:lpstr>
      <vt:lpstr>Allenova modifikacija Birgerovih vežbi </vt:lpstr>
      <vt:lpstr>Терапијски ход </vt:lpstr>
      <vt:lpstr>Терапијски ход </vt:lpstr>
      <vt:lpstr>Indikacije za kineziterapiju po Schroder-u</vt:lpstr>
      <vt:lpstr>Kinezith po Ratschow-u za periferni tip</vt:lpstr>
      <vt:lpstr>Kinezi i vacusac terapija</vt:lpstr>
      <vt:lpstr>Повољни ефекти физичког тренинга на крвне судове:</vt:lpstr>
      <vt:lpstr>Повољни ефекти физичког тренинга:</vt:lpstr>
      <vt:lpstr>Васкулатор и хидротерапија</vt:lpstr>
      <vt:lpstr>Хидротерапија</vt:lpstr>
      <vt:lpstr>Угљено киселе минералне воде</vt:lpstr>
      <vt:lpstr>Лековити гасови - "Суве" угљен-диоксидне купке</vt:lpstr>
      <vt:lpstr>PowerPoint Presentation</vt:lpstr>
      <vt:lpstr> ФИЗИКАЛНА ТЕРАПИЈА </vt:lpstr>
      <vt:lpstr> ФИЗИКАЛНА ТЕРАПИЈА </vt:lpstr>
      <vt:lpstr>ФИЗИКАЛНА ТЕРАПИЈА</vt:lpstr>
      <vt:lpstr>PowerPoint Presentation</vt:lpstr>
      <vt:lpstr>Б)  ОШТЕЋЕЊЕ  ВЕНСКОГ  СИСТЕМА</vt:lpstr>
      <vt:lpstr>Терапија</vt:lpstr>
      <vt:lpstr>Физикална профилакса: </vt:lpstr>
      <vt:lpstr>ФИЗИКАЛНА ТЕРАПИЈА КОД ОШТЕЋЕЊА ВЕНСКИХ КРВНИХ СУДОВА</vt:lpstr>
      <vt:lpstr>PowerPoint Presentation</vt:lpstr>
      <vt:lpstr>Хидрокинезитерапија</vt:lpstr>
      <vt:lpstr>КОНТРАИНДИКОВАНИ  АГЕНСИ</vt:lpstr>
      <vt:lpstr>ОШТЕЋЕЊЕ  ЛИМФНОГ  СИСТЕМА  Лимфа</vt:lpstr>
      <vt:lpstr>ОШТЕЋЕЊЕ  ЛИМФНОГ  СИСТЕМА</vt:lpstr>
      <vt:lpstr>Класификација лимфедема </vt:lpstr>
      <vt:lpstr>Патофизиолошке последице едема</vt:lpstr>
      <vt:lpstr>Стадијуми лимфедема</vt:lpstr>
      <vt:lpstr>Лечење лимфедема</vt:lpstr>
      <vt:lpstr>Конзервативно лечење лимфедема</vt:lpstr>
      <vt:lpstr>Примена четири поступка у приступу лечења лимфедема - односи се на болеснике без актуелне метастатске болести!</vt:lpstr>
      <vt:lpstr>Кинезитерапија   Вежбе програмиране за пацијенте са лимфедемом </vt:lpstr>
      <vt:lpstr>Дијафрагмални тип дисања</vt:lpstr>
      <vt:lpstr>3. Компресиона вишеслојна краткоеластична бандажа   Пнеуматски  лимфодренажери</vt:lpstr>
      <vt:lpstr>Физикална терапија</vt:lpstr>
      <vt:lpstr>Gamzigradska Banja – specijalizovana ustanova za rehabilitaciju bolesnika sa oštećenjem perifernih krvnih sudova</vt:lpstr>
    </vt:vector>
  </TitlesOfParts>
  <Company>PiT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Fizikalna terapija kod oštećenja perifernih krvnih sudova</dc:title>
  <dc:creator>Veljkovic Miodrag</dc:creator>
  <cp:lastModifiedBy>q</cp:lastModifiedBy>
  <cp:revision>126</cp:revision>
  <dcterms:created xsi:type="dcterms:W3CDTF">2004-12-25T17:30:11Z</dcterms:created>
  <dcterms:modified xsi:type="dcterms:W3CDTF">2020-09-30T20:22:06Z</dcterms:modified>
</cp:coreProperties>
</file>